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2.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3.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4.xml" ContentType="application/vnd.openxmlformats-officedocument.themeOverr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5.xml" ContentType="application/vnd.openxmlformats-officedocument.themeOverr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80" r:id="rId3"/>
    <p:sldId id="259" r:id="rId4"/>
    <p:sldId id="260" r:id="rId5"/>
    <p:sldId id="262" r:id="rId6"/>
    <p:sldId id="263" r:id="rId7"/>
    <p:sldId id="265" r:id="rId8"/>
    <p:sldId id="261" r:id="rId9"/>
    <p:sldId id="266" r:id="rId10"/>
    <p:sldId id="267" r:id="rId11"/>
    <p:sldId id="268" r:id="rId12"/>
    <p:sldId id="269" r:id="rId13"/>
    <p:sldId id="270" r:id="rId14"/>
    <p:sldId id="271" r:id="rId15"/>
    <p:sldId id="272" r:id="rId16"/>
    <p:sldId id="273" r:id="rId17"/>
    <p:sldId id="275" r:id="rId18"/>
    <p:sldId id="274" r:id="rId19"/>
    <p:sldId id="276" r:id="rId20"/>
    <p:sldId id="277" r:id="rId21"/>
    <p:sldId id="279" r:id="rId22"/>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my Baquero" initials="AB" lastIdx="1" clrIdx="0">
    <p:extLst>
      <p:ext uri="{19B8F6BF-5375-455C-9EA6-DF929625EA0E}">
        <p15:presenceInfo xmlns:p15="http://schemas.microsoft.com/office/powerpoint/2012/main" userId="997108ecf673c1c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G:\Mi%20unidad\Documentos\Documentos%20Amy\Educaci&#243;n\Ingrid\Base%20programas.xls"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G:\Mi%20unidad\Documentos\Documentos%20Amy\Educaci&#243;n\Ingrid\Base%20programas.xls"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file:///G:\Mi%20unidad\Documentos\Documentos%20Amy\Educaci&#243;n\Ingrid\Base%20programas.xls" TargetMode="Externa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file:///G:\Mi%20unidad\Documentos\Documentos%20Amy\Educaci&#243;n\Ingrid\Base%20programas.xls" TargetMode="Externa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oleObject" Target="file:///G:\Mi%20unidad\Documentos\Documentos%20Amy\Educaci&#243;n\Ingrid\Base%20programas.xls" TargetMode="External"/></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oleObject" Target="file:///G:\Mi%20unidad\Documentos\Documentos%20Amy\Educaci&#243;n\Ingrid\Base%20programas.xls" TargetMode="External"/></Relationships>
</file>

<file path=ppt/charts/_rels/chart7.xml.rels><?xml version="1.0" encoding="UTF-8" standalone="yes"?>
<Relationships xmlns="http://schemas.openxmlformats.org/package/2006/relationships"><Relationship Id="rId3" Type="http://schemas.openxmlformats.org/officeDocument/2006/relationships/oleObject" Target="file:///G:\Mi%20unidad\Documentos\Documentos%20Amy\Educaci&#243;n\Ingrid\Base%20programas.xls" TargetMode="External"/><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lumMod val="85000"/>
                    <a:lumOff val="15000"/>
                  </a:schemeClr>
                </a:solidFill>
                <a:latin typeface="Century Gothic" panose="020B0502020202020204" pitchFamily="34" charset="0"/>
                <a:ea typeface="+mn-ea"/>
                <a:cs typeface="+mn-cs"/>
              </a:defRPr>
            </a:pPr>
            <a:r>
              <a:rPr lang="es-CO" sz="1600" b="1">
                <a:solidFill>
                  <a:schemeClr val="tx1">
                    <a:lumMod val="85000"/>
                    <a:lumOff val="15000"/>
                  </a:schemeClr>
                </a:solidFill>
              </a:rPr>
              <a:t>Distribución de los programas por estado y nivel academico  </a:t>
            </a:r>
          </a:p>
        </c:rich>
      </c:tx>
      <c:overlay val="0"/>
      <c:spPr>
        <a:noFill/>
        <a:ln>
          <a:noFill/>
        </a:ln>
        <a:effectLst/>
      </c:spPr>
      <c:txPr>
        <a:bodyPr rot="0" spcFirstLastPara="1" vertOverflow="ellipsis" vert="horz" wrap="square" anchor="ctr" anchorCtr="1"/>
        <a:lstStyle/>
        <a:p>
          <a:pPr>
            <a:defRPr sz="1600" b="1" i="0" u="none" strike="noStrike" kern="1200" spc="0" baseline="0">
              <a:solidFill>
                <a:schemeClr val="tx1">
                  <a:lumMod val="85000"/>
                  <a:lumOff val="15000"/>
                </a:schemeClr>
              </a:solidFill>
              <a:latin typeface="Century Gothic" panose="020B0502020202020204" pitchFamily="34" charset="0"/>
              <a:ea typeface="+mn-ea"/>
              <a:cs typeface="+mn-cs"/>
            </a:defRPr>
          </a:pPr>
          <a:endParaRPr lang="es-CO"/>
        </a:p>
      </c:txPr>
    </c:title>
    <c:autoTitleDeleted val="0"/>
    <c:plotArea>
      <c:layout>
        <c:manualLayout>
          <c:layoutTarget val="inner"/>
          <c:xMode val="edge"/>
          <c:yMode val="edge"/>
          <c:x val="2.4403771491957847E-2"/>
          <c:y val="0.24093629205440226"/>
          <c:w val="0.95119245701608435"/>
          <c:h val="0.39077324425355919"/>
        </c:manualLayout>
      </c:layout>
      <c:barChart>
        <c:barDir val="col"/>
        <c:grouping val="stacked"/>
        <c:varyColors val="0"/>
        <c:ser>
          <c:idx val="0"/>
          <c:order val="0"/>
          <c:tx>
            <c:strRef>
              <c:f>'1. Activos,inactivos y vigencia'!$B$24</c:f>
              <c:strCache>
                <c:ptCount val="1"/>
                <c:pt idx="0">
                  <c:v>Activo</c:v>
                </c:pt>
              </c:strCache>
            </c:strRef>
          </c:tx>
          <c:spPr>
            <a:solidFill>
              <a:srgbClr val="92D050"/>
            </a:solidFill>
            <a:ln>
              <a:noFill/>
            </a:ln>
            <a:effectLst/>
          </c:spPr>
          <c:invertIfNegative val="0"/>
          <c:dLbls>
            <c:numFmt formatCode="0%" sourceLinked="0"/>
            <c:spPr>
              <a:noFill/>
              <a:ln>
                <a:noFill/>
              </a:ln>
              <a:effectLst/>
            </c:spPr>
            <c:txPr>
              <a:bodyPr rot="0" spcFirstLastPara="1" vertOverflow="ellipsis" vert="horz" wrap="square" anchor="ctr" anchorCtr="1"/>
              <a:lstStyle/>
              <a:p>
                <a:pPr>
                  <a:defRPr sz="1200" b="1" i="0" u="none" strike="noStrike" kern="1200" baseline="0">
                    <a:solidFill>
                      <a:schemeClr val="bg1"/>
                    </a:solidFill>
                    <a:latin typeface="Century Gothic" panose="020B0502020202020204" pitchFamily="34" charset="0"/>
                    <a:ea typeface="+mn-ea"/>
                    <a:cs typeface="+mn-cs"/>
                  </a:defRPr>
                </a:pPr>
                <a:endParaRPr lang="es-C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 Activos,inactivos y vigencia'!$A$25:$A$32</c:f>
              <c:strCache>
                <c:ptCount val="8"/>
                <c:pt idx="0">
                  <c:v>Formación Técnica Profesional</c:v>
                </c:pt>
                <c:pt idx="1">
                  <c:v>Tecnológica</c:v>
                </c:pt>
                <c:pt idx="2">
                  <c:v>Universitaria</c:v>
                </c:pt>
                <c:pt idx="3">
                  <c:v>Especialización Universitaria</c:v>
                </c:pt>
                <c:pt idx="4">
                  <c:v>Especialización Tecnológica</c:v>
                </c:pt>
                <c:pt idx="5">
                  <c:v>Maestría</c:v>
                </c:pt>
                <c:pt idx="6">
                  <c:v>Doctorado</c:v>
                </c:pt>
                <c:pt idx="7">
                  <c:v>Total general</c:v>
                </c:pt>
              </c:strCache>
            </c:strRef>
          </c:cat>
          <c:val>
            <c:numRef>
              <c:f>'1. Activos,inactivos y vigencia'!$B$25:$B$32</c:f>
              <c:numCache>
                <c:formatCode>0.0%</c:formatCode>
                <c:ptCount val="8"/>
                <c:pt idx="0">
                  <c:v>7.1428571428571425E-2</c:v>
                </c:pt>
                <c:pt idx="1">
                  <c:v>0.20689655172413793</c:v>
                </c:pt>
                <c:pt idx="2">
                  <c:v>0.26925338036449148</c:v>
                </c:pt>
                <c:pt idx="3">
                  <c:v>0.17750257997936017</c:v>
                </c:pt>
                <c:pt idx="4">
                  <c:v>1</c:v>
                </c:pt>
                <c:pt idx="5">
                  <c:v>0.82471264367816088</c:v>
                </c:pt>
                <c:pt idx="6">
                  <c:v>0.81034482758620685</c:v>
                </c:pt>
                <c:pt idx="7" formatCode="General">
                  <c:v>0.31046585832801532</c:v>
                </c:pt>
              </c:numCache>
            </c:numRef>
          </c:val>
          <c:extLst xmlns:c16r2="http://schemas.microsoft.com/office/drawing/2015/06/chart">
            <c:ext xmlns:c16="http://schemas.microsoft.com/office/drawing/2014/chart" uri="{C3380CC4-5D6E-409C-BE32-E72D297353CC}">
              <c16:uniqueId val="{00000000-6A84-4741-ADA2-3FD9504E7759}"/>
            </c:ext>
          </c:extLst>
        </c:ser>
        <c:ser>
          <c:idx val="1"/>
          <c:order val="1"/>
          <c:tx>
            <c:strRef>
              <c:f>'1. Activos,inactivos y vigencia'!$C$24</c:f>
              <c:strCache>
                <c:ptCount val="1"/>
                <c:pt idx="0">
                  <c:v>Inactivo</c:v>
                </c:pt>
              </c:strCache>
            </c:strRef>
          </c:tx>
          <c:spPr>
            <a:solidFill>
              <a:srgbClr val="FF9900"/>
            </a:solidFill>
            <a:ln>
              <a:noFill/>
            </a:ln>
            <a:effectLst/>
          </c:spPr>
          <c:invertIfNegative val="0"/>
          <c:dLbls>
            <c:dLbl>
              <c:idx val="0"/>
              <c:delete val="1"/>
              <c:extLst xmlns:c16r2="http://schemas.microsoft.com/office/drawing/2015/06/chart">
                <c:ext xmlns:c16="http://schemas.microsoft.com/office/drawing/2014/chart" uri="{C3380CC4-5D6E-409C-BE32-E72D297353CC}">
                  <c16:uniqueId val="{00000001-6A84-4741-ADA2-3FD9504E7759}"/>
                </c:ext>
                <c:ext xmlns:c15="http://schemas.microsoft.com/office/drawing/2012/chart" uri="{CE6537A1-D6FC-4f65-9D91-7224C49458BB}"/>
              </c:extLst>
            </c:dLbl>
            <c:dLbl>
              <c:idx val="4"/>
              <c:delete val="1"/>
              <c:extLst xmlns:c16r2="http://schemas.microsoft.com/office/drawing/2015/06/chart">
                <c:ext xmlns:c16="http://schemas.microsoft.com/office/drawing/2014/chart" uri="{C3380CC4-5D6E-409C-BE32-E72D297353CC}">
                  <c16:uniqueId val="{00000000-65D9-4D02-8BBC-455B431608DD}"/>
                </c:ext>
                <c:ext xmlns:c15="http://schemas.microsoft.com/office/drawing/2012/chart" uri="{CE6537A1-D6FC-4f65-9D91-7224C49458BB}"/>
              </c:extLst>
            </c:dLbl>
            <c:numFmt formatCode="0%" sourceLinked="0"/>
            <c:spPr>
              <a:noFill/>
              <a:ln>
                <a:noFill/>
              </a:ln>
              <a:effectLst/>
            </c:spPr>
            <c:txPr>
              <a:bodyPr rot="0" spcFirstLastPara="1" vertOverflow="ellipsis" vert="horz" wrap="square" anchor="ctr" anchorCtr="1"/>
              <a:lstStyle/>
              <a:p>
                <a:pPr>
                  <a:defRPr sz="1200" b="1" i="0" u="none" strike="noStrike" kern="1200" baseline="0">
                    <a:solidFill>
                      <a:schemeClr val="bg1"/>
                    </a:solidFill>
                    <a:latin typeface="Century Gothic" panose="020B0502020202020204" pitchFamily="34" charset="0"/>
                    <a:ea typeface="+mn-ea"/>
                    <a:cs typeface="+mn-cs"/>
                  </a:defRPr>
                </a:pPr>
                <a:endParaRPr lang="es-C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 Activos,inactivos y vigencia'!$A$25:$A$32</c:f>
              <c:strCache>
                <c:ptCount val="8"/>
                <c:pt idx="0">
                  <c:v>Formación Técnica Profesional</c:v>
                </c:pt>
                <c:pt idx="1">
                  <c:v>Tecnológica</c:v>
                </c:pt>
                <c:pt idx="2">
                  <c:v>Universitaria</c:v>
                </c:pt>
                <c:pt idx="3">
                  <c:v>Especialización Universitaria</c:v>
                </c:pt>
                <c:pt idx="4">
                  <c:v>Especialización Tecnológica</c:v>
                </c:pt>
                <c:pt idx="5">
                  <c:v>Maestría</c:v>
                </c:pt>
                <c:pt idx="6">
                  <c:v>Doctorado</c:v>
                </c:pt>
                <c:pt idx="7">
                  <c:v>Total general</c:v>
                </c:pt>
              </c:strCache>
            </c:strRef>
          </c:cat>
          <c:val>
            <c:numRef>
              <c:f>'1. Activos,inactivos y vigencia'!$C$25:$C$32</c:f>
              <c:numCache>
                <c:formatCode>0.0%</c:formatCode>
                <c:ptCount val="8"/>
                <c:pt idx="0">
                  <c:v>0.9285714285714286</c:v>
                </c:pt>
                <c:pt idx="1">
                  <c:v>0.7931034482758621</c:v>
                </c:pt>
                <c:pt idx="2">
                  <c:v>0.73074661963550858</c:v>
                </c:pt>
                <c:pt idx="3">
                  <c:v>0.82249742002063986</c:v>
                </c:pt>
                <c:pt idx="4">
                  <c:v>0</c:v>
                </c:pt>
                <c:pt idx="5">
                  <c:v>0.17528735632183909</c:v>
                </c:pt>
                <c:pt idx="6">
                  <c:v>0.18965517241379309</c:v>
                </c:pt>
                <c:pt idx="7" formatCode="General">
                  <c:v>0.68953414167198468</c:v>
                </c:pt>
              </c:numCache>
            </c:numRef>
          </c:val>
          <c:extLst xmlns:c16r2="http://schemas.microsoft.com/office/drawing/2015/06/chart">
            <c:ext xmlns:c16="http://schemas.microsoft.com/office/drawing/2014/chart" uri="{C3380CC4-5D6E-409C-BE32-E72D297353CC}">
              <c16:uniqueId val="{00000002-6A84-4741-ADA2-3FD9504E7759}"/>
            </c:ext>
          </c:extLst>
        </c:ser>
        <c:dLbls>
          <c:showLegendKey val="0"/>
          <c:showVal val="0"/>
          <c:showCatName val="0"/>
          <c:showSerName val="0"/>
          <c:showPercent val="0"/>
          <c:showBubbleSize val="0"/>
        </c:dLbls>
        <c:gapWidth val="150"/>
        <c:overlap val="100"/>
        <c:axId val="270618984"/>
        <c:axId val="270619376"/>
      </c:barChart>
      <c:catAx>
        <c:axId val="2706189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100" b="0" i="0" u="none" strike="noStrike" kern="1200" baseline="0">
                <a:solidFill>
                  <a:schemeClr val="tx1"/>
                </a:solidFill>
                <a:latin typeface="Century Gothic" panose="020B0502020202020204" pitchFamily="34" charset="0"/>
                <a:ea typeface="+mn-ea"/>
                <a:cs typeface="+mn-cs"/>
              </a:defRPr>
            </a:pPr>
            <a:endParaRPr lang="es-CO"/>
          </a:p>
        </c:txPr>
        <c:crossAx val="270619376"/>
        <c:crosses val="autoZero"/>
        <c:auto val="1"/>
        <c:lblAlgn val="ctr"/>
        <c:lblOffset val="100"/>
        <c:noMultiLvlLbl val="0"/>
      </c:catAx>
      <c:valAx>
        <c:axId val="270619376"/>
        <c:scaling>
          <c:orientation val="minMax"/>
          <c:max val="1"/>
        </c:scaling>
        <c:delete val="1"/>
        <c:axPos val="l"/>
        <c:numFmt formatCode="0%" sourceLinked="0"/>
        <c:majorTickMark val="none"/>
        <c:minorTickMark val="none"/>
        <c:tickLblPos val="nextTo"/>
        <c:crossAx val="270618984"/>
        <c:crosses val="autoZero"/>
        <c:crossBetween val="between"/>
        <c:majorUnit val="0.2"/>
      </c:valAx>
      <c:spPr>
        <a:noFill/>
        <a:ln>
          <a:noFill/>
        </a:ln>
        <a:effectLst/>
      </c:spPr>
    </c:plotArea>
    <c:legend>
      <c:legendPos val="b"/>
      <c:layout>
        <c:manualLayout>
          <c:xMode val="edge"/>
          <c:yMode val="edge"/>
          <c:x val="0.24391448389819753"/>
          <c:y val="0.12886089238845147"/>
          <c:w val="0.52190201595652408"/>
          <c:h val="6.7121927940825582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Century Gothic" panose="020B0502020202020204" pitchFamily="34" charset="0"/>
              <a:ea typeface="+mn-ea"/>
              <a:cs typeface="+mn-cs"/>
            </a:defRPr>
          </a:pPr>
          <a:endParaRPr lang="es-CO"/>
        </a:p>
      </c:txPr>
    </c:legend>
    <c:plotVisOnly val="1"/>
    <c:dispBlanksAs val="gap"/>
    <c:showDLblsOverMax val="0"/>
  </c:chart>
  <c:spPr>
    <a:noFill/>
    <a:ln w="38100" cap="flat" cmpd="sng" algn="ctr">
      <a:noFill/>
      <a:round/>
    </a:ln>
    <a:effectLst/>
  </c:spPr>
  <c:txPr>
    <a:bodyPr/>
    <a:lstStyle/>
    <a:p>
      <a:pPr>
        <a:defRPr>
          <a:latin typeface="Century Gothic" panose="020B0502020202020204" pitchFamily="34" charset="0"/>
        </a:defRPr>
      </a:pPr>
      <a:endParaRPr lang="es-CO"/>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1" i="0" u="none" strike="noStrike" kern="1200" spc="0" baseline="0">
                <a:solidFill>
                  <a:schemeClr val="tx1">
                    <a:lumMod val="85000"/>
                    <a:lumOff val="15000"/>
                  </a:schemeClr>
                </a:solidFill>
                <a:latin typeface="Century Gothic" panose="020B0502020202020204" pitchFamily="34" charset="0"/>
                <a:ea typeface="+mn-ea"/>
                <a:cs typeface="+mn-cs"/>
              </a:defRPr>
            </a:pPr>
            <a:r>
              <a:rPr lang="es-CO" sz="1400" b="1">
                <a:solidFill>
                  <a:schemeClr val="tx1">
                    <a:lumMod val="85000"/>
                    <a:lumOff val="15000"/>
                  </a:schemeClr>
                </a:solidFill>
              </a:rPr>
              <a:t>Participación por</a:t>
            </a:r>
            <a:r>
              <a:rPr lang="es-CO" sz="1400" b="1" baseline="0">
                <a:solidFill>
                  <a:schemeClr val="tx1">
                    <a:lumMod val="85000"/>
                    <a:lumOff val="15000"/>
                  </a:schemeClr>
                </a:solidFill>
              </a:rPr>
              <a:t> numeros de años de vigencia del programa</a:t>
            </a:r>
            <a:endParaRPr lang="es-CO" sz="1400" b="1">
              <a:solidFill>
                <a:schemeClr val="tx1">
                  <a:lumMod val="85000"/>
                  <a:lumOff val="15000"/>
                </a:schemeClr>
              </a:solidFill>
            </a:endParaRP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85000"/>
                  <a:lumOff val="15000"/>
                </a:schemeClr>
              </a:solidFill>
              <a:latin typeface="Century Gothic" panose="020B0502020202020204" pitchFamily="34" charset="0"/>
              <a:ea typeface="+mn-ea"/>
              <a:cs typeface="+mn-cs"/>
            </a:defRPr>
          </a:pPr>
          <a:endParaRPr lang="es-CO"/>
        </a:p>
      </c:txPr>
    </c:title>
    <c:autoTitleDeleted val="0"/>
    <c:plotArea>
      <c:layout>
        <c:manualLayout>
          <c:layoutTarget val="inner"/>
          <c:xMode val="edge"/>
          <c:yMode val="edge"/>
          <c:x val="2.4403771491957847E-2"/>
          <c:y val="0.24093629205440226"/>
          <c:w val="0.95119245701608435"/>
          <c:h val="0.39875323833179493"/>
        </c:manualLayout>
      </c:layout>
      <c:barChart>
        <c:barDir val="col"/>
        <c:grouping val="stacked"/>
        <c:varyColors val="0"/>
        <c:ser>
          <c:idx val="0"/>
          <c:order val="0"/>
          <c:tx>
            <c:strRef>
              <c:f>'1. Activos,inactivos y vigencia'!$B$47</c:f>
              <c:strCache>
                <c:ptCount val="1"/>
                <c:pt idx="0">
                  <c:v>4</c:v>
                </c:pt>
              </c:strCache>
            </c:strRef>
          </c:tx>
          <c:spPr>
            <a:solidFill>
              <a:srgbClr val="00B0F0"/>
            </a:solidFill>
            <a:ln>
              <a:noFill/>
            </a:ln>
            <a:effectLst/>
          </c:spPr>
          <c:invertIfNegative val="0"/>
          <c:dLbls>
            <c:dLbl>
              <c:idx val="2"/>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F3D7-4D63-936B-5AC4F5B8B210}"/>
                </c:ext>
                <c:ext xmlns:c15="http://schemas.microsoft.com/office/drawing/2012/chart" uri="{CE6537A1-D6FC-4f65-9D91-7224C49458BB}"/>
              </c:extLst>
            </c:dLbl>
            <c:dLbl>
              <c:idx val="6"/>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7C34-4C99-80D4-A8181B33B649}"/>
                </c:ext>
                <c:ext xmlns:c15="http://schemas.microsoft.com/office/drawing/2012/chart" uri="{CE6537A1-D6FC-4f65-9D91-7224C49458BB}"/>
              </c:extLst>
            </c:dLbl>
            <c:dLbl>
              <c:idx val="7"/>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7C34-4C99-80D4-A8181B33B649}"/>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Century Gothic" panose="020B0502020202020204" pitchFamily="34" charset="0"/>
                    <a:ea typeface="+mn-ea"/>
                    <a:cs typeface="+mn-cs"/>
                  </a:defRPr>
                </a:pPr>
                <a:endParaRPr lang="es-CO"/>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 Activos,inactivos y vigencia'!$A$48:$A$55</c:f>
              <c:strCache>
                <c:ptCount val="8"/>
                <c:pt idx="0">
                  <c:v>Formación Técnica Profesional</c:v>
                </c:pt>
                <c:pt idx="1">
                  <c:v>Tecnológica</c:v>
                </c:pt>
                <c:pt idx="2">
                  <c:v>Universitaria</c:v>
                </c:pt>
                <c:pt idx="3">
                  <c:v>Especialización Tecnológica</c:v>
                </c:pt>
                <c:pt idx="4">
                  <c:v>Especialización Universitaria</c:v>
                </c:pt>
                <c:pt idx="5">
                  <c:v>Maestría</c:v>
                </c:pt>
                <c:pt idx="6">
                  <c:v>Doctorado</c:v>
                </c:pt>
                <c:pt idx="7">
                  <c:v>Total</c:v>
                </c:pt>
              </c:strCache>
            </c:strRef>
          </c:cat>
          <c:val>
            <c:numRef>
              <c:f>'1. Activos,inactivos y vigencia'!$B$48:$B$55</c:f>
              <c:numCache>
                <c:formatCode>0.0%</c:formatCode>
                <c:ptCount val="8"/>
                <c:pt idx="0">
                  <c:v>0</c:v>
                </c:pt>
                <c:pt idx="1">
                  <c:v>0</c:v>
                </c:pt>
                <c:pt idx="2">
                  <c:v>0.29694323144104806</c:v>
                </c:pt>
                <c:pt idx="3">
                  <c:v>0</c:v>
                </c:pt>
                <c:pt idx="4">
                  <c:v>5.8139534883720929E-3</c:v>
                </c:pt>
                <c:pt idx="5">
                  <c:v>1.7421602787456445E-2</c:v>
                </c:pt>
                <c:pt idx="6">
                  <c:v>0</c:v>
                </c:pt>
                <c:pt idx="7">
                  <c:v>0.14594039054470709</c:v>
                </c:pt>
              </c:numCache>
            </c:numRef>
          </c:val>
          <c:extLst xmlns:c16r2="http://schemas.microsoft.com/office/drawing/2015/06/chart">
            <c:ext xmlns:c16="http://schemas.microsoft.com/office/drawing/2014/chart" uri="{C3380CC4-5D6E-409C-BE32-E72D297353CC}">
              <c16:uniqueId val="{00000002-7C34-4C99-80D4-A8181B33B649}"/>
            </c:ext>
          </c:extLst>
        </c:ser>
        <c:ser>
          <c:idx val="1"/>
          <c:order val="1"/>
          <c:tx>
            <c:strRef>
              <c:f>'1. Activos,inactivos y vigencia'!$C$47</c:f>
              <c:strCache>
                <c:ptCount val="1"/>
                <c:pt idx="0">
                  <c:v>6</c:v>
                </c:pt>
              </c:strCache>
            </c:strRef>
          </c:tx>
          <c:spPr>
            <a:solidFill>
              <a:srgbClr val="FF9900"/>
            </a:solidFill>
            <a:ln>
              <a:noFill/>
            </a:ln>
            <a:effectLst/>
          </c:spPr>
          <c:invertIfNegative val="0"/>
          <c:dLbls>
            <c:dLbl>
              <c:idx val="1"/>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F3D7-4D63-936B-5AC4F5B8B210}"/>
                </c:ext>
                <c:ext xmlns:c15="http://schemas.microsoft.com/office/drawing/2012/chart" uri="{CE6537A1-D6FC-4f65-9D91-7224C49458BB}"/>
              </c:extLst>
            </c:dLbl>
            <c:dLbl>
              <c:idx val="2"/>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F3D7-4D63-936B-5AC4F5B8B210}"/>
                </c:ext>
                <c:ext xmlns:c15="http://schemas.microsoft.com/office/drawing/2012/chart" uri="{CE6537A1-D6FC-4f65-9D91-7224C49458BB}"/>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Century Gothic" panose="020B0502020202020204" pitchFamily="34" charset="0"/>
                    <a:ea typeface="+mn-ea"/>
                    <a:cs typeface="+mn-cs"/>
                  </a:defRPr>
                </a:pPr>
                <a:endParaRPr lang="es-CO"/>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 Activos,inactivos y vigencia'!$A$48:$A$55</c:f>
              <c:strCache>
                <c:ptCount val="8"/>
                <c:pt idx="0">
                  <c:v>Formación Técnica Profesional</c:v>
                </c:pt>
                <c:pt idx="1">
                  <c:v>Tecnológica</c:v>
                </c:pt>
                <c:pt idx="2">
                  <c:v>Universitaria</c:v>
                </c:pt>
                <c:pt idx="3">
                  <c:v>Especialización Tecnológica</c:v>
                </c:pt>
                <c:pt idx="4">
                  <c:v>Especialización Universitaria</c:v>
                </c:pt>
                <c:pt idx="5">
                  <c:v>Maestría</c:v>
                </c:pt>
                <c:pt idx="6">
                  <c:v>Doctorado</c:v>
                </c:pt>
                <c:pt idx="7">
                  <c:v>Total</c:v>
                </c:pt>
              </c:strCache>
            </c:strRef>
          </c:cat>
          <c:val>
            <c:numRef>
              <c:f>'1. Activos,inactivos y vigencia'!$C$48:$C$55</c:f>
              <c:numCache>
                <c:formatCode>0.0%</c:formatCode>
                <c:ptCount val="8"/>
                <c:pt idx="0">
                  <c:v>0</c:v>
                </c:pt>
                <c:pt idx="1">
                  <c:v>0.16666666666666666</c:v>
                </c:pt>
                <c:pt idx="2">
                  <c:v>0.12445414847161572</c:v>
                </c:pt>
                <c:pt idx="3">
                  <c:v>0</c:v>
                </c:pt>
                <c:pt idx="4">
                  <c:v>0</c:v>
                </c:pt>
                <c:pt idx="5">
                  <c:v>5.2264808362369339E-2</c:v>
                </c:pt>
                <c:pt idx="6">
                  <c:v>0</c:v>
                </c:pt>
                <c:pt idx="7">
                  <c:v>7.5025693730729703E-2</c:v>
                </c:pt>
              </c:numCache>
            </c:numRef>
          </c:val>
          <c:extLst xmlns:c16r2="http://schemas.microsoft.com/office/drawing/2015/06/chart">
            <c:ext xmlns:c16="http://schemas.microsoft.com/office/drawing/2014/chart" uri="{C3380CC4-5D6E-409C-BE32-E72D297353CC}">
              <c16:uniqueId val="{00000005-7C34-4C99-80D4-A8181B33B649}"/>
            </c:ext>
          </c:extLst>
        </c:ser>
        <c:ser>
          <c:idx val="2"/>
          <c:order val="2"/>
          <c:tx>
            <c:strRef>
              <c:f>'1. Activos,inactivos y vigencia'!$D$47</c:f>
              <c:strCache>
                <c:ptCount val="1"/>
                <c:pt idx="0">
                  <c:v>7</c:v>
                </c:pt>
              </c:strCache>
            </c:strRef>
          </c:tx>
          <c:spPr>
            <a:solidFill>
              <a:srgbClr val="92D05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Century Gothic" panose="020B0502020202020204" pitchFamily="34" charset="0"/>
                    <a:ea typeface="+mn-ea"/>
                    <a:cs typeface="+mn-cs"/>
                  </a:defRPr>
                </a:pPr>
                <a:endParaRPr lang="es-C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 Activos,inactivos y vigencia'!$A$48:$A$55</c:f>
              <c:strCache>
                <c:ptCount val="8"/>
                <c:pt idx="0">
                  <c:v>Formación Técnica Profesional</c:v>
                </c:pt>
                <c:pt idx="1">
                  <c:v>Tecnológica</c:v>
                </c:pt>
                <c:pt idx="2">
                  <c:v>Universitaria</c:v>
                </c:pt>
                <c:pt idx="3">
                  <c:v>Especialización Tecnológica</c:v>
                </c:pt>
                <c:pt idx="4">
                  <c:v>Especialización Universitaria</c:v>
                </c:pt>
                <c:pt idx="5">
                  <c:v>Maestría</c:v>
                </c:pt>
                <c:pt idx="6">
                  <c:v>Doctorado</c:v>
                </c:pt>
                <c:pt idx="7">
                  <c:v>Total</c:v>
                </c:pt>
              </c:strCache>
            </c:strRef>
          </c:cat>
          <c:val>
            <c:numRef>
              <c:f>'1. Activos,inactivos y vigencia'!$D$48:$D$55</c:f>
              <c:numCache>
                <c:formatCode>0.0%</c:formatCode>
                <c:ptCount val="8"/>
                <c:pt idx="0">
                  <c:v>1</c:v>
                </c:pt>
                <c:pt idx="1">
                  <c:v>0.5</c:v>
                </c:pt>
                <c:pt idx="2">
                  <c:v>0.49563318777292575</c:v>
                </c:pt>
                <c:pt idx="3">
                  <c:v>1</c:v>
                </c:pt>
                <c:pt idx="4">
                  <c:v>0.87209302325581395</c:v>
                </c:pt>
                <c:pt idx="5">
                  <c:v>0.84320557491289194</c:v>
                </c:pt>
                <c:pt idx="6">
                  <c:v>0.85106382978723405</c:v>
                </c:pt>
                <c:pt idx="7">
                  <c:v>0.68345323741007191</c:v>
                </c:pt>
              </c:numCache>
            </c:numRef>
          </c:val>
          <c:extLst xmlns:c16r2="http://schemas.microsoft.com/office/drawing/2015/06/chart">
            <c:ext xmlns:c16="http://schemas.microsoft.com/office/drawing/2014/chart" uri="{C3380CC4-5D6E-409C-BE32-E72D297353CC}">
              <c16:uniqueId val="{00000006-7C34-4C99-80D4-A8181B33B649}"/>
            </c:ext>
          </c:extLst>
        </c:ser>
        <c:ser>
          <c:idx val="3"/>
          <c:order val="3"/>
          <c:tx>
            <c:strRef>
              <c:f>'1. Activos,inactivos y vigencia'!$E$47</c:f>
              <c:strCache>
                <c:ptCount val="1"/>
                <c:pt idx="0">
                  <c:v>8</c:v>
                </c:pt>
              </c:strCache>
            </c:strRef>
          </c:tx>
          <c:spPr>
            <a:solidFill>
              <a:srgbClr val="CC0066"/>
            </a:solidFill>
            <a:ln>
              <a:noFill/>
            </a:ln>
            <a:effectLst/>
          </c:spPr>
          <c:invertIfNegative val="0"/>
          <c:dLbls>
            <c:dLbl>
              <c:idx val="1"/>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F3D7-4D63-936B-5AC4F5B8B210}"/>
                </c:ext>
                <c:ext xmlns:c15="http://schemas.microsoft.com/office/drawing/2012/chart" uri="{CE6537A1-D6FC-4f65-9D91-7224C49458BB}"/>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Century Gothic" panose="020B0502020202020204" pitchFamily="34" charset="0"/>
                    <a:ea typeface="+mn-ea"/>
                    <a:cs typeface="+mn-cs"/>
                  </a:defRPr>
                </a:pPr>
                <a:endParaRPr lang="es-CO"/>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 Activos,inactivos y vigencia'!$A$48:$A$55</c:f>
              <c:strCache>
                <c:ptCount val="8"/>
                <c:pt idx="0">
                  <c:v>Formación Técnica Profesional</c:v>
                </c:pt>
                <c:pt idx="1">
                  <c:v>Tecnológica</c:v>
                </c:pt>
                <c:pt idx="2">
                  <c:v>Universitaria</c:v>
                </c:pt>
                <c:pt idx="3">
                  <c:v>Especialización Tecnológica</c:v>
                </c:pt>
                <c:pt idx="4">
                  <c:v>Especialización Universitaria</c:v>
                </c:pt>
                <c:pt idx="5">
                  <c:v>Maestría</c:v>
                </c:pt>
                <c:pt idx="6">
                  <c:v>Doctorado</c:v>
                </c:pt>
                <c:pt idx="7">
                  <c:v>Total</c:v>
                </c:pt>
              </c:strCache>
            </c:strRef>
          </c:cat>
          <c:val>
            <c:numRef>
              <c:f>'1. Activos,inactivos y vigencia'!$E$48:$E$55</c:f>
              <c:numCache>
                <c:formatCode>0.0%</c:formatCode>
                <c:ptCount val="8"/>
                <c:pt idx="0">
                  <c:v>0</c:v>
                </c:pt>
                <c:pt idx="1">
                  <c:v>0.16666666666666666</c:v>
                </c:pt>
                <c:pt idx="2">
                  <c:v>3.2751091703056769E-2</c:v>
                </c:pt>
                <c:pt idx="3">
                  <c:v>0</c:v>
                </c:pt>
                <c:pt idx="4">
                  <c:v>6.3953488372093026E-2</c:v>
                </c:pt>
                <c:pt idx="5">
                  <c:v>2.4390243902439025E-2</c:v>
                </c:pt>
                <c:pt idx="6">
                  <c:v>0</c:v>
                </c:pt>
                <c:pt idx="7">
                  <c:v>3.4943473792394653E-2</c:v>
                </c:pt>
              </c:numCache>
            </c:numRef>
          </c:val>
          <c:extLst xmlns:c16r2="http://schemas.microsoft.com/office/drawing/2015/06/chart">
            <c:ext xmlns:c16="http://schemas.microsoft.com/office/drawing/2014/chart" uri="{C3380CC4-5D6E-409C-BE32-E72D297353CC}">
              <c16:uniqueId val="{00000008-7C34-4C99-80D4-A8181B33B649}"/>
            </c:ext>
          </c:extLst>
        </c:ser>
        <c:ser>
          <c:idx val="4"/>
          <c:order val="4"/>
          <c:tx>
            <c:strRef>
              <c:f>'1. Activos,inactivos y vigencia'!$F$47</c:f>
              <c:strCache>
                <c:ptCount val="1"/>
                <c:pt idx="0">
                  <c:v>Más de 8</c:v>
                </c:pt>
              </c:strCache>
            </c:strRef>
          </c:tx>
          <c:spPr>
            <a:solidFill>
              <a:srgbClr val="44546A">
                <a:lumMod val="75000"/>
              </a:srgbClr>
            </a:solidFill>
            <a:ln>
              <a:noFill/>
            </a:ln>
            <a:effectLst/>
          </c:spPr>
          <c:invertIfNegative val="0"/>
          <c:dLbls>
            <c:dLbl>
              <c:idx val="1"/>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F3D7-4D63-936B-5AC4F5B8B210}"/>
                </c:ext>
                <c:ext xmlns:c15="http://schemas.microsoft.com/office/drawing/2012/chart" uri="{CE6537A1-D6FC-4f65-9D91-7224C49458BB}"/>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Century Gothic" panose="020B0502020202020204" pitchFamily="34" charset="0"/>
                    <a:ea typeface="+mn-ea"/>
                    <a:cs typeface="+mn-cs"/>
                  </a:defRPr>
                </a:pPr>
                <a:endParaRPr lang="es-CO"/>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 Activos,inactivos y vigencia'!$A$48:$A$55</c:f>
              <c:strCache>
                <c:ptCount val="8"/>
                <c:pt idx="0">
                  <c:v>Formación Técnica Profesional</c:v>
                </c:pt>
                <c:pt idx="1">
                  <c:v>Tecnológica</c:v>
                </c:pt>
                <c:pt idx="2">
                  <c:v>Universitaria</c:v>
                </c:pt>
                <c:pt idx="3">
                  <c:v>Especialización Tecnológica</c:v>
                </c:pt>
                <c:pt idx="4">
                  <c:v>Especialización Universitaria</c:v>
                </c:pt>
                <c:pt idx="5">
                  <c:v>Maestría</c:v>
                </c:pt>
                <c:pt idx="6">
                  <c:v>Doctorado</c:v>
                </c:pt>
                <c:pt idx="7">
                  <c:v>Total</c:v>
                </c:pt>
              </c:strCache>
            </c:strRef>
          </c:cat>
          <c:val>
            <c:numRef>
              <c:f>'1. Activos,inactivos y vigencia'!$F$48:$F$55</c:f>
              <c:numCache>
                <c:formatCode>0.0%</c:formatCode>
                <c:ptCount val="8"/>
                <c:pt idx="0">
                  <c:v>0</c:v>
                </c:pt>
                <c:pt idx="1">
                  <c:v>0.16666666666666666</c:v>
                </c:pt>
                <c:pt idx="2">
                  <c:v>4.148471615720524E-2</c:v>
                </c:pt>
                <c:pt idx="3">
                  <c:v>0</c:v>
                </c:pt>
                <c:pt idx="4">
                  <c:v>5.232558139534884E-2</c:v>
                </c:pt>
                <c:pt idx="5">
                  <c:v>5.2264808362369339E-2</c:v>
                </c:pt>
                <c:pt idx="6">
                  <c:v>0.10638297872340426</c:v>
                </c:pt>
                <c:pt idx="7">
                  <c:v>5.0359712230215826E-2</c:v>
                </c:pt>
              </c:numCache>
            </c:numRef>
          </c:val>
          <c:extLst xmlns:c16r2="http://schemas.microsoft.com/office/drawing/2015/06/chart">
            <c:ext xmlns:c16="http://schemas.microsoft.com/office/drawing/2014/chart" uri="{C3380CC4-5D6E-409C-BE32-E72D297353CC}">
              <c16:uniqueId val="{0000000A-7C34-4C99-80D4-A8181B33B649}"/>
            </c:ext>
          </c:extLst>
        </c:ser>
        <c:dLbls>
          <c:showLegendKey val="0"/>
          <c:showVal val="0"/>
          <c:showCatName val="0"/>
          <c:showSerName val="0"/>
          <c:showPercent val="0"/>
          <c:showBubbleSize val="0"/>
        </c:dLbls>
        <c:gapWidth val="50"/>
        <c:overlap val="100"/>
        <c:axId val="270620944"/>
        <c:axId val="270622512"/>
      </c:barChart>
      <c:catAx>
        <c:axId val="2706209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100" b="0" i="0" u="none" strike="noStrike" kern="1200" baseline="0">
                <a:solidFill>
                  <a:schemeClr val="tx1"/>
                </a:solidFill>
                <a:latin typeface="Century Gothic" panose="020B0502020202020204" pitchFamily="34" charset="0"/>
                <a:ea typeface="+mn-ea"/>
                <a:cs typeface="+mn-cs"/>
              </a:defRPr>
            </a:pPr>
            <a:endParaRPr lang="es-CO"/>
          </a:p>
        </c:txPr>
        <c:crossAx val="270622512"/>
        <c:crosses val="autoZero"/>
        <c:auto val="1"/>
        <c:lblAlgn val="ctr"/>
        <c:lblOffset val="100"/>
        <c:noMultiLvlLbl val="0"/>
      </c:catAx>
      <c:valAx>
        <c:axId val="270622512"/>
        <c:scaling>
          <c:orientation val="minMax"/>
          <c:max val="1"/>
        </c:scaling>
        <c:delete val="1"/>
        <c:axPos val="l"/>
        <c:numFmt formatCode="0%" sourceLinked="0"/>
        <c:majorTickMark val="none"/>
        <c:minorTickMark val="none"/>
        <c:tickLblPos val="nextTo"/>
        <c:crossAx val="270620944"/>
        <c:crosses val="autoZero"/>
        <c:crossBetween val="between"/>
        <c:majorUnit val="0.2"/>
      </c:valAx>
      <c:spPr>
        <a:noFill/>
        <a:ln>
          <a:noFill/>
        </a:ln>
        <a:effectLst/>
      </c:spPr>
    </c:plotArea>
    <c:legend>
      <c:legendPos val="b"/>
      <c:layout>
        <c:manualLayout>
          <c:xMode val="edge"/>
          <c:yMode val="edge"/>
          <c:x val="0.18882933911190253"/>
          <c:y val="0.12886089238845147"/>
          <c:w val="0.65944531456728672"/>
          <c:h val="6.6120108120813259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Century Gothic" panose="020B0502020202020204" pitchFamily="34" charset="0"/>
              <a:ea typeface="+mn-ea"/>
              <a:cs typeface="+mn-cs"/>
            </a:defRPr>
          </a:pPr>
          <a:endParaRPr lang="es-CO"/>
        </a:p>
      </c:txPr>
    </c:legend>
    <c:plotVisOnly val="1"/>
    <c:dispBlanksAs val="gap"/>
    <c:showDLblsOverMax val="0"/>
  </c:chart>
  <c:spPr>
    <a:noFill/>
    <a:ln w="9525" cap="flat" cmpd="sng" algn="ctr">
      <a:noFill/>
      <a:round/>
    </a:ln>
    <a:effectLst/>
  </c:spPr>
  <c:txPr>
    <a:bodyPr/>
    <a:lstStyle/>
    <a:p>
      <a:pPr>
        <a:defRPr>
          <a:latin typeface="Century Gothic" panose="020B0502020202020204" pitchFamily="34" charset="0"/>
        </a:defRPr>
      </a:pPr>
      <a:endParaRPr lang="es-CO"/>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1" i="0" u="none" strike="noStrike" kern="1200" spc="0" baseline="0">
                <a:solidFill>
                  <a:schemeClr val="tx1"/>
                </a:solidFill>
                <a:latin typeface="Century Gothic" panose="020B0502020202020204" pitchFamily="34" charset="0"/>
                <a:ea typeface="+mn-ea"/>
                <a:cs typeface="+mn-cs"/>
              </a:defRPr>
            </a:pPr>
            <a:r>
              <a:rPr lang="es-CO" sz="1400" b="1" dirty="0">
                <a:solidFill>
                  <a:schemeClr val="tx1"/>
                </a:solidFill>
              </a:rPr>
              <a:t>Distribución</a:t>
            </a:r>
            <a:r>
              <a:rPr lang="es-CO" sz="1400" b="1" baseline="0" dirty="0">
                <a:solidFill>
                  <a:schemeClr val="tx1"/>
                </a:solidFill>
              </a:rPr>
              <a:t> </a:t>
            </a:r>
            <a:r>
              <a:rPr lang="es-CO" sz="1400" b="1" dirty="0">
                <a:solidFill>
                  <a:schemeClr val="tx1"/>
                </a:solidFill>
              </a:rPr>
              <a:t>programas de</a:t>
            </a:r>
            <a:r>
              <a:rPr lang="es-CO" sz="1400" b="1" baseline="0" dirty="0">
                <a:solidFill>
                  <a:schemeClr val="tx1"/>
                </a:solidFill>
              </a:rPr>
              <a:t> ciencias de la educación por sector</a:t>
            </a:r>
            <a:endParaRPr lang="es-CO" sz="1400" b="1" dirty="0">
              <a:solidFill>
                <a:schemeClr val="tx1"/>
              </a:solidFill>
            </a:endParaRP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Century Gothic" panose="020B0502020202020204" pitchFamily="34" charset="0"/>
              <a:ea typeface="+mn-ea"/>
              <a:cs typeface="+mn-cs"/>
            </a:defRPr>
          </a:pPr>
          <a:endParaRPr lang="es-CO"/>
        </a:p>
      </c:txPr>
    </c:title>
    <c:autoTitleDeleted val="0"/>
    <c:plotArea>
      <c:layout>
        <c:manualLayout>
          <c:layoutTarget val="inner"/>
          <c:xMode val="edge"/>
          <c:yMode val="edge"/>
          <c:x val="2.4403771491957847E-2"/>
          <c:y val="0.24093629205440226"/>
          <c:w val="0.95119245701608435"/>
          <c:h val="0.3645987799671136"/>
        </c:manualLayout>
      </c:layout>
      <c:barChart>
        <c:barDir val="col"/>
        <c:grouping val="stacked"/>
        <c:varyColors val="0"/>
        <c:ser>
          <c:idx val="0"/>
          <c:order val="0"/>
          <c:tx>
            <c:strRef>
              <c:f>'2. Sector y capitulos'!$H$2</c:f>
              <c:strCache>
                <c:ptCount val="1"/>
                <c:pt idx="0">
                  <c:v>Oficial</c:v>
                </c:pt>
              </c:strCache>
            </c:strRef>
          </c:tx>
          <c:spPr>
            <a:solidFill>
              <a:srgbClr val="92D050"/>
            </a:solidFill>
            <a:ln>
              <a:noFill/>
            </a:ln>
            <a:effectLst/>
          </c:spPr>
          <c:invertIfNegative val="0"/>
          <c:dLbls>
            <c:numFmt formatCode="0%" sourceLinked="0"/>
            <c:spPr>
              <a:noFill/>
              <a:ln>
                <a:noFill/>
              </a:ln>
              <a:effectLst/>
            </c:spPr>
            <c:txPr>
              <a:bodyPr rot="0" spcFirstLastPara="1" vertOverflow="ellipsis" vert="horz" wrap="square" anchor="ctr" anchorCtr="1"/>
              <a:lstStyle/>
              <a:p>
                <a:pPr>
                  <a:defRPr sz="1200" b="1" i="0" u="none" strike="noStrike" kern="1200" baseline="0">
                    <a:solidFill>
                      <a:schemeClr val="bg1"/>
                    </a:solidFill>
                    <a:latin typeface="Century Gothic" panose="020B0502020202020204" pitchFamily="34" charset="0"/>
                    <a:ea typeface="+mn-ea"/>
                    <a:cs typeface="+mn-cs"/>
                  </a:defRPr>
                </a:pPr>
                <a:endParaRPr lang="es-C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 Sector y capitulos'!$G$3:$G$10</c:f>
              <c:strCache>
                <c:ptCount val="8"/>
                <c:pt idx="0">
                  <c:v>Formación Técnica Profesional</c:v>
                </c:pt>
                <c:pt idx="1">
                  <c:v>Tecnológica</c:v>
                </c:pt>
                <c:pt idx="2">
                  <c:v>Universitaria</c:v>
                </c:pt>
                <c:pt idx="3">
                  <c:v>Especialización Tecnológica</c:v>
                </c:pt>
                <c:pt idx="4">
                  <c:v>Especialización Universitaria</c:v>
                </c:pt>
                <c:pt idx="5">
                  <c:v>Maestría</c:v>
                </c:pt>
                <c:pt idx="6">
                  <c:v>Doctorado</c:v>
                </c:pt>
                <c:pt idx="7">
                  <c:v>Total general</c:v>
                </c:pt>
              </c:strCache>
            </c:strRef>
          </c:cat>
          <c:val>
            <c:numRef>
              <c:f>'2. Sector y capitulos'!$H$3:$H$10</c:f>
              <c:numCache>
                <c:formatCode>0%</c:formatCode>
                <c:ptCount val="8"/>
                <c:pt idx="0">
                  <c:v>0.5</c:v>
                </c:pt>
                <c:pt idx="1">
                  <c:v>0.66666666666666663</c:v>
                </c:pt>
                <c:pt idx="2">
                  <c:v>0.56550218340611358</c:v>
                </c:pt>
                <c:pt idx="3">
                  <c:v>1</c:v>
                </c:pt>
                <c:pt idx="4">
                  <c:v>0.31395348837209303</c:v>
                </c:pt>
                <c:pt idx="5">
                  <c:v>0.51916376306620204</c:v>
                </c:pt>
                <c:pt idx="6">
                  <c:v>0.63829787234042556</c:v>
                </c:pt>
                <c:pt idx="7">
                  <c:v>0.51181911613566289</c:v>
                </c:pt>
              </c:numCache>
            </c:numRef>
          </c:val>
          <c:extLst xmlns:c16r2="http://schemas.microsoft.com/office/drawing/2015/06/chart">
            <c:ext xmlns:c16="http://schemas.microsoft.com/office/drawing/2014/chart" uri="{C3380CC4-5D6E-409C-BE32-E72D297353CC}">
              <c16:uniqueId val="{00000000-4C7E-4C45-B06C-01CD3DE92840}"/>
            </c:ext>
          </c:extLst>
        </c:ser>
        <c:ser>
          <c:idx val="1"/>
          <c:order val="1"/>
          <c:tx>
            <c:strRef>
              <c:f>'2. Sector y capitulos'!$I$2</c:f>
              <c:strCache>
                <c:ptCount val="1"/>
                <c:pt idx="0">
                  <c:v>Privada</c:v>
                </c:pt>
              </c:strCache>
            </c:strRef>
          </c:tx>
          <c:spPr>
            <a:solidFill>
              <a:srgbClr val="FF9900"/>
            </a:solidFill>
            <a:ln>
              <a:noFill/>
            </a:ln>
            <a:effectLst/>
          </c:spPr>
          <c:invertIfNegative val="0"/>
          <c:dLbls>
            <c:dLbl>
              <c:idx val="3"/>
              <c:delete val="1"/>
              <c:extLst xmlns:c16r2="http://schemas.microsoft.com/office/drawing/2015/06/chart">
                <c:ext xmlns:c16="http://schemas.microsoft.com/office/drawing/2014/chart" uri="{C3380CC4-5D6E-409C-BE32-E72D297353CC}">
                  <c16:uniqueId val="{00000000-673B-44B2-9DF1-949C6F9342DA}"/>
                </c:ext>
                <c:ext xmlns:c15="http://schemas.microsoft.com/office/drawing/2012/chart" uri="{CE6537A1-D6FC-4f65-9D91-7224C49458BB}"/>
              </c:extLst>
            </c:dLbl>
            <c:numFmt formatCode="0%" sourceLinked="0"/>
            <c:spPr>
              <a:noFill/>
              <a:ln>
                <a:noFill/>
              </a:ln>
              <a:effectLst/>
            </c:spPr>
            <c:txPr>
              <a:bodyPr rot="0" spcFirstLastPara="1" vertOverflow="ellipsis" vert="horz" wrap="square" anchor="ctr" anchorCtr="1"/>
              <a:lstStyle/>
              <a:p>
                <a:pPr>
                  <a:defRPr sz="1200" b="1" i="0" u="none" strike="noStrike" kern="1200" baseline="0">
                    <a:solidFill>
                      <a:schemeClr val="bg1"/>
                    </a:solidFill>
                    <a:latin typeface="Century Gothic" panose="020B0502020202020204" pitchFamily="34" charset="0"/>
                    <a:ea typeface="+mn-ea"/>
                    <a:cs typeface="+mn-cs"/>
                  </a:defRPr>
                </a:pPr>
                <a:endParaRPr lang="es-C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 Sector y capitulos'!$G$3:$G$10</c:f>
              <c:strCache>
                <c:ptCount val="8"/>
                <c:pt idx="0">
                  <c:v>Formación Técnica Profesional</c:v>
                </c:pt>
                <c:pt idx="1">
                  <c:v>Tecnológica</c:v>
                </c:pt>
                <c:pt idx="2">
                  <c:v>Universitaria</c:v>
                </c:pt>
                <c:pt idx="3">
                  <c:v>Especialización Tecnológica</c:v>
                </c:pt>
                <c:pt idx="4">
                  <c:v>Especialización Universitaria</c:v>
                </c:pt>
                <c:pt idx="5">
                  <c:v>Maestría</c:v>
                </c:pt>
                <c:pt idx="6">
                  <c:v>Doctorado</c:v>
                </c:pt>
                <c:pt idx="7">
                  <c:v>Total general</c:v>
                </c:pt>
              </c:strCache>
            </c:strRef>
          </c:cat>
          <c:val>
            <c:numRef>
              <c:f>'2. Sector y capitulos'!$I$3:$I$10</c:f>
              <c:numCache>
                <c:formatCode>0%</c:formatCode>
                <c:ptCount val="8"/>
                <c:pt idx="0">
                  <c:v>0.5</c:v>
                </c:pt>
                <c:pt idx="1">
                  <c:v>0.33333333333333331</c:v>
                </c:pt>
                <c:pt idx="2">
                  <c:v>0.43449781659388648</c:v>
                </c:pt>
                <c:pt idx="3">
                  <c:v>0</c:v>
                </c:pt>
                <c:pt idx="4">
                  <c:v>0.68604651162790697</c:v>
                </c:pt>
                <c:pt idx="5">
                  <c:v>0.4808362369337979</c:v>
                </c:pt>
                <c:pt idx="6">
                  <c:v>0.36170212765957449</c:v>
                </c:pt>
                <c:pt idx="7">
                  <c:v>0.48818088386433711</c:v>
                </c:pt>
              </c:numCache>
            </c:numRef>
          </c:val>
          <c:extLst xmlns:c16r2="http://schemas.microsoft.com/office/drawing/2015/06/chart">
            <c:ext xmlns:c16="http://schemas.microsoft.com/office/drawing/2014/chart" uri="{C3380CC4-5D6E-409C-BE32-E72D297353CC}">
              <c16:uniqueId val="{00000002-4C7E-4C45-B06C-01CD3DE92840}"/>
            </c:ext>
          </c:extLst>
        </c:ser>
        <c:dLbls>
          <c:showLegendKey val="0"/>
          <c:showVal val="0"/>
          <c:showCatName val="0"/>
          <c:showSerName val="0"/>
          <c:showPercent val="0"/>
          <c:showBubbleSize val="0"/>
        </c:dLbls>
        <c:gapWidth val="150"/>
        <c:overlap val="100"/>
        <c:axId val="270617808"/>
        <c:axId val="345431968"/>
      </c:barChart>
      <c:catAx>
        <c:axId val="2706178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100" b="0" i="0" u="none" strike="noStrike" kern="1200" baseline="0">
                <a:solidFill>
                  <a:schemeClr val="tx1"/>
                </a:solidFill>
                <a:latin typeface="Century Gothic" panose="020B0502020202020204" pitchFamily="34" charset="0"/>
                <a:ea typeface="+mn-ea"/>
                <a:cs typeface="+mn-cs"/>
              </a:defRPr>
            </a:pPr>
            <a:endParaRPr lang="es-CO"/>
          </a:p>
        </c:txPr>
        <c:crossAx val="345431968"/>
        <c:crosses val="autoZero"/>
        <c:auto val="1"/>
        <c:lblAlgn val="ctr"/>
        <c:lblOffset val="100"/>
        <c:noMultiLvlLbl val="0"/>
      </c:catAx>
      <c:valAx>
        <c:axId val="345431968"/>
        <c:scaling>
          <c:orientation val="minMax"/>
          <c:max val="1"/>
        </c:scaling>
        <c:delete val="1"/>
        <c:axPos val="l"/>
        <c:numFmt formatCode="0%" sourceLinked="0"/>
        <c:majorTickMark val="none"/>
        <c:minorTickMark val="none"/>
        <c:tickLblPos val="nextTo"/>
        <c:crossAx val="270617808"/>
        <c:crosses val="autoZero"/>
        <c:crossBetween val="between"/>
        <c:majorUnit val="0.2"/>
      </c:valAx>
      <c:spPr>
        <a:noFill/>
        <a:ln>
          <a:noFill/>
        </a:ln>
        <a:effectLst/>
      </c:spPr>
    </c:plotArea>
    <c:legend>
      <c:legendPos val="b"/>
      <c:layout>
        <c:manualLayout>
          <c:xMode val="edge"/>
          <c:yMode val="edge"/>
          <c:x val="0.39773029203296351"/>
          <c:y val="0.12886089238845147"/>
          <c:w val="0.19078048956855695"/>
          <c:h val="6.6120108120813259E-2"/>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Century Gothic" panose="020B0502020202020204" pitchFamily="34" charset="0"/>
              <a:ea typeface="+mn-ea"/>
              <a:cs typeface="+mn-cs"/>
            </a:defRPr>
          </a:pPr>
          <a:endParaRPr lang="es-CO"/>
        </a:p>
      </c:txPr>
    </c:legend>
    <c:plotVisOnly val="1"/>
    <c:dispBlanksAs val="gap"/>
    <c:showDLblsOverMax val="0"/>
  </c:chart>
  <c:spPr>
    <a:noFill/>
    <a:ln w="9525" cap="flat" cmpd="sng" algn="ctr">
      <a:noFill/>
      <a:round/>
    </a:ln>
    <a:effectLst/>
  </c:spPr>
  <c:txPr>
    <a:bodyPr/>
    <a:lstStyle/>
    <a:p>
      <a:pPr>
        <a:defRPr>
          <a:latin typeface="Century Gothic" panose="020B0502020202020204" pitchFamily="34" charset="0"/>
        </a:defRPr>
      </a:pPr>
      <a:endParaRPr lang="es-CO"/>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1" i="0" u="none" strike="noStrike" kern="1200" spc="0" baseline="0">
                <a:solidFill>
                  <a:schemeClr val="tx1"/>
                </a:solidFill>
                <a:latin typeface="Century Gothic" panose="020B0502020202020204" pitchFamily="34" charset="0"/>
                <a:ea typeface="+mn-ea"/>
                <a:cs typeface="+mn-cs"/>
              </a:defRPr>
            </a:pPr>
            <a:r>
              <a:rPr lang="es-CO" sz="1400" b="1" dirty="0">
                <a:solidFill>
                  <a:schemeClr val="tx1"/>
                </a:solidFill>
              </a:rPr>
              <a:t>Concentración oferta de programas </a:t>
            </a:r>
            <a:r>
              <a:rPr lang="es-CO" sz="1400" b="1" baseline="0" dirty="0">
                <a:solidFill>
                  <a:schemeClr val="tx1"/>
                </a:solidFill>
              </a:rPr>
              <a:t>por capítulo</a:t>
            </a:r>
            <a:endParaRPr lang="es-CO" sz="1400" b="1" dirty="0">
              <a:solidFill>
                <a:schemeClr val="tx1"/>
              </a:solidFill>
            </a:endParaRP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Century Gothic" panose="020B0502020202020204" pitchFamily="34" charset="0"/>
              <a:ea typeface="+mn-ea"/>
              <a:cs typeface="+mn-cs"/>
            </a:defRPr>
          </a:pPr>
          <a:endParaRPr lang="es-CO"/>
        </a:p>
      </c:txPr>
    </c:title>
    <c:autoTitleDeleted val="0"/>
    <c:plotArea>
      <c:layout>
        <c:manualLayout>
          <c:layoutTarget val="inner"/>
          <c:xMode val="edge"/>
          <c:yMode val="edge"/>
          <c:x val="2.4403771491957847E-2"/>
          <c:y val="0.13428980317857619"/>
          <c:w val="0.69229860130699927"/>
          <c:h val="0.75847595209539209"/>
        </c:manualLayout>
      </c:layout>
      <c:barChart>
        <c:barDir val="col"/>
        <c:grouping val="stacked"/>
        <c:varyColors val="0"/>
        <c:ser>
          <c:idx val="1"/>
          <c:order val="0"/>
          <c:tx>
            <c:strRef>
              <c:f>'2. Sector y capitulos'!$L$15</c:f>
              <c:strCache>
                <c:ptCount val="1"/>
                <c:pt idx="0">
                  <c:v>Centro</c:v>
                </c:pt>
              </c:strCache>
            </c:strRef>
          </c:tx>
          <c:spPr>
            <a:solidFill>
              <a:srgbClr val="FF9900"/>
            </a:solidFill>
            <a:ln>
              <a:noFill/>
            </a:ln>
            <a:effectLst/>
          </c:spPr>
          <c:invertIfNegative val="0"/>
          <c:dLbls>
            <c:numFmt formatCode="0%" sourceLinked="0"/>
            <c:spPr>
              <a:noFill/>
              <a:ln>
                <a:noFill/>
              </a:ln>
              <a:effectLst/>
            </c:spPr>
            <c:txPr>
              <a:bodyPr rot="0" spcFirstLastPara="1" vertOverflow="ellipsis" vert="horz" wrap="square" anchor="ctr" anchorCtr="1"/>
              <a:lstStyle/>
              <a:p>
                <a:pPr>
                  <a:defRPr sz="1400" b="1" i="0" u="none" strike="noStrike" kern="1200" baseline="0">
                    <a:solidFill>
                      <a:schemeClr val="bg1"/>
                    </a:solidFill>
                    <a:latin typeface="Century Gothic" panose="020B0502020202020204" pitchFamily="34" charset="0"/>
                    <a:ea typeface="+mn-ea"/>
                    <a:cs typeface="+mn-cs"/>
                  </a:defRPr>
                </a:pPr>
                <a:endParaRPr lang="es-C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 Sector y capitulos'!$M$14:$N$14</c:f>
              <c:strCache>
                <c:ptCount val="2"/>
                <c:pt idx="0">
                  <c:v>Oficial</c:v>
                </c:pt>
                <c:pt idx="1">
                  <c:v>Privada</c:v>
                </c:pt>
              </c:strCache>
            </c:strRef>
          </c:cat>
          <c:val>
            <c:numRef>
              <c:f>'2. Sector y capitulos'!$M$15:$N$15</c:f>
              <c:numCache>
                <c:formatCode>0%</c:formatCode>
                <c:ptCount val="2"/>
                <c:pt idx="0">
                  <c:v>0.25903614457831325</c:v>
                </c:pt>
                <c:pt idx="1">
                  <c:v>0.4673684210526316</c:v>
                </c:pt>
              </c:numCache>
            </c:numRef>
          </c:val>
          <c:extLst xmlns:c16r2="http://schemas.microsoft.com/office/drawing/2015/06/chart">
            <c:ext xmlns:c16="http://schemas.microsoft.com/office/drawing/2014/chart" uri="{C3380CC4-5D6E-409C-BE32-E72D297353CC}">
              <c16:uniqueId val="{00000000-E210-420C-B3CE-B833F747F598}"/>
            </c:ext>
          </c:extLst>
        </c:ser>
        <c:ser>
          <c:idx val="2"/>
          <c:order val="1"/>
          <c:tx>
            <c:strRef>
              <c:f>'2. Sector y capitulos'!$L$16</c:f>
              <c:strCache>
                <c:ptCount val="1"/>
                <c:pt idx="0">
                  <c:v>Suroccidente </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Century Gothic" panose="020B0502020202020204" pitchFamily="34" charset="0"/>
                    <a:ea typeface="+mn-ea"/>
                    <a:cs typeface="+mn-cs"/>
                  </a:defRPr>
                </a:pPr>
                <a:endParaRPr lang="es-C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 Sector y capitulos'!$M$14:$N$14</c:f>
              <c:strCache>
                <c:ptCount val="2"/>
                <c:pt idx="0">
                  <c:v>Oficial</c:v>
                </c:pt>
                <c:pt idx="1">
                  <c:v>Privada</c:v>
                </c:pt>
              </c:strCache>
            </c:strRef>
          </c:cat>
          <c:val>
            <c:numRef>
              <c:f>'2. Sector y capitulos'!$M$16:$N$16</c:f>
              <c:numCache>
                <c:formatCode>0%</c:formatCode>
                <c:ptCount val="2"/>
                <c:pt idx="0">
                  <c:v>0.20281124497991967</c:v>
                </c:pt>
                <c:pt idx="1">
                  <c:v>0.13894736842105262</c:v>
                </c:pt>
              </c:numCache>
            </c:numRef>
          </c:val>
          <c:extLst xmlns:c16r2="http://schemas.microsoft.com/office/drawing/2015/06/chart">
            <c:ext xmlns:c16="http://schemas.microsoft.com/office/drawing/2014/chart" uri="{C3380CC4-5D6E-409C-BE32-E72D297353CC}">
              <c16:uniqueId val="{00000001-E210-420C-B3CE-B833F747F598}"/>
            </c:ext>
          </c:extLst>
        </c:ser>
        <c:ser>
          <c:idx val="3"/>
          <c:order val="2"/>
          <c:tx>
            <c:strRef>
              <c:f>'2. Sector y capitulos'!$L$17</c:f>
              <c:strCache>
                <c:ptCount val="1"/>
                <c:pt idx="0">
                  <c:v>Caribe</c:v>
                </c:pt>
              </c:strCache>
            </c:strRef>
          </c:tx>
          <c:spPr>
            <a:solidFill>
              <a:srgbClr val="CC006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Century Gothic" panose="020B0502020202020204" pitchFamily="34" charset="0"/>
                    <a:ea typeface="+mn-ea"/>
                    <a:cs typeface="+mn-cs"/>
                  </a:defRPr>
                </a:pPr>
                <a:endParaRPr lang="es-C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 Sector y capitulos'!$M$14:$N$14</c:f>
              <c:strCache>
                <c:ptCount val="2"/>
                <c:pt idx="0">
                  <c:v>Oficial</c:v>
                </c:pt>
                <c:pt idx="1">
                  <c:v>Privada</c:v>
                </c:pt>
              </c:strCache>
            </c:strRef>
          </c:cat>
          <c:val>
            <c:numRef>
              <c:f>'2. Sector y capitulos'!$M$17:$N$17</c:f>
              <c:numCache>
                <c:formatCode>0%</c:formatCode>
                <c:ptCount val="2"/>
                <c:pt idx="0">
                  <c:v>0.1746987951807229</c:v>
                </c:pt>
                <c:pt idx="1">
                  <c:v>0.12421052631578948</c:v>
                </c:pt>
              </c:numCache>
            </c:numRef>
          </c:val>
          <c:extLst xmlns:c16r2="http://schemas.microsoft.com/office/drawing/2015/06/chart">
            <c:ext xmlns:c16="http://schemas.microsoft.com/office/drawing/2014/chart" uri="{C3380CC4-5D6E-409C-BE32-E72D297353CC}">
              <c16:uniqueId val="{00000002-E210-420C-B3CE-B833F747F598}"/>
            </c:ext>
          </c:extLst>
        </c:ser>
        <c:ser>
          <c:idx val="4"/>
          <c:order val="3"/>
          <c:tx>
            <c:strRef>
              <c:f>'2. Sector y capitulos'!$L$18</c:f>
              <c:strCache>
                <c:ptCount val="1"/>
                <c:pt idx="0">
                  <c:v>Suroriente</c:v>
                </c:pt>
              </c:strCache>
            </c:strRef>
          </c:tx>
          <c:spPr>
            <a:solidFill>
              <a:schemeClr val="accent5"/>
            </a:solidFill>
            <a:ln>
              <a:noFill/>
            </a:ln>
            <a:effectLst/>
          </c:spPr>
          <c:invertIfNegative val="0"/>
          <c:dLbls>
            <c:dLbl>
              <c:idx val="1"/>
              <c:delete val="1"/>
              <c:extLst xmlns:c16r2="http://schemas.microsoft.com/office/drawing/2015/06/chart">
                <c:ext xmlns:c16="http://schemas.microsoft.com/office/drawing/2014/chart" uri="{C3380CC4-5D6E-409C-BE32-E72D297353CC}">
                  <c16:uniqueId val="{00000003-E210-420C-B3CE-B833F747F598}"/>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Century Gothic" panose="020B0502020202020204" pitchFamily="34" charset="0"/>
                    <a:ea typeface="+mn-ea"/>
                    <a:cs typeface="+mn-cs"/>
                  </a:defRPr>
                </a:pPr>
                <a:endParaRPr lang="es-C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 Sector y capitulos'!$M$14:$N$14</c:f>
              <c:strCache>
                <c:ptCount val="2"/>
                <c:pt idx="0">
                  <c:v>Oficial</c:v>
                </c:pt>
                <c:pt idx="1">
                  <c:v>Privada</c:v>
                </c:pt>
              </c:strCache>
            </c:strRef>
          </c:cat>
          <c:val>
            <c:numRef>
              <c:f>'2. Sector y capitulos'!$M$18:$N$18</c:f>
              <c:numCache>
                <c:formatCode>0%</c:formatCode>
                <c:ptCount val="2"/>
                <c:pt idx="0">
                  <c:v>0.10441767068273092</c:v>
                </c:pt>
                <c:pt idx="1">
                  <c:v>1.0526315789473684E-2</c:v>
                </c:pt>
              </c:numCache>
            </c:numRef>
          </c:val>
          <c:extLst xmlns:c16r2="http://schemas.microsoft.com/office/drawing/2015/06/chart">
            <c:ext xmlns:c16="http://schemas.microsoft.com/office/drawing/2014/chart" uri="{C3380CC4-5D6E-409C-BE32-E72D297353CC}">
              <c16:uniqueId val="{00000004-E210-420C-B3CE-B833F747F598}"/>
            </c:ext>
          </c:extLst>
        </c:ser>
        <c:ser>
          <c:idx val="5"/>
          <c:order val="4"/>
          <c:tx>
            <c:strRef>
              <c:f>'2. Sector y capitulos'!$L$19</c:f>
              <c:strCache>
                <c:ptCount val="1"/>
                <c:pt idx="0">
                  <c:v>Antioquia - Chocó</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Century Gothic" panose="020B0502020202020204" pitchFamily="34" charset="0"/>
                    <a:ea typeface="+mn-ea"/>
                    <a:cs typeface="+mn-cs"/>
                  </a:defRPr>
                </a:pPr>
                <a:endParaRPr lang="es-C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 Sector y capitulos'!$M$14:$N$14</c:f>
              <c:strCache>
                <c:ptCount val="2"/>
                <c:pt idx="0">
                  <c:v>Oficial</c:v>
                </c:pt>
                <c:pt idx="1">
                  <c:v>Privada</c:v>
                </c:pt>
              </c:strCache>
            </c:strRef>
          </c:cat>
          <c:val>
            <c:numRef>
              <c:f>'2. Sector y capitulos'!$M$19:$N$19</c:f>
              <c:numCache>
                <c:formatCode>0%</c:formatCode>
                <c:ptCount val="2"/>
                <c:pt idx="0">
                  <c:v>9.2369477911646583E-2</c:v>
                </c:pt>
                <c:pt idx="1">
                  <c:v>0.15368421052631578</c:v>
                </c:pt>
              </c:numCache>
            </c:numRef>
          </c:val>
          <c:extLst xmlns:c16r2="http://schemas.microsoft.com/office/drawing/2015/06/chart">
            <c:ext xmlns:c16="http://schemas.microsoft.com/office/drawing/2014/chart" uri="{C3380CC4-5D6E-409C-BE32-E72D297353CC}">
              <c16:uniqueId val="{00000005-E210-420C-B3CE-B833F747F598}"/>
            </c:ext>
          </c:extLst>
        </c:ser>
        <c:ser>
          <c:idx val="6"/>
          <c:order val="5"/>
          <c:tx>
            <c:strRef>
              <c:f>'2. Sector y capitulos'!$L$20</c:f>
              <c:strCache>
                <c:ptCount val="1"/>
                <c:pt idx="0">
                  <c:v>Eje cafetéro</c:v>
                </c:pt>
              </c:strCache>
            </c:strRef>
          </c:tx>
          <c:spPr>
            <a:solidFill>
              <a:srgbClr val="C0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Century Gothic" panose="020B0502020202020204" pitchFamily="34" charset="0"/>
                    <a:ea typeface="+mn-ea"/>
                    <a:cs typeface="+mn-cs"/>
                  </a:defRPr>
                </a:pPr>
                <a:endParaRPr lang="es-C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 Sector y capitulos'!$M$14:$N$14</c:f>
              <c:strCache>
                <c:ptCount val="2"/>
                <c:pt idx="0">
                  <c:v>Oficial</c:v>
                </c:pt>
                <c:pt idx="1">
                  <c:v>Privada</c:v>
                </c:pt>
              </c:strCache>
            </c:strRef>
          </c:cat>
          <c:val>
            <c:numRef>
              <c:f>'2. Sector y capitulos'!$M$20:$N$20</c:f>
              <c:numCache>
                <c:formatCode>0%</c:formatCode>
                <c:ptCount val="2"/>
                <c:pt idx="0">
                  <c:v>8.4337349397590355E-2</c:v>
                </c:pt>
                <c:pt idx="1">
                  <c:v>4.8421052631578948E-2</c:v>
                </c:pt>
              </c:numCache>
            </c:numRef>
          </c:val>
          <c:extLst xmlns:c16r2="http://schemas.microsoft.com/office/drawing/2015/06/chart">
            <c:ext xmlns:c16="http://schemas.microsoft.com/office/drawing/2014/chart" uri="{C3380CC4-5D6E-409C-BE32-E72D297353CC}">
              <c16:uniqueId val="{00000006-E210-420C-B3CE-B833F747F598}"/>
            </c:ext>
          </c:extLst>
        </c:ser>
        <c:ser>
          <c:idx val="7"/>
          <c:order val="6"/>
          <c:tx>
            <c:strRef>
              <c:f>'2. Sector y capitulos'!$L$21</c:f>
              <c:strCache>
                <c:ptCount val="1"/>
                <c:pt idx="0">
                  <c:v>Nororiente</c:v>
                </c:pt>
              </c:strCache>
            </c:strRef>
          </c:tx>
          <c:spPr>
            <a:solidFill>
              <a:srgbClr val="44546A">
                <a:lumMod val="75000"/>
              </a:srgb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Century Gothic" panose="020B0502020202020204" pitchFamily="34" charset="0"/>
                    <a:ea typeface="+mn-ea"/>
                    <a:cs typeface="+mn-cs"/>
                  </a:defRPr>
                </a:pPr>
                <a:endParaRPr lang="es-C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 Sector y capitulos'!$M$14:$N$14</c:f>
              <c:strCache>
                <c:ptCount val="2"/>
                <c:pt idx="0">
                  <c:v>Oficial</c:v>
                </c:pt>
                <c:pt idx="1">
                  <c:v>Privada</c:v>
                </c:pt>
              </c:strCache>
            </c:strRef>
          </c:cat>
          <c:val>
            <c:numRef>
              <c:f>'2. Sector y capitulos'!$M$21:$N$21</c:f>
              <c:numCache>
                <c:formatCode>0%</c:formatCode>
                <c:ptCount val="2"/>
                <c:pt idx="0">
                  <c:v>8.2329317269076302E-2</c:v>
                </c:pt>
                <c:pt idx="1">
                  <c:v>5.6842105263157895E-2</c:v>
                </c:pt>
              </c:numCache>
            </c:numRef>
          </c:val>
          <c:extLst xmlns:c16r2="http://schemas.microsoft.com/office/drawing/2015/06/chart">
            <c:ext xmlns:c16="http://schemas.microsoft.com/office/drawing/2014/chart" uri="{C3380CC4-5D6E-409C-BE32-E72D297353CC}">
              <c16:uniqueId val="{00000007-E210-420C-B3CE-B833F747F598}"/>
            </c:ext>
          </c:extLst>
        </c:ser>
        <c:dLbls>
          <c:showLegendKey val="0"/>
          <c:showVal val="0"/>
          <c:showCatName val="0"/>
          <c:showSerName val="0"/>
          <c:showPercent val="0"/>
          <c:showBubbleSize val="0"/>
        </c:dLbls>
        <c:gapWidth val="50"/>
        <c:overlap val="100"/>
        <c:axId val="345426480"/>
        <c:axId val="345431184"/>
      </c:barChart>
      <c:catAx>
        <c:axId val="3454264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800" b="1" i="0" u="none" strike="noStrike" kern="1200" baseline="0">
                <a:solidFill>
                  <a:schemeClr val="tx1"/>
                </a:solidFill>
                <a:latin typeface="Century Gothic" panose="020B0502020202020204" pitchFamily="34" charset="0"/>
                <a:ea typeface="+mn-ea"/>
                <a:cs typeface="+mn-cs"/>
              </a:defRPr>
            </a:pPr>
            <a:endParaRPr lang="es-CO"/>
          </a:p>
        </c:txPr>
        <c:crossAx val="345431184"/>
        <c:crosses val="autoZero"/>
        <c:auto val="1"/>
        <c:lblAlgn val="ctr"/>
        <c:lblOffset val="100"/>
        <c:noMultiLvlLbl val="0"/>
      </c:catAx>
      <c:valAx>
        <c:axId val="345431184"/>
        <c:scaling>
          <c:orientation val="minMax"/>
          <c:max val="1"/>
        </c:scaling>
        <c:delete val="1"/>
        <c:axPos val="l"/>
        <c:numFmt formatCode="0%" sourceLinked="0"/>
        <c:majorTickMark val="none"/>
        <c:minorTickMark val="none"/>
        <c:tickLblPos val="nextTo"/>
        <c:crossAx val="345426480"/>
        <c:crosses val="autoZero"/>
        <c:crossBetween val="between"/>
        <c:majorUnit val="0.2"/>
      </c:valAx>
      <c:spPr>
        <a:noFill/>
        <a:ln>
          <a:noFill/>
        </a:ln>
        <a:effectLst/>
      </c:spPr>
    </c:plotArea>
    <c:legend>
      <c:legendPos val="b"/>
      <c:layout>
        <c:manualLayout>
          <c:xMode val="edge"/>
          <c:yMode val="edge"/>
          <c:x val="0.72784303484239254"/>
          <c:y val="0.13474752741999968"/>
          <c:w val="0.27215703397518931"/>
          <c:h val="0.72691546007080243"/>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Century Gothic" panose="020B0502020202020204" pitchFamily="34" charset="0"/>
              <a:ea typeface="+mn-ea"/>
              <a:cs typeface="+mn-cs"/>
            </a:defRPr>
          </a:pPr>
          <a:endParaRPr lang="es-CO"/>
        </a:p>
      </c:txPr>
    </c:legend>
    <c:plotVisOnly val="1"/>
    <c:dispBlanksAs val="gap"/>
    <c:showDLblsOverMax val="0"/>
  </c:chart>
  <c:spPr>
    <a:noFill/>
    <a:ln w="9525" cap="flat" cmpd="sng" algn="ctr">
      <a:noFill/>
      <a:round/>
    </a:ln>
    <a:effectLst/>
  </c:spPr>
  <c:txPr>
    <a:bodyPr/>
    <a:lstStyle/>
    <a:p>
      <a:pPr>
        <a:defRPr>
          <a:latin typeface="Century Gothic" panose="020B0502020202020204" pitchFamily="34" charset="0"/>
        </a:defRPr>
      </a:pPr>
      <a:endParaRPr lang="es-CO"/>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1" i="0" u="none" strike="noStrike" kern="1200" spc="0" baseline="0">
                <a:solidFill>
                  <a:schemeClr val="tx1"/>
                </a:solidFill>
                <a:latin typeface="Century Gothic" panose="020B0502020202020204" pitchFamily="34" charset="0"/>
                <a:ea typeface="+mn-ea"/>
                <a:cs typeface="+mn-cs"/>
              </a:defRPr>
            </a:pPr>
            <a:r>
              <a:rPr lang="es-CO" sz="1400" b="1">
                <a:solidFill>
                  <a:schemeClr val="tx1"/>
                </a:solidFill>
              </a:rPr>
              <a:t>Concetración oferta de programas </a:t>
            </a:r>
            <a:r>
              <a:rPr lang="es-CO" sz="1400" b="1" baseline="0">
                <a:solidFill>
                  <a:schemeClr val="tx1"/>
                </a:solidFill>
              </a:rPr>
              <a:t>por sector</a:t>
            </a:r>
            <a:endParaRPr lang="es-CO" sz="1400" b="1">
              <a:solidFill>
                <a:schemeClr val="tx1"/>
              </a:solidFill>
            </a:endParaRP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Century Gothic" panose="020B0502020202020204" pitchFamily="34" charset="0"/>
              <a:ea typeface="+mn-ea"/>
              <a:cs typeface="+mn-cs"/>
            </a:defRPr>
          </a:pPr>
          <a:endParaRPr lang="es-CO"/>
        </a:p>
      </c:txPr>
    </c:title>
    <c:autoTitleDeleted val="0"/>
    <c:plotArea>
      <c:layout>
        <c:manualLayout>
          <c:layoutTarget val="inner"/>
          <c:xMode val="edge"/>
          <c:yMode val="edge"/>
          <c:x val="2.4403771491957847E-2"/>
          <c:y val="0.24093629205440226"/>
          <c:w val="0.95119245701608435"/>
          <c:h val="0.39077324425355919"/>
        </c:manualLayout>
      </c:layout>
      <c:barChart>
        <c:barDir val="col"/>
        <c:grouping val="stacked"/>
        <c:varyColors val="0"/>
        <c:ser>
          <c:idx val="0"/>
          <c:order val="0"/>
          <c:tx>
            <c:strRef>
              <c:f>'2. Sector y capitulos'!$H$2</c:f>
              <c:strCache>
                <c:ptCount val="1"/>
                <c:pt idx="0">
                  <c:v>Oficial</c:v>
                </c:pt>
              </c:strCache>
            </c:strRef>
          </c:tx>
          <c:spPr>
            <a:solidFill>
              <a:srgbClr val="92D050"/>
            </a:solidFill>
            <a:ln>
              <a:noFill/>
            </a:ln>
            <a:effectLst/>
          </c:spPr>
          <c:invertIfNegative val="0"/>
          <c:dLbls>
            <c:numFmt formatCode="0%" sourceLinked="0"/>
            <c:spPr>
              <a:noFill/>
              <a:ln>
                <a:noFill/>
              </a:ln>
              <a:effectLst/>
            </c:spPr>
            <c:txPr>
              <a:bodyPr rot="-5400000" spcFirstLastPara="1" vertOverflow="ellipsis" wrap="square" anchor="ctr" anchorCtr="1"/>
              <a:lstStyle/>
              <a:p>
                <a:pPr>
                  <a:defRPr sz="1400" b="1" i="0" u="none" strike="noStrike" kern="1200" baseline="0">
                    <a:solidFill>
                      <a:schemeClr val="bg1"/>
                    </a:solidFill>
                    <a:latin typeface="Century Gothic" panose="020B0502020202020204" pitchFamily="34" charset="0"/>
                    <a:ea typeface="+mn-ea"/>
                    <a:cs typeface="+mn-cs"/>
                  </a:defRPr>
                </a:pPr>
                <a:endParaRPr lang="es-C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 Sector y capitulos'!$G$15:$G$22</c:f>
              <c:strCache>
                <c:ptCount val="8"/>
                <c:pt idx="0">
                  <c:v>Suroriente</c:v>
                </c:pt>
                <c:pt idx="1">
                  <c:v>Eje cafetéro</c:v>
                </c:pt>
                <c:pt idx="2">
                  <c:v>Suroccidente </c:v>
                </c:pt>
                <c:pt idx="3">
                  <c:v>Nororiente</c:v>
                </c:pt>
                <c:pt idx="4">
                  <c:v>Caribe</c:v>
                </c:pt>
                <c:pt idx="5">
                  <c:v>Antioquia - Chocó</c:v>
                </c:pt>
                <c:pt idx="6">
                  <c:v>Centro</c:v>
                </c:pt>
                <c:pt idx="7">
                  <c:v>Total</c:v>
                </c:pt>
              </c:strCache>
            </c:strRef>
          </c:cat>
          <c:val>
            <c:numRef>
              <c:f>'2. Sector y capitulos'!$H$15:$H$22</c:f>
              <c:numCache>
                <c:formatCode>0%</c:formatCode>
                <c:ptCount val="8"/>
                <c:pt idx="0">
                  <c:v>0.91228070175438591</c:v>
                </c:pt>
                <c:pt idx="1">
                  <c:v>0.64615384615384619</c:v>
                </c:pt>
                <c:pt idx="2">
                  <c:v>0.60479041916167664</c:v>
                </c:pt>
                <c:pt idx="3">
                  <c:v>0.6029411764705882</c:v>
                </c:pt>
                <c:pt idx="4">
                  <c:v>0.59589041095890416</c:v>
                </c:pt>
                <c:pt idx="5">
                  <c:v>0.38655462184873951</c:v>
                </c:pt>
                <c:pt idx="6">
                  <c:v>0.36752136752136755</c:v>
                </c:pt>
                <c:pt idx="7">
                  <c:v>0.51181911613566289</c:v>
                </c:pt>
              </c:numCache>
            </c:numRef>
          </c:val>
          <c:extLst xmlns:c16r2="http://schemas.microsoft.com/office/drawing/2015/06/chart">
            <c:ext xmlns:c16="http://schemas.microsoft.com/office/drawing/2014/chart" uri="{C3380CC4-5D6E-409C-BE32-E72D297353CC}">
              <c16:uniqueId val="{00000000-98CB-41B8-95AD-A221A6A31CB6}"/>
            </c:ext>
          </c:extLst>
        </c:ser>
        <c:ser>
          <c:idx val="1"/>
          <c:order val="1"/>
          <c:tx>
            <c:strRef>
              <c:f>'2. Sector y capitulos'!$I$2</c:f>
              <c:strCache>
                <c:ptCount val="1"/>
                <c:pt idx="0">
                  <c:v>Privada</c:v>
                </c:pt>
              </c:strCache>
            </c:strRef>
          </c:tx>
          <c:spPr>
            <a:solidFill>
              <a:srgbClr val="FF9900"/>
            </a:solidFill>
            <a:ln>
              <a:noFill/>
            </a:ln>
            <a:effectLst/>
          </c:spPr>
          <c:invertIfNegative val="0"/>
          <c:dLbls>
            <c:dLbl>
              <c:idx val="0"/>
              <c:delete val="1"/>
              <c:extLst xmlns:c16r2="http://schemas.microsoft.com/office/drawing/2015/06/chart">
                <c:ext xmlns:c16="http://schemas.microsoft.com/office/drawing/2014/chart" uri="{C3380CC4-5D6E-409C-BE32-E72D297353CC}">
                  <c16:uniqueId val="{00000001-98CB-41B8-95AD-A221A6A31CB6}"/>
                </c:ext>
                <c:ext xmlns:c15="http://schemas.microsoft.com/office/drawing/2012/chart" uri="{CE6537A1-D6FC-4f65-9D91-7224C49458BB}"/>
              </c:extLst>
            </c:dLbl>
            <c:numFmt formatCode="0%" sourceLinked="0"/>
            <c:spPr>
              <a:noFill/>
              <a:ln>
                <a:noFill/>
              </a:ln>
              <a:effectLst/>
            </c:spPr>
            <c:txPr>
              <a:bodyPr rot="-5400000" spcFirstLastPara="1" vertOverflow="ellipsis" wrap="square" anchor="ctr" anchorCtr="1"/>
              <a:lstStyle/>
              <a:p>
                <a:pPr>
                  <a:defRPr sz="1400" b="1" i="0" u="none" strike="noStrike" kern="1200" baseline="0">
                    <a:solidFill>
                      <a:schemeClr val="bg1"/>
                    </a:solidFill>
                    <a:latin typeface="Century Gothic" panose="020B0502020202020204" pitchFamily="34" charset="0"/>
                    <a:ea typeface="+mn-ea"/>
                    <a:cs typeface="+mn-cs"/>
                  </a:defRPr>
                </a:pPr>
                <a:endParaRPr lang="es-C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 Sector y capitulos'!$G$15:$G$22</c:f>
              <c:strCache>
                <c:ptCount val="8"/>
                <c:pt idx="0">
                  <c:v>Suroriente</c:v>
                </c:pt>
                <c:pt idx="1">
                  <c:v>Eje cafetéro</c:v>
                </c:pt>
                <c:pt idx="2">
                  <c:v>Suroccidente </c:v>
                </c:pt>
                <c:pt idx="3">
                  <c:v>Nororiente</c:v>
                </c:pt>
                <c:pt idx="4">
                  <c:v>Caribe</c:v>
                </c:pt>
                <c:pt idx="5">
                  <c:v>Antioquia - Chocó</c:v>
                </c:pt>
                <c:pt idx="6">
                  <c:v>Centro</c:v>
                </c:pt>
                <c:pt idx="7">
                  <c:v>Total</c:v>
                </c:pt>
              </c:strCache>
            </c:strRef>
          </c:cat>
          <c:val>
            <c:numRef>
              <c:f>'2. Sector y capitulos'!$I$15:$I$22</c:f>
              <c:numCache>
                <c:formatCode>0%</c:formatCode>
                <c:ptCount val="8"/>
                <c:pt idx="0">
                  <c:v>8.771929824561403E-2</c:v>
                </c:pt>
                <c:pt idx="1">
                  <c:v>0.35384615384615387</c:v>
                </c:pt>
                <c:pt idx="2">
                  <c:v>0.39520958083832336</c:v>
                </c:pt>
                <c:pt idx="3">
                  <c:v>0.39705882352941174</c:v>
                </c:pt>
                <c:pt idx="4">
                  <c:v>0.4041095890410959</c:v>
                </c:pt>
                <c:pt idx="5">
                  <c:v>0.61344537815126055</c:v>
                </c:pt>
                <c:pt idx="6">
                  <c:v>0.63247863247863245</c:v>
                </c:pt>
                <c:pt idx="7">
                  <c:v>0.48818088386433711</c:v>
                </c:pt>
              </c:numCache>
            </c:numRef>
          </c:val>
          <c:extLst xmlns:c16r2="http://schemas.microsoft.com/office/drawing/2015/06/chart">
            <c:ext xmlns:c16="http://schemas.microsoft.com/office/drawing/2014/chart" uri="{C3380CC4-5D6E-409C-BE32-E72D297353CC}">
              <c16:uniqueId val="{00000002-98CB-41B8-95AD-A221A6A31CB6}"/>
            </c:ext>
          </c:extLst>
        </c:ser>
        <c:dLbls>
          <c:showLegendKey val="0"/>
          <c:showVal val="0"/>
          <c:showCatName val="0"/>
          <c:showSerName val="0"/>
          <c:showPercent val="0"/>
          <c:showBubbleSize val="0"/>
        </c:dLbls>
        <c:gapWidth val="80"/>
        <c:overlap val="100"/>
        <c:axId val="345433144"/>
        <c:axId val="345425696"/>
      </c:barChart>
      <c:catAx>
        <c:axId val="3454331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100" b="0" i="0" u="none" strike="noStrike" kern="1200" baseline="0">
                <a:solidFill>
                  <a:schemeClr val="tx1"/>
                </a:solidFill>
                <a:latin typeface="Century Gothic" panose="020B0502020202020204" pitchFamily="34" charset="0"/>
                <a:ea typeface="+mn-ea"/>
                <a:cs typeface="+mn-cs"/>
              </a:defRPr>
            </a:pPr>
            <a:endParaRPr lang="es-CO"/>
          </a:p>
        </c:txPr>
        <c:crossAx val="345425696"/>
        <c:crosses val="autoZero"/>
        <c:auto val="1"/>
        <c:lblAlgn val="ctr"/>
        <c:lblOffset val="100"/>
        <c:noMultiLvlLbl val="0"/>
      </c:catAx>
      <c:valAx>
        <c:axId val="345425696"/>
        <c:scaling>
          <c:orientation val="minMax"/>
          <c:max val="1"/>
        </c:scaling>
        <c:delete val="1"/>
        <c:axPos val="l"/>
        <c:numFmt formatCode="0%" sourceLinked="0"/>
        <c:majorTickMark val="none"/>
        <c:minorTickMark val="none"/>
        <c:tickLblPos val="nextTo"/>
        <c:crossAx val="345433144"/>
        <c:crosses val="autoZero"/>
        <c:crossBetween val="between"/>
        <c:majorUnit val="0.2"/>
      </c:valAx>
      <c:spPr>
        <a:noFill/>
        <a:ln>
          <a:noFill/>
        </a:ln>
        <a:effectLst/>
      </c:spPr>
    </c:plotArea>
    <c:legend>
      <c:legendPos val="b"/>
      <c:layout>
        <c:manualLayout>
          <c:xMode val="edge"/>
          <c:yMode val="edge"/>
          <c:x val="0.33615548500487175"/>
          <c:y val="0.12886089238845147"/>
          <c:w val="0.38497829867181343"/>
          <c:h val="6.6120108120813259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Century Gothic" panose="020B0502020202020204" pitchFamily="34" charset="0"/>
              <a:ea typeface="+mn-ea"/>
              <a:cs typeface="+mn-cs"/>
            </a:defRPr>
          </a:pPr>
          <a:endParaRPr lang="es-CO"/>
        </a:p>
      </c:txPr>
    </c:legend>
    <c:plotVisOnly val="1"/>
    <c:dispBlanksAs val="gap"/>
    <c:showDLblsOverMax val="0"/>
  </c:chart>
  <c:spPr>
    <a:noFill/>
    <a:ln w="9525" cap="flat" cmpd="sng" algn="ctr">
      <a:noFill/>
      <a:round/>
    </a:ln>
    <a:effectLst/>
  </c:spPr>
  <c:txPr>
    <a:bodyPr/>
    <a:lstStyle/>
    <a:p>
      <a:pPr>
        <a:defRPr>
          <a:latin typeface="Century Gothic" panose="020B0502020202020204" pitchFamily="34" charset="0"/>
        </a:defRPr>
      </a:pPr>
      <a:endParaRPr lang="es-CO"/>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Century Gothic" panose="020B0502020202020204" pitchFamily="34" charset="0"/>
                <a:ea typeface="+mn-ea"/>
                <a:cs typeface="+mn-cs"/>
              </a:defRPr>
            </a:pPr>
            <a:r>
              <a:rPr lang="es-CO" sz="1600"/>
              <a:t>Distribución modalidad</a:t>
            </a:r>
            <a:r>
              <a:rPr lang="es-CO" sz="1600" baseline="0"/>
              <a:t> de porgramas por capítulo </a:t>
            </a:r>
            <a:endParaRPr lang="es-CO" sz="1600"/>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Century Gothic" panose="020B0502020202020204" pitchFamily="34" charset="0"/>
              <a:ea typeface="+mn-ea"/>
              <a:cs typeface="+mn-cs"/>
            </a:defRPr>
          </a:pPr>
          <a:endParaRPr lang="es-CO"/>
        </a:p>
      </c:txPr>
    </c:title>
    <c:autoTitleDeleted val="0"/>
    <c:plotArea>
      <c:layout>
        <c:manualLayout>
          <c:layoutTarget val="inner"/>
          <c:xMode val="edge"/>
          <c:yMode val="edge"/>
          <c:x val="2.4403771491957847E-2"/>
          <c:y val="0.24093629205440226"/>
          <c:w val="0.95119245701608435"/>
          <c:h val="0.40805902348730622"/>
        </c:manualLayout>
      </c:layout>
      <c:barChart>
        <c:barDir val="col"/>
        <c:grouping val="stacked"/>
        <c:varyColors val="0"/>
        <c:ser>
          <c:idx val="0"/>
          <c:order val="0"/>
          <c:tx>
            <c:strRef>
              <c:f>'3. Modalidad'!$I$2</c:f>
              <c:strCache>
                <c:ptCount val="1"/>
                <c:pt idx="0">
                  <c:v>A distancia</c:v>
                </c:pt>
              </c:strCache>
            </c:strRef>
          </c:tx>
          <c:spPr>
            <a:solidFill>
              <a:srgbClr val="92D050"/>
            </a:solidFill>
            <a:ln>
              <a:noFill/>
            </a:ln>
            <a:effectLst/>
          </c:spPr>
          <c:invertIfNegative val="0"/>
          <c:dLbls>
            <c:dLbl>
              <c:idx val="5"/>
              <c:layout>
                <c:manualLayout>
                  <c:x val="-1.4129573447051089E-16"/>
                  <c:y val="-1.3201324706157916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31A1-4477-B6A6-9096E24E7390}"/>
                </c:ext>
                <c:ext xmlns:c15="http://schemas.microsoft.com/office/drawing/2012/chart" uri="{CE6537A1-D6FC-4f65-9D91-7224C49458BB}"/>
              </c:extLst>
            </c:dLbl>
            <c:numFmt formatCode="0%" sourceLinked="0"/>
            <c:spPr>
              <a:noFill/>
              <a:ln>
                <a:noFill/>
              </a:ln>
              <a:effectLst/>
            </c:spPr>
            <c:txPr>
              <a:bodyPr rot="0" spcFirstLastPara="1" vertOverflow="ellipsis" vert="horz" wrap="square" anchor="ctr" anchorCtr="1"/>
              <a:lstStyle/>
              <a:p>
                <a:pPr>
                  <a:defRPr sz="1200" b="1" i="0" u="none" strike="noStrike" kern="1200" baseline="0">
                    <a:solidFill>
                      <a:schemeClr val="bg1"/>
                    </a:solidFill>
                    <a:latin typeface="Century Gothic" panose="020B0502020202020204" pitchFamily="34" charset="0"/>
                    <a:ea typeface="+mn-ea"/>
                    <a:cs typeface="+mn-cs"/>
                  </a:defRPr>
                </a:pPr>
                <a:endParaRPr lang="es-C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'3. Modalidad'!$H$3:$H$10</c:f>
              <c:strCache>
                <c:ptCount val="8"/>
                <c:pt idx="0">
                  <c:v>Antioquia - Chocó</c:v>
                </c:pt>
                <c:pt idx="1">
                  <c:v>Caribe</c:v>
                </c:pt>
                <c:pt idx="2">
                  <c:v>Centro</c:v>
                </c:pt>
                <c:pt idx="3">
                  <c:v>Eje cafetéro</c:v>
                </c:pt>
                <c:pt idx="4">
                  <c:v>Nororiente</c:v>
                </c:pt>
                <c:pt idx="5">
                  <c:v>Suroccidente </c:v>
                </c:pt>
                <c:pt idx="6">
                  <c:v>Suroriente</c:v>
                </c:pt>
                <c:pt idx="7">
                  <c:v>Total</c:v>
                </c:pt>
              </c:strCache>
            </c:strRef>
          </c:cat>
          <c:val>
            <c:numRef>
              <c:f>'3. Modalidad'!$I$3:$I$10</c:f>
              <c:numCache>
                <c:formatCode>0.0%</c:formatCode>
                <c:ptCount val="8"/>
                <c:pt idx="0">
                  <c:v>5.8823529411764705E-2</c:v>
                </c:pt>
                <c:pt idx="1">
                  <c:v>6.8493150684931503E-2</c:v>
                </c:pt>
                <c:pt idx="2">
                  <c:v>9.9715099715099717E-2</c:v>
                </c:pt>
                <c:pt idx="3">
                  <c:v>0.13846153846153847</c:v>
                </c:pt>
                <c:pt idx="4">
                  <c:v>8.8235294117647065E-2</c:v>
                </c:pt>
                <c:pt idx="5">
                  <c:v>3.5928143712574849E-2</c:v>
                </c:pt>
                <c:pt idx="6">
                  <c:v>0.17543859649122806</c:v>
                </c:pt>
                <c:pt idx="7">
                  <c:v>8.5303186022610486E-2</c:v>
                </c:pt>
              </c:numCache>
            </c:numRef>
          </c:val>
          <c:extLst xmlns:c16r2="http://schemas.microsoft.com/office/drawing/2015/06/chart">
            <c:ext xmlns:c16="http://schemas.microsoft.com/office/drawing/2014/chart" uri="{C3380CC4-5D6E-409C-BE32-E72D297353CC}">
              <c16:uniqueId val="{00000001-31A1-4477-B6A6-9096E24E7390}"/>
            </c:ext>
          </c:extLst>
        </c:ser>
        <c:ser>
          <c:idx val="1"/>
          <c:order val="1"/>
          <c:tx>
            <c:strRef>
              <c:f>'3. Modalidad'!$J$2</c:f>
              <c:strCache>
                <c:ptCount val="1"/>
                <c:pt idx="0">
                  <c:v>Presencial</c:v>
                </c:pt>
              </c:strCache>
            </c:strRef>
          </c:tx>
          <c:spPr>
            <a:solidFill>
              <a:srgbClr val="FF9900"/>
            </a:solidFill>
            <a:ln>
              <a:noFill/>
            </a:ln>
            <a:effectLst/>
          </c:spPr>
          <c:invertIfNegative val="0"/>
          <c:dLbls>
            <c:numFmt formatCode="0%" sourceLinked="0"/>
            <c:spPr>
              <a:noFill/>
              <a:ln>
                <a:noFill/>
              </a:ln>
              <a:effectLst/>
            </c:spPr>
            <c:txPr>
              <a:bodyPr rot="0" spcFirstLastPara="1" vertOverflow="ellipsis" vert="horz" wrap="square" anchor="ctr" anchorCtr="1"/>
              <a:lstStyle/>
              <a:p>
                <a:pPr>
                  <a:defRPr sz="1200" b="1" i="0" u="none" strike="noStrike" kern="1200" baseline="0">
                    <a:solidFill>
                      <a:schemeClr val="bg1"/>
                    </a:solidFill>
                    <a:latin typeface="Century Gothic" panose="020B0502020202020204" pitchFamily="34" charset="0"/>
                    <a:ea typeface="+mn-ea"/>
                    <a:cs typeface="+mn-cs"/>
                  </a:defRPr>
                </a:pPr>
                <a:endParaRPr lang="es-C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'3. Modalidad'!$H$3:$H$10</c:f>
              <c:strCache>
                <c:ptCount val="8"/>
                <c:pt idx="0">
                  <c:v>Antioquia - Chocó</c:v>
                </c:pt>
                <c:pt idx="1">
                  <c:v>Caribe</c:v>
                </c:pt>
                <c:pt idx="2">
                  <c:v>Centro</c:v>
                </c:pt>
                <c:pt idx="3">
                  <c:v>Eje cafetéro</c:v>
                </c:pt>
                <c:pt idx="4">
                  <c:v>Nororiente</c:v>
                </c:pt>
                <c:pt idx="5">
                  <c:v>Suroccidente </c:v>
                </c:pt>
                <c:pt idx="6">
                  <c:v>Suroriente</c:v>
                </c:pt>
                <c:pt idx="7">
                  <c:v>Total</c:v>
                </c:pt>
              </c:strCache>
            </c:strRef>
          </c:cat>
          <c:val>
            <c:numRef>
              <c:f>'3. Modalidad'!$J$3:$J$10</c:f>
              <c:numCache>
                <c:formatCode>0.0%</c:formatCode>
                <c:ptCount val="8"/>
                <c:pt idx="0">
                  <c:v>0.83193277310924374</c:v>
                </c:pt>
                <c:pt idx="1">
                  <c:v>0.85616438356164382</c:v>
                </c:pt>
                <c:pt idx="2">
                  <c:v>0.75213675213675213</c:v>
                </c:pt>
                <c:pt idx="3">
                  <c:v>0.83076923076923082</c:v>
                </c:pt>
                <c:pt idx="4">
                  <c:v>0.80882352941176472</c:v>
                </c:pt>
                <c:pt idx="5">
                  <c:v>0.94610778443113774</c:v>
                </c:pt>
                <c:pt idx="6">
                  <c:v>0.82456140350877194</c:v>
                </c:pt>
                <c:pt idx="7">
                  <c:v>0.82425488180883866</c:v>
                </c:pt>
              </c:numCache>
            </c:numRef>
          </c:val>
          <c:extLst xmlns:c16r2="http://schemas.microsoft.com/office/drawing/2015/06/chart">
            <c:ext xmlns:c16="http://schemas.microsoft.com/office/drawing/2014/chart" uri="{C3380CC4-5D6E-409C-BE32-E72D297353CC}">
              <c16:uniqueId val="{00000002-31A1-4477-B6A6-9096E24E7390}"/>
            </c:ext>
          </c:extLst>
        </c:ser>
        <c:ser>
          <c:idx val="2"/>
          <c:order val="2"/>
          <c:tx>
            <c:strRef>
              <c:f>'3. Modalidad'!$K$2</c:f>
              <c:strCache>
                <c:ptCount val="1"/>
                <c:pt idx="0">
                  <c:v>Virtual</c:v>
                </c:pt>
              </c:strCache>
            </c:strRef>
          </c:tx>
          <c:spPr>
            <a:solidFill>
              <a:schemeClr val="accent3"/>
            </a:solidFill>
            <a:ln>
              <a:noFill/>
            </a:ln>
            <a:effectLst/>
          </c:spPr>
          <c:invertIfNegative val="0"/>
          <c:dLbls>
            <c:dLbl>
              <c:idx val="3"/>
              <c:delete val="1"/>
              <c:extLst xmlns:c16r2="http://schemas.microsoft.com/office/drawing/2015/06/chart">
                <c:ext xmlns:c16="http://schemas.microsoft.com/office/drawing/2014/chart" uri="{C3380CC4-5D6E-409C-BE32-E72D297353CC}">
                  <c16:uniqueId val="{00000003-31A1-4477-B6A6-9096E24E7390}"/>
                </c:ext>
                <c:ext xmlns:c15="http://schemas.microsoft.com/office/drawing/2012/chart" uri="{CE6537A1-D6FC-4f65-9D91-7224C49458BB}"/>
              </c:extLst>
            </c:dLbl>
            <c:dLbl>
              <c:idx val="5"/>
              <c:delete val="1"/>
              <c:extLst xmlns:c16r2="http://schemas.microsoft.com/office/drawing/2015/06/chart">
                <c:ext xmlns:c16="http://schemas.microsoft.com/office/drawing/2014/chart" uri="{C3380CC4-5D6E-409C-BE32-E72D297353CC}">
                  <c16:uniqueId val="{00000004-31A1-4477-B6A6-9096E24E7390}"/>
                </c:ext>
                <c:ext xmlns:c15="http://schemas.microsoft.com/office/drawing/2012/chart" uri="{CE6537A1-D6FC-4f65-9D91-7224C49458BB}"/>
              </c:extLst>
            </c:dLbl>
            <c:dLbl>
              <c:idx val="6"/>
              <c:delete val="1"/>
              <c:extLst xmlns:c16r2="http://schemas.microsoft.com/office/drawing/2015/06/chart">
                <c:ext xmlns:c16="http://schemas.microsoft.com/office/drawing/2014/chart" uri="{C3380CC4-5D6E-409C-BE32-E72D297353CC}">
                  <c16:uniqueId val="{00000005-31A1-4477-B6A6-9096E24E7390}"/>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1"/>
                    </a:solidFill>
                    <a:latin typeface="Century Gothic" panose="020B0502020202020204" pitchFamily="34" charset="0"/>
                    <a:ea typeface="+mn-ea"/>
                    <a:cs typeface="+mn-cs"/>
                  </a:defRPr>
                </a:pPr>
                <a:endParaRPr lang="es-C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'3. Modalidad'!$H$3:$H$10</c:f>
              <c:strCache>
                <c:ptCount val="8"/>
                <c:pt idx="0">
                  <c:v>Antioquia - Chocó</c:v>
                </c:pt>
                <c:pt idx="1">
                  <c:v>Caribe</c:v>
                </c:pt>
                <c:pt idx="2">
                  <c:v>Centro</c:v>
                </c:pt>
                <c:pt idx="3">
                  <c:v>Eje cafetéro</c:v>
                </c:pt>
                <c:pt idx="4">
                  <c:v>Nororiente</c:v>
                </c:pt>
                <c:pt idx="5">
                  <c:v>Suroccidente </c:v>
                </c:pt>
                <c:pt idx="6">
                  <c:v>Suroriente</c:v>
                </c:pt>
                <c:pt idx="7">
                  <c:v>Total</c:v>
                </c:pt>
              </c:strCache>
            </c:strRef>
          </c:cat>
          <c:val>
            <c:numRef>
              <c:f>'3. Modalidad'!$K$3:$K$10</c:f>
              <c:numCache>
                <c:formatCode>0.0%</c:formatCode>
                <c:ptCount val="8"/>
                <c:pt idx="0">
                  <c:v>0.1092436974789916</c:v>
                </c:pt>
                <c:pt idx="1">
                  <c:v>7.5342465753424653E-2</c:v>
                </c:pt>
                <c:pt idx="2">
                  <c:v>0.14814814814814814</c:v>
                </c:pt>
                <c:pt idx="3">
                  <c:v>3.0769230769230771E-2</c:v>
                </c:pt>
                <c:pt idx="4">
                  <c:v>0.10294117647058823</c:v>
                </c:pt>
                <c:pt idx="5">
                  <c:v>1.7964071856287425E-2</c:v>
                </c:pt>
                <c:pt idx="6">
                  <c:v>0</c:v>
                </c:pt>
                <c:pt idx="7">
                  <c:v>9.044193216855087E-2</c:v>
                </c:pt>
              </c:numCache>
            </c:numRef>
          </c:val>
          <c:extLst xmlns:c16r2="http://schemas.microsoft.com/office/drawing/2015/06/chart">
            <c:ext xmlns:c16="http://schemas.microsoft.com/office/drawing/2014/chart" uri="{C3380CC4-5D6E-409C-BE32-E72D297353CC}">
              <c16:uniqueId val="{00000006-31A1-4477-B6A6-9096E24E7390}"/>
            </c:ext>
          </c:extLst>
        </c:ser>
        <c:dLbls>
          <c:showLegendKey val="0"/>
          <c:showVal val="0"/>
          <c:showCatName val="0"/>
          <c:showSerName val="0"/>
          <c:showPercent val="0"/>
          <c:showBubbleSize val="0"/>
        </c:dLbls>
        <c:gapWidth val="50"/>
        <c:overlap val="100"/>
        <c:axId val="345428048"/>
        <c:axId val="345429224"/>
      </c:barChart>
      <c:catAx>
        <c:axId val="3454280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es-CO"/>
          </a:p>
        </c:txPr>
        <c:crossAx val="345429224"/>
        <c:crosses val="autoZero"/>
        <c:auto val="1"/>
        <c:lblAlgn val="ctr"/>
        <c:lblOffset val="100"/>
        <c:noMultiLvlLbl val="0"/>
      </c:catAx>
      <c:valAx>
        <c:axId val="345429224"/>
        <c:scaling>
          <c:orientation val="minMax"/>
          <c:max val="1"/>
        </c:scaling>
        <c:delete val="1"/>
        <c:axPos val="l"/>
        <c:numFmt formatCode="0%" sourceLinked="0"/>
        <c:majorTickMark val="none"/>
        <c:minorTickMark val="none"/>
        <c:tickLblPos val="nextTo"/>
        <c:crossAx val="345428048"/>
        <c:crosses val="autoZero"/>
        <c:crossBetween val="between"/>
        <c:majorUnit val="0.2"/>
      </c:valAx>
      <c:spPr>
        <a:noFill/>
        <a:ln>
          <a:noFill/>
        </a:ln>
        <a:effectLst/>
      </c:spPr>
    </c:plotArea>
    <c:legend>
      <c:legendPos val="b"/>
      <c:layout>
        <c:manualLayout>
          <c:xMode val="edge"/>
          <c:yMode val="edge"/>
          <c:x val="0.21468602551848648"/>
          <c:y val="0.12886089238845147"/>
          <c:w val="0.56650296603098027"/>
          <c:h val="6.6120108120813259E-2"/>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es-CO"/>
        </a:p>
      </c:txPr>
    </c:legend>
    <c:plotVisOnly val="1"/>
    <c:dispBlanksAs val="gap"/>
    <c:showDLblsOverMax val="0"/>
  </c:chart>
  <c:spPr>
    <a:noFill/>
    <a:ln w="9525" cap="flat" cmpd="sng" algn="ctr">
      <a:noFill/>
      <a:round/>
    </a:ln>
    <a:effectLst/>
  </c:spPr>
  <c:txPr>
    <a:bodyPr/>
    <a:lstStyle/>
    <a:p>
      <a:pPr>
        <a:defRPr>
          <a:latin typeface="Century Gothic" panose="020B0502020202020204" pitchFamily="34" charset="0"/>
        </a:defRPr>
      </a:pPr>
      <a:endParaRPr lang="es-CO"/>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Century Gothic" panose="020B0502020202020204" pitchFamily="34" charset="0"/>
                <a:ea typeface="+mn-ea"/>
                <a:cs typeface="+mn-cs"/>
              </a:defRPr>
            </a:pPr>
            <a:r>
              <a:rPr lang="es-CO" sz="1600"/>
              <a:t>Modalidad de programas por nivel y sector</a:t>
            </a:r>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Century Gothic" panose="020B0502020202020204" pitchFamily="34" charset="0"/>
              <a:ea typeface="+mn-ea"/>
              <a:cs typeface="+mn-cs"/>
            </a:defRPr>
          </a:pPr>
          <a:endParaRPr lang="es-CO"/>
        </a:p>
      </c:txPr>
    </c:title>
    <c:autoTitleDeleted val="0"/>
    <c:plotArea>
      <c:layout>
        <c:manualLayout>
          <c:layoutTarget val="inner"/>
          <c:xMode val="edge"/>
          <c:yMode val="edge"/>
          <c:x val="2.2529441884280594E-2"/>
          <c:y val="0.2487930869106478"/>
          <c:w val="0.95494111623143885"/>
          <c:h val="0.56253259040294379"/>
        </c:manualLayout>
      </c:layout>
      <c:barChart>
        <c:barDir val="col"/>
        <c:grouping val="stacked"/>
        <c:varyColors val="0"/>
        <c:ser>
          <c:idx val="0"/>
          <c:order val="0"/>
          <c:tx>
            <c:strRef>
              <c:f>'3. Modalidad'!$J$14</c:f>
              <c:strCache>
                <c:ptCount val="1"/>
                <c:pt idx="0">
                  <c:v>A distancia</c:v>
                </c:pt>
              </c:strCache>
            </c:strRef>
          </c:tx>
          <c:spPr>
            <a:solidFill>
              <a:schemeClr val="bg1">
                <a:lumMod val="65000"/>
              </a:schemeClr>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bg1"/>
                    </a:solidFill>
                    <a:latin typeface="Century Gothic" panose="020B0502020202020204" pitchFamily="34" charset="0"/>
                    <a:ea typeface="+mn-ea"/>
                    <a:cs typeface="+mn-cs"/>
                  </a:defRPr>
                </a:pPr>
                <a:endParaRPr lang="es-C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'3. Modalidad'!$H$15:$I$18</c:f>
              <c:multiLvlStrCache>
                <c:ptCount val="4"/>
                <c:lvl>
                  <c:pt idx="0">
                    <c:v>PREGRADO</c:v>
                  </c:pt>
                  <c:pt idx="1">
                    <c:v>POSGRADO</c:v>
                  </c:pt>
                  <c:pt idx="2">
                    <c:v>PREGRADO</c:v>
                  </c:pt>
                  <c:pt idx="3">
                    <c:v>POSGRADO</c:v>
                  </c:pt>
                </c:lvl>
                <c:lvl>
                  <c:pt idx="0">
                    <c:v>OFICIAL</c:v>
                  </c:pt>
                  <c:pt idx="2">
                    <c:v>PRIVADA</c:v>
                  </c:pt>
                </c:lvl>
              </c:multiLvlStrCache>
            </c:multiLvlStrRef>
          </c:cat>
          <c:val>
            <c:numRef>
              <c:f>'3. Modalidad'!$J$15:$J$18</c:f>
              <c:numCache>
                <c:formatCode>0%</c:formatCode>
                <c:ptCount val="4"/>
                <c:pt idx="0">
                  <c:v>8.3333333333333329E-2</c:v>
                </c:pt>
                <c:pt idx="1">
                  <c:v>5.5555555555555552E-2</c:v>
                </c:pt>
                <c:pt idx="2">
                  <c:v>0.12376237623762376</c:v>
                </c:pt>
                <c:pt idx="3">
                  <c:v>8.4249084249084255E-2</c:v>
                </c:pt>
              </c:numCache>
            </c:numRef>
          </c:val>
          <c:extLst xmlns:c16r2="http://schemas.microsoft.com/office/drawing/2015/06/chart">
            <c:ext xmlns:c16="http://schemas.microsoft.com/office/drawing/2014/chart" uri="{C3380CC4-5D6E-409C-BE32-E72D297353CC}">
              <c16:uniqueId val="{00000000-D79F-4493-9838-337F82AF6003}"/>
            </c:ext>
          </c:extLst>
        </c:ser>
        <c:ser>
          <c:idx val="1"/>
          <c:order val="1"/>
          <c:tx>
            <c:strRef>
              <c:f>'3. Modalidad'!$K$14</c:f>
              <c:strCache>
                <c:ptCount val="1"/>
                <c:pt idx="0">
                  <c:v>Presencial</c:v>
                </c:pt>
              </c:strCache>
            </c:strRef>
          </c:tx>
          <c:spPr>
            <a:solidFill>
              <a:srgbClr val="FF9900"/>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bg1"/>
                    </a:solidFill>
                    <a:latin typeface="Century Gothic" panose="020B0502020202020204" pitchFamily="34" charset="0"/>
                    <a:ea typeface="+mn-ea"/>
                    <a:cs typeface="+mn-cs"/>
                  </a:defRPr>
                </a:pPr>
                <a:endParaRPr lang="es-C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'3. Modalidad'!$H$15:$I$18</c:f>
              <c:multiLvlStrCache>
                <c:ptCount val="4"/>
                <c:lvl>
                  <c:pt idx="0">
                    <c:v>PREGRADO</c:v>
                  </c:pt>
                  <c:pt idx="1">
                    <c:v>POSGRADO</c:v>
                  </c:pt>
                  <c:pt idx="2">
                    <c:v>PREGRADO</c:v>
                  </c:pt>
                  <c:pt idx="3">
                    <c:v>POSGRADO</c:v>
                  </c:pt>
                </c:lvl>
                <c:lvl>
                  <c:pt idx="0">
                    <c:v>OFICIAL</c:v>
                  </c:pt>
                  <c:pt idx="2">
                    <c:v>PRIVADA</c:v>
                  </c:pt>
                </c:lvl>
              </c:multiLvlStrCache>
            </c:multiLvlStrRef>
          </c:cat>
          <c:val>
            <c:numRef>
              <c:f>'3. Modalidad'!$K$15:$K$18</c:f>
              <c:numCache>
                <c:formatCode>0%</c:formatCode>
                <c:ptCount val="4"/>
                <c:pt idx="0">
                  <c:v>0.90151515151515149</c:v>
                </c:pt>
                <c:pt idx="1">
                  <c:v>0.88034188034188032</c:v>
                </c:pt>
                <c:pt idx="2">
                  <c:v>0.82673267326732669</c:v>
                </c:pt>
                <c:pt idx="3">
                  <c:v>0.69963369963369959</c:v>
                </c:pt>
              </c:numCache>
            </c:numRef>
          </c:val>
          <c:extLst xmlns:c16r2="http://schemas.microsoft.com/office/drawing/2015/06/chart">
            <c:ext xmlns:c16="http://schemas.microsoft.com/office/drawing/2014/chart" uri="{C3380CC4-5D6E-409C-BE32-E72D297353CC}">
              <c16:uniqueId val="{00000001-D79F-4493-9838-337F82AF6003}"/>
            </c:ext>
          </c:extLst>
        </c:ser>
        <c:ser>
          <c:idx val="2"/>
          <c:order val="2"/>
          <c:tx>
            <c:strRef>
              <c:f>'3. Modalidad'!$L$14</c:f>
              <c:strCache>
                <c:ptCount val="1"/>
                <c:pt idx="0">
                  <c:v>Virtual</c:v>
                </c:pt>
              </c:strCache>
            </c:strRef>
          </c:tx>
          <c:spPr>
            <a:solidFill>
              <a:srgbClr val="92D050"/>
            </a:solidFill>
            <a:ln>
              <a:noFill/>
            </a:ln>
            <a:effectLst/>
          </c:spPr>
          <c:invertIfNegative val="0"/>
          <c:dLbls>
            <c:dLbl>
              <c:idx val="0"/>
              <c:delete val="1"/>
              <c:extLst xmlns:c16r2="http://schemas.microsoft.com/office/drawing/2015/06/chart">
                <c:ext xmlns:c16="http://schemas.microsoft.com/office/drawing/2014/chart" uri="{C3380CC4-5D6E-409C-BE32-E72D297353CC}">
                  <c16:uniqueId val="{00000002-D79F-4493-9838-337F82AF6003}"/>
                </c:ex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1200" b="1" i="0" u="none" strike="noStrike" kern="1200" baseline="0">
                    <a:solidFill>
                      <a:schemeClr val="bg1"/>
                    </a:solidFill>
                    <a:latin typeface="Century Gothic" panose="020B0502020202020204" pitchFamily="34" charset="0"/>
                    <a:ea typeface="+mn-ea"/>
                    <a:cs typeface="+mn-cs"/>
                  </a:defRPr>
                </a:pPr>
                <a:endParaRPr lang="es-C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'3. Modalidad'!$H$15:$I$18</c:f>
              <c:multiLvlStrCache>
                <c:ptCount val="4"/>
                <c:lvl>
                  <c:pt idx="0">
                    <c:v>PREGRADO</c:v>
                  </c:pt>
                  <c:pt idx="1">
                    <c:v>POSGRADO</c:v>
                  </c:pt>
                  <c:pt idx="2">
                    <c:v>PREGRADO</c:v>
                  </c:pt>
                  <c:pt idx="3">
                    <c:v>POSGRADO</c:v>
                  </c:pt>
                </c:lvl>
                <c:lvl>
                  <c:pt idx="0">
                    <c:v>OFICIAL</c:v>
                  </c:pt>
                  <c:pt idx="2">
                    <c:v>PRIVADA</c:v>
                  </c:pt>
                </c:lvl>
              </c:multiLvlStrCache>
            </c:multiLvlStrRef>
          </c:cat>
          <c:val>
            <c:numRef>
              <c:f>'3. Modalidad'!$L$15:$L$18</c:f>
              <c:numCache>
                <c:formatCode>0%</c:formatCode>
                <c:ptCount val="4"/>
                <c:pt idx="0">
                  <c:v>1.5151515151515152E-2</c:v>
                </c:pt>
                <c:pt idx="1">
                  <c:v>6.4102564102564097E-2</c:v>
                </c:pt>
                <c:pt idx="2">
                  <c:v>4.9504950495049507E-2</c:v>
                </c:pt>
                <c:pt idx="3">
                  <c:v>0.21611721611721613</c:v>
                </c:pt>
              </c:numCache>
            </c:numRef>
          </c:val>
          <c:extLst xmlns:c16r2="http://schemas.microsoft.com/office/drawing/2015/06/chart">
            <c:ext xmlns:c16="http://schemas.microsoft.com/office/drawing/2014/chart" uri="{C3380CC4-5D6E-409C-BE32-E72D297353CC}">
              <c16:uniqueId val="{00000003-D79F-4493-9838-337F82AF6003}"/>
            </c:ext>
          </c:extLst>
        </c:ser>
        <c:dLbls>
          <c:showLegendKey val="0"/>
          <c:showVal val="0"/>
          <c:showCatName val="0"/>
          <c:showSerName val="0"/>
          <c:showPercent val="0"/>
          <c:showBubbleSize val="0"/>
        </c:dLbls>
        <c:gapWidth val="150"/>
        <c:overlap val="100"/>
        <c:axId val="345430008"/>
        <c:axId val="345430400"/>
      </c:barChart>
      <c:catAx>
        <c:axId val="3454300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Century Gothic" panose="020B0502020202020204" pitchFamily="34" charset="0"/>
                <a:ea typeface="+mn-ea"/>
                <a:cs typeface="+mn-cs"/>
              </a:defRPr>
            </a:pPr>
            <a:endParaRPr lang="es-CO"/>
          </a:p>
        </c:txPr>
        <c:crossAx val="345430400"/>
        <c:crosses val="autoZero"/>
        <c:auto val="1"/>
        <c:lblAlgn val="ctr"/>
        <c:lblOffset val="100"/>
        <c:noMultiLvlLbl val="0"/>
      </c:catAx>
      <c:valAx>
        <c:axId val="345430400"/>
        <c:scaling>
          <c:orientation val="minMax"/>
          <c:max val="1"/>
        </c:scaling>
        <c:delete val="1"/>
        <c:axPos val="l"/>
        <c:numFmt formatCode="0%" sourceLinked="1"/>
        <c:majorTickMark val="none"/>
        <c:minorTickMark val="none"/>
        <c:tickLblPos val="nextTo"/>
        <c:crossAx val="345430008"/>
        <c:crosses val="autoZero"/>
        <c:crossBetween val="between"/>
      </c:valAx>
      <c:spPr>
        <a:noFill/>
        <a:ln>
          <a:noFill/>
        </a:ln>
        <a:effectLst/>
      </c:spPr>
    </c:plotArea>
    <c:legend>
      <c:legendPos val="b"/>
      <c:layout>
        <c:manualLayout>
          <c:xMode val="edge"/>
          <c:yMode val="edge"/>
          <c:x val="0.14569925341278123"/>
          <c:y val="0.12906898265623773"/>
          <c:w val="0.74867546562538156"/>
          <c:h val="6.9436454327761674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Century Gothic" panose="020B0502020202020204" pitchFamily="34" charset="0"/>
              <a:ea typeface="+mn-ea"/>
              <a:cs typeface="+mn-cs"/>
            </a:defRPr>
          </a:pPr>
          <a:endParaRPr lang="es-CO"/>
        </a:p>
      </c:txPr>
    </c:legend>
    <c:plotVisOnly val="1"/>
    <c:dispBlanksAs val="gap"/>
    <c:showDLblsOverMax val="0"/>
  </c:chart>
  <c:spPr>
    <a:noFill/>
    <a:ln w="9525" cap="flat" cmpd="sng" algn="ctr">
      <a:noFill/>
      <a:round/>
    </a:ln>
    <a:effectLst/>
  </c:spPr>
  <c:txPr>
    <a:bodyPr/>
    <a:lstStyle/>
    <a:p>
      <a:pPr>
        <a:defRPr>
          <a:latin typeface="Century Gothic" panose="020B0502020202020204" pitchFamily="34" charset="0"/>
        </a:defRPr>
      </a:pPr>
      <a:endParaRPr lang="es-CO"/>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FEEAED35-7864-4290-986F-EC51F66A0334}"/>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O"/>
          </a:p>
        </p:txBody>
      </p:sp>
      <p:sp>
        <p:nvSpPr>
          <p:cNvPr id="3" name="Subtítulo 2">
            <a:extLst>
              <a:ext uri="{FF2B5EF4-FFF2-40B4-BE49-F238E27FC236}">
                <a16:creationId xmlns="" xmlns:a16="http://schemas.microsoft.com/office/drawing/2014/main" id="{35191EAE-F778-48A4-AC3B-EAF3BA0C003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a:p>
        </p:txBody>
      </p:sp>
      <p:sp>
        <p:nvSpPr>
          <p:cNvPr id="4" name="Marcador de fecha 3">
            <a:extLst>
              <a:ext uri="{FF2B5EF4-FFF2-40B4-BE49-F238E27FC236}">
                <a16:creationId xmlns="" xmlns:a16="http://schemas.microsoft.com/office/drawing/2014/main" id="{8EA12BF1-CE7B-4894-ABD5-7B4A3431BB07}"/>
              </a:ext>
            </a:extLst>
          </p:cNvPr>
          <p:cNvSpPr>
            <a:spLocks noGrp="1"/>
          </p:cNvSpPr>
          <p:nvPr>
            <p:ph type="dt" sz="half" idx="10"/>
          </p:nvPr>
        </p:nvSpPr>
        <p:spPr/>
        <p:txBody>
          <a:bodyPr/>
          <a:lstStyle/>
          <a:p>
            <a:fld id="{E171CBCA-FD41-4C0E-914E-B513C407A78C}" type="datetimeFigureOut">
              <a:rPr lang="es-CO" smtClean="0"/>
              <a:t>22/06/2021</a:t>
            </a:fld>
            <a:endParaRPr lang="es-CO"/>
          </a:p>
        </p:txBody>
      </p:sp>
      <p:sp>
        <p:nvSpPr>
          <p:cNvPr id="5" name="Marcador de pie de página 4">
            <a:extLst>
              <a:ext uri="{FF2B5EF4-FFF2-40B4-BE49-F238E27FC236}">
                <a16:creationId xmlns="" xmlns:a16="http://schemas.microsoft.com/office/drawing/2014/main" id="{BE48AA72-1989-4B16-9E2C-A21FFF948BF5}"/>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 xmlns:a16="http://schemas.microsoft.com/office/drawing/2014/main" id="{BDD65D35-9FD7-4231-900A-17667A0795DC}"/>
              </a:ext>
            </a:extLst>
          </p:cNvPr>
          <p:cNvSpPr>
            <a:spLocks noGrp="1"/>
          </p:cNvSpPr>
          <p:nvPr>
            <p:ph type="sldNum" sz="quarter" idx="12"/>
          </p:nvPr>
        </p:nvSpPr>
        <p:spPr/>
        <p:txBody>
          <a:bodyPr/>
          <a:lstStyle/>
          <a:p>
            <a:fld id="{20E07A24-6E33-44FE-941E-3F28A837E60A}" type="slidenum">
              <a:rPr lang="es-CO" smtClean="0"/>
              <a:t>‹Nº›</a:t>
            </a:fld>
            <a:endParaRPr lang="es-CO"/>
          </a:p>
        </p:txBody>
      </p:sp>
    </p:spTree>
    <p:extLst>
      <p:ext uri="{BB962C8B-B14F-4D97-AF65-F5344CB8AC3E}">
        <p14:creationId xmlns:p14="http://schemas.microsoft.com/office/powerpoint/2010/main" val="3498241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4B22D15F-EEF7-45EB-9E1F-28EF61EC46CF}"/>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texto vertical 2">
            <a:extLst>
              <a:ext uri="{FF2B5EF4-FFF2-40B4-BE49-F238E27FC236}">
                <a16:creationId xmlns="" xmlns:a16="http://schemas.microsoft.com/office/drawing/2014/main" id="{44E9A949-A735-40B8-87DA-00EF09FCF9EC}"/>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 xmlns:a16="http://schemas.microsoft.com/office/drawing/2014/main" id="{7085BDCA-F1C8-4C14-ABC3-54E39FF932EF}"/>
              </a:ext>
            </a:extLst>
          </p:cNvPr>
          <p:cNvSpPr>
            <a:spLocks noGrp="1"/>
          </p:cNvSpPr>
          <p:nvPr>
            <p:ph type="dt" sz="half" idx="10"/>
          </p:nvPr>
        </p:nvSpPr>
        <p:spPr/>
        <p:txBody>
          <a:bodyPr/>
          <a:lstStyle/>
          <a:p>
            <a:fld id="{E171CBCA-FD41-4C0E-914E-B513C407A78C}" type="datetimeFigureOut">
              <a:rPr lang="es-CO" smtClean="0"/>
              <a:t>22/06/2021</a:t>
            </a:fld>
            <a:endParaRPr lang="es-CO"/>
          </a:p>
        </p:txBody>
      </p:sp>
      <p:sp>
        <p:nvSpPr>
          <p:cNvPr id="5" name="Marcador de pie de página 4">
            <a:extLst>
              <a:ext uri="{FF2B5EF4-FFF2-40B4-BE49-F238E27FC236}">
                <a16:creationId xmlns="" xmlns:a16="http://schemas.microsoft.com/office/drawing/2014/main" id="{C6274601-3CF1-4228-819A-68BCFE33EE93}"/>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 xmlns:a16="http://schemas.microsoft.com/office/drawing/2014/main" id="{9C468B02-5710-4339-8693-468B43709C91}"/>
              </a:ext>
            </a:extLst>
          </p:cNvPr>
          <p:cNvSpPr>
            <a:spLocks noGrp="1"/>
          </p:cNvSpPr>
          <p:nvPr>
            <p:ph type="sldNum" sz="quarter" idx="12"/>
          </p:nvPr>
        </p:nvSpPr>
        <p:spPr/>
        <p:txBody>
          <a:bodyPr/>
          <a:lstStyle/>
          <a:p>
            <a:fld id="{20E07A24-6E33-44FE-941E-3F28A837E60A}" type="slidenum">
              <a:rPr lang="es-CO" smtClean="0"/>
              <a:t>‹Nº›</a:t>
            </a:fld>
            <a:endParaRPr lang="es-CO"/>
          </a:p>
        </p:txBody>
      </p:sp>
    </p:spTree>
    <p:extLst>
      <p:ext uri="{BB962C8B-B14F-4D97-AF65-F5344CB8AC3E}">
        <p14:creationId xmlns:p14="http://schemas.microsoft.com/office/powerpoint/2010/main" val="2213307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 xmlns:a16="http://schemas.microsoft.com/office/drawing/2014/main" id="{0C7BD738-BF9D-4976-A46E-67CBAB9F0ED3}"/>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O"/>
          </a:p>
        </p:txBody>
      </p:sp>
      <p:sp>
        <p:nvSpPr>
          <p:cNvPr id="3" name="Marcador de texto vertical 2">
            <a:extLst>
              <a:ext uri="{FF2B5EF4-FFF2-40B4-BE49-F238E27FC236}">
                <a16:creationId xmlns="" xmlns:a16="http://schemas.microsoft.com/office/drawing/2014/main" id="{528745D0-730E-43FC-A9A3-4D2B1FF99348}"/>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 xmlns:a16="http://schemas.microsoft.com/office/drawing/2014/main" id="{810ECCA5-CB03-4F2D-A0BD-CA0D0AE1B2DA}"/>
              </a:ext>
            </a:extLst>
          </p:cNvPr>
          <p:cNvSpPr>
            <a:spLocks noGrp="1"/>
          </p:cNvSpPr>
          <p:nvPr>
            <p:ph type="dt" sz="half" idx="10"/>
          </p:nvPr>
        </p:nvSpPr>
        <p:spPr/>
        <p:txBody>
          <a:bodyPr/>
          <a:lstStyle/>
          <a:p>
            <a:fld id="{E171CBCA-FD41-4C0E-914E-B513C407A78C}" type="datetimeFigureOut">
              <a:rPr lang="es-CO" smtClean="0"/>
              <a:t>22/06/2021</a:t>
            </a:fld>
            <a:endParaRPr lang="es-CO"/>
          </a:p>
        </p:txBody>
      </p:sp>
      <p:sp>
        <p:nvSpPr>
          <p:cNvPr id="5" name="Marcador de pie de página 4">
            <a:extLst>
              <a:ext uri="{FF2B5EF4-FFF2-40B4-BE49-F238E27FC236}">
                <a16:creationId xmlns="" xmlns:a16="http://schemas.microsoft.com/office/drawing/2014/main" id="{5CA6DBD5-76FA-42D9-8388-9332E06A7BB9}"/>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 xmlns:a16="http://schemas.microsoft.com/office/drawing/2014/main" id="{5368113D-8B56-4B19-A29F-91930C2D16FA}"/>
              </a:ext>
            </a:extLst>
          </p:cNvPr>
          <p:cNvSpPr>
            <a:spLocks noGrp="1"/>
          </p:cNvSpPr>
          <p:nvPr>
            <p:ph type="sldNum" sz="quarter" idx="12"/>
          </p:nvPr>
        </p:nvSpPr>
        <p:spPr/>
        <p:txBody>
          <a:bodyPr/>
          <a:lstStyle/>
          <a:p>
            <a:fld id="{20E07A24-6E33-44FE-941E-3F28A837E60A}" type="slidenum">
              <a:rPr lang="es-CO" smtClean="0"/>
              <a:t>‹Nº›</a:t>
            </a:fld>
            <a:endParaRPr lang="es-CO"/>
          </a:p>
        </p:txBody>
      </p:sp>
    </p:spTree>
    <p:extLst>
      <p:ext uri="{BB962C8B-B14F-4D97-AF65-F5344CB8AC3E}">
        <p14:creationId xmlns:p14="http://schemas.microsoft.com/office/powerpoint/2010/main" val="3816848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39EADEA6-4EEE-45F9-B575-1B1CAD7A56F5}"/>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 xmlns:a16="http://schemas.microsoft.com/office/drawing/2014/main" id="{4A2159DF-C3C0-43E1-ABDB-4C4F7483A1A7}"/>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 xmlns:a16="http://schemas.microsoft.com/office/drawing/2014/main" id="{F1418B98-B664-483F-BDA0-7791362A0416}"/>
              </a:ext>
            </a:extLst>
          </p:cNvPr>
          <p:cNvSpPr>
            <a:spLocks noGrp="1"/>
          </p:cNvSpPr>
          <p:nvPr>
            <p:ph type="dt" sz="half" idx="10"/>
          </p:nvPr>
        </p:nvSpPr>
        <p:spPr/>
        <p:txBody>
          <a:bodyPr/>
          <a:lstStyle/>
          <a:p>
            <a:fld id="{E171CBCA-FD41-4C0E-914E-B513C407A78C}" type="datetimeFigureOut">
              <a:rPr lang="es-CO" smtClean="0"/>
              <a:t>22/06/2021</a:t>
            </a:fld>
            <a:endParaRPr lang="es-CO"/>
          </a:p>
        </p:txBody>
      </p:sp>
      <p:sp>
        <p:nvSpPr>
          <p:cNvPr id="5" name="Marcador de pie de página 4">
            <a:extLst>
              <a:ext uri="{FF2B5EF4-FFF2-40B4-BE49-F238E27FC236}">
                <a16:creationId xmlns="" xmlns:a16="http://schemas.microsoft.com/office/drawing/2014/main" id="{43695E83-0180-4537-95FE-09B5006F18C6}"/>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 xmlns:a16="http://schemas.microsoft.com/office/drawing/2014/main" id="{D8AA9C1D-CC5A-441C-B6C8-DEC858898E3B}"/>
              </a:ext>
            </a:extLst>
          </p:cNvPr>
          <p:cNvSpPr>
            <a:spLocks noGrp="1"/>
          </p:cNvSpPr>
          <p:nvPr>
            <p:ph type="sldNum" sz="quarter" idx="12"/>
          </p:nvPr>
        </p:nvSpPr>
        <p:spPr/>
        <p:txBody>
          <a:bodyPr/>
          <a:lstStyle/>
          <a:p>
            <a:fld id="{20E07A24-6E33-44FE-941E-3F28A837E60A}" type="slidenum">
              <a:rPr lang="es-CO" smtClean="0"/>
              <a:t>‹Nº›</a:t>
            </a:fld>
            <a:endParaRPr lang="es-CO"/>
          </a:p>
        </p:txBody>
      </p:sp>
    </p:spTree>
    <p:extLst>
      <p:ext uri="{BB962C8B-B14F-4D97-AF65-F5344CB8AC3E}">
        <p14:creationId xmlns:p14="http://schemas.microsoft.com/office/powerpoint/2010/main" val="3221733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FCF0E9FF-D04C-4EA2-ABB3-D7B461536E12}"/>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O"/>
          </a:p>
        </p:txBody>
      </p:sp>
      <p:sp>
        <p:nvSpPr>
          <p:cNvPr id="3" name="Marcador de texto 2">
            <a:extLst>
              <a:ext uri="{FF2B5EF4-FFF2-40B4-BE49-F238E27FC236}">
                <a16:creationId xmlns="" xmlns:a16="http://schemas.microsoft.com/office/drawing/2014/main" id="{02104120-D53D-4610-8564-16EDABA823E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 xmlns:a16="http://schemas.microsoft.com/office/drawing/2014/main" id="{34953953-939F-40C6-8C77-268F762ACF0D}"/>
              </a:ext>
            </a:extLst>
          </p:cNvPr>
          <p:cNvSpPr>
            <a:spLocks noGrp="1"/>
          </p:cNvSpPr>
          <p:nvPr>
            <p:ph type="dt" sz="half" idx="10"/>
          </p:nvPr>
        </p:nvSpPr>
        <p:spPr/>
        <p:txBody>
          <a:bodyPr/>
          <a:lstStyle/>
          <a:p>
            <a:fld id="{E171CBCA-FD41-4C0E-914E-B513C407A78C}" type="datetimeFigureOut">
              <a:rPr lang="es-CO" smtClean="0"/>
              <a:t>22/06/2021</a:t>
            </a:fld>
            <a:endParaRPr lang="es-CO"/>
          </a:p>
        </p:txBody>
      </p:sp>
      <p:sp>
        <p:nvSpPr>
          <p:cNvPr id="5" name="Marcador de pie de página 4">
            <a:extLst>
              <a:ext uri="{FF2B5EF4-FFF2-40B4-BE49-F238E27FC236}">
                <a16:creationId xmlns="" xmlns:a16="http://schemas.microsoft.com/office/drawing/2014/main" id="{A8E2E062-393D-4B8C-90BD-FDA2A229C095}"/>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 xmlns:a16="http://schemas.microsoft.com/office/drawing/2014/main" id="{7C845EE6-6976-4D7E-9CA8-CDB032F3A1CB}"/>
              </a:ext>
            </a:extLst>
          </p:cNvPr>
          <p:cNvSpPr>
            <a:spLocks noGrp="1"/>
          </p:cNvSpPr>
          <p:nvPr>
            <p:ph type="sldNum" sz="quarter" idx="12"/>
          </p:nvPr>
        </p:nvSpPr>
        <p:spPr/>
        <p:txBody>
          <a:bodyPr/>
          <a:lstStyle/>
          <a:p>
            <a:fld id="{20E07A24-6E33-44FE-941E-3F28A837E60A}" type="slidenum">
              <a:rPr lang="es-CO" smtClean="0"/>
              <a:t>‹Nº›</a:t>
            </a:fld>
            <a:endParaRPr lang="es-CO"/>
          </a:p>
        </p:txBody>
      </p:sp>
    </p:spTree>
    <p:extLst>
      <p:ext uri="{BB962C8B-B14F-4D97-AF65-F5344CB8AC3E}">
        <p14:creationId xmlns:p14="http://schemas.microsoft.com/office/powerpoint/2010/main" val="4252796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F5A9E0E9-2601-442E-80EB-8DF66ABEDBE2}"/>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 xmlns:a16="http://schemas.microsoft.com/office/drawing/2014/main" id="{7FBDC956-2095-45DE-83EF-76FC34ABFBFC}"/>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contenido 3">
            <a:extLst>
              <a:ext uri="{FF2B5EF4-FFF2-40B4-BE49-F238E27FC236}">
                <a16:creationId xmlns="" xmlns:a16="http://schemas.microsoft.com/office/drawing/2014/main" id="{443C0DCF-16D6-4FB9-BAE9-40D5B235EAC5}"/>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a:extLst>
              <a:ext uri="{FF2B5EF4-FFF2-40B4-BE49-F238E27FC236}">
                <a16:creationId xmlns="" xmlns:a16="http://schemas.microsoft.com/office/drawing/2014/main" id="{37D4641B-6134-4085-9F5B-BBC4B76406FC}"/>
              </a:ext>
            </a:extLst>
          </p:cNvPr>
          <p:cNvSpPr>
            <a:spLocks noGrp="1"/>
          </p:cNvSpPr>
          <p:nvPr>
            <p:ph type="dt" sz="half" idx="10"/>
          </p:nvPr>
        </p:nvSpPr>
        <p:spPr/>
        <p:txBody>
          <a:bodyPr/>
          <a:lstStyle/>
          <a:p>
            <a:fld id="{E171CBCA-FD41-4C0E-914E-B513C407A78C}" type="datetimeFigureOut">
              <a:rPr lang="es-CO" smtClean="0"/>
              <a:t>22/06/2021</a:t>
            </a:fld>
            <a:endParaRPr lang="es-CO"/>
          </a:p>
        </p:txBody>
      </p:sp>
      <p:sp>
        <p:nvSpPr>
          <p:cNvPr id="6" name="Marcador de pie de página 5">
            <a:extLst>
              <a:ext uri="{FF2B5EF4-FFF2-40B4-BE49-F238E27FC236}">
                <a16:creationId xmlns="" xmlns:a16="http://schemas.microsoft.com/office/drawing/2014/main" id="{253E764C-EA11-4C1D-BB9B-4F8FE682E2F4}"/>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 xmlns:a16="http://schemas.microsoft.com/office/drawing/2014/main" id="{1A833C6E-ADDA-44A0-BEBA-80651A5B913E}"/>
              </a:ext>
            </a:extLst>
          </p:cNvPr>
          <p:cNvSpPr>
            <a:spLocks noGrp="1"/>
          </p:cNvSpPr>
          <p:nvPr>
            <p:ph type="sldNum" sz="quarter" idx="12"/>
          </p:nvPr>
        </p:nvSpPr>
        <p:spPr/>
        <p:txBody>
          <a:bodyPr/>
          <a:lstStyle/>
          <a:p>
            <a:fld id="{20E07A24-6E33-44FE-941E-3F28A837E60A}" type="slidenum">
              <a:rPr lang="es-CO" smtClean="0"/>
              <a:t>‹Nº›</a:t>
            </a:fld>
            <a:endParaRPr lang="es-CO"/>
          </a:p>
        </p:txBody>
      </p:sp>
    </p:spTree>
    <p:extLst>
      <p:ext uri="{BB962C8B-B14F-4D97-AF65-F5344CB8AC3E}">
        <p14:creationId xmlns:p14="http://schemas.microsoft.com/office/powerpoint/2010/main" val="2095350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E4BDA53E-120D-40FB-BDC3-9BCE0C36B7E0}"/>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O"/>
          </a:p>
        </p:txBody>
      </p:sp>
      <p:sp>
        <p:nvSpPr>
          <p:cNvPr id="3" name="Marcador de texto 2">
            <a:extLst>
              <a:ext uri="{FF2B5EF4-FFF2-40B4-BE49-F238E27FC236}">
                <a16:creationId xmlns="" xmlns:a16="http://schemas.microsoft.com/office/drawing/2014/main" id="{C7C88589-E395-419F-84AC-23F7BD69CA0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 xmlns:a16="http://schemas.microsoft.com/office/drawing/2014/main" id="{1D6D1CBF-D947-49D1-AC45-D6E41F67E1DD}"/>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texto 4">
            <a:extLst>
              <a:ext uri="{FF2B5EF4-FFF2-40B4-BE49-F238E27FC236}">
                <a16:creationId xmlns="" xmlns:a16="http://schemas.microsoft.com/office/drawing/2014/main" id="{5362D56B-0E39-4358-80AF-708AA0D98C4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 xmlns:a16="http://schemas.microsoft.com/office/drawing/2014/main" id="{64CBA29D-151C-484A-8526-A222ED7A5726}"/>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a:extLst>
              <a:ext uri="{FF2B5EF4-FFF2-40B4-BE49-F238E27FC236}">
                <a16:creationId xmlns="" xmlns:a16="http://schemas.microsoft.com/office/drawing/2014/main" id="{DBA5021E-B0D7-48A0-95FE-F72ABD6A0F24}"/>
              </a:ext>
            </a:extLst>
          </p:cNvPr>
          <p:cNvSpPr>
            <a:spLocks noGrp="1"/>
          </p:cNvSpPr>
          <p:nvPr>
            <p:ph type="dt" sz="half" idx="10"/>
          </p:nvPr>
        </p:nvSpPr>
        <p:spPr/>
        <p:txBody>
          <a:bodyPr/>
          <a:lstStyle/>
          <a:p>
            <a:fld id="{E171CBCA-FD41-4C0E-914E-B513C407A78C}" type="datetimeFigureOut">
              <a:rPr lang="es-CO" smtClean="0"/>
              <a:t>22/06/2021</a:t>
            </a:fld>
            <a:endParaRPr lang="es-CO"/>
          </a:p>
        </p:txBody>
      </p:sp>
      <p:sp>
        <p:nvSpPr>
          <p:cNvPr id="8" name="Marcador de pie de página 7">
            <a:extLst>
              <a:ext uri="{FF2B5EF4-FFF2-40B4-BE49-F238E27FC236}">
                <a16:creationId xmlns="" xmlns:a16="http://schemas.microsoft.com/office/drawing/2014/main" id="{15017AC5-032D-493E-9FED-2FD36D01EA9C}"/>
              </a:ext>
            </a:extLst>
          </p:cNvPr>
          <p:cNvSpPr>
            <a:spLocks noGrp="1"/>
          </p:cNvSpPr>
          <p:nvPr>
            <p:ph type="ftr" sz="quarter" idx="11"/>
          </p:nvPr>
        </p:nvSpPr>
        <p:spPr/>
        <p:txBody>
          <a:bodyPr/>
          <a:lstStyle/>
          <a:p>
            <a:endParaRPr lang="es-CO"/>
          </a:p>
        </p:txBody>
      </p:sp>
      <p:sp>
        <p:nvSpPr>
          <p:cNvPr id="9" name="Marcador de número de diapositiva 8">
            <a:extLst>
              <a:ext uri="{FF2B5EF4-FFF2-40B4-BE49-F238E27FC236}">
                <a16:creationId xmlns="" xmlns:a16="http://schemas.microsoft.com/office/drawing/2014/main" id="{F725B04B-0B62-4156-890D-CD9A8299A3C9}"/>
              </a:ext>
            </a:extLst>
          </p:cNvPr>
          <p:cNvSpPr>
            <a:spLocks noGrp="1"/>
          </p:cNvSpPr>
          <p:nvPr>
            <p:ph type="sldNum" sz="quarter" idx="12"/>
          </p:nvPr>
        </p:nvSpPr>
        <p:spPr/>
        <p:txBody>
          <a:bodyPr/>
          <a:lstStyle/>
          <a:p>
            <a:fld id="{20E07A24-6E33-44FE-941E-3F28A837E60A}" type="slidenum">
              <a:rPr lang="es-CO" smtClean="0"/>
              <a:t>‹Nº›</a:t>
            </a:fld>
            <a:endParaRPr lang="es-CO"/>
          </a:p>
        </p:txBody>
      </p:sp>
    </p:spTree>
    <p:extLst>
      <p:ext uri="{BB962C8B-B14F-4D97-AF65-F5344CB8AC3E}">
        <p14:creationId xmlns:p14="http://schemas.microsoft.com/office/powerpoint/2010/main" val="666168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3613186E-6A1A-4FC7-8840-1D9BEA329E82}"/>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fecha 2">
            <a:extLst>
              <a:ext uri="{FF2B5EF4-FFF2-40B4-BE49-F238E27FC236}">
                <a16:creationId xmlns="" xmlns:a16="http://schemas.microsoft.com/office/drawing/2014/main" id="{52E19A10-7CDA-4CE1-AD4A-C9CBC83D2427}"/>
              </a:ext>
            </a:extLst>
          </p:cNvPr>
          <p:cNvSpPr>
            <a:spLocks noGrp="1"/>
          </p:cNvSpPr>
          <p:nvPr>
            <p:ph type="dt" sz="half" idx="10"/>
          </p:nvPr>
        </p:nvSpPr>
        <p:spPr/>
        <p:txBody>
          <a:bodyPr/>
          <a:lstStyle/>
          <a:p>
            <a:fld id="{E171CBCA-FD41-4C0E-914E-B513C407A78C}" type="datetimeFigureOut">
              <a:rPr lang="es-CO" smtClean="0"/>
              <a:t>22/06/2021</a:t>
            </a:fld>
            <a:endParaRPr lang="es-CO"/>
          </a:p>
        </p:txBody>
      </p:sp>
      <p:sp>
        <p:nvSpPr>
          <p:cNvPr id="4" name="Marcador de pie de página 3">
            <a:extLst>
              <a:ext uri="{FF2B5EF4-FFF2-40B4-BE49-F238E27FC236}">
                <a16:creationId xmlns="" xmlns:a16="http://schemas.microsoft.com/office/drawing/2014/main" id="{25752D67-93BC-4557-9542-A8B8DF6C2F80}"/>
              </a:ext>
            </a:extLst>
          </p:cNvPr>
          <p:cNvSpPr>
            <a:spLocks noGrp="1"/>
          </p:cNvSpPr>
          <p:nvPr>
            <p:ph type="ftr" sz="quarter" idx="11"/>
          </p:nvPr>
        </p:nvSpPr>
        <p:spPr/>
        <p:txBody>
          <a:bodyPr/>
          <a:lstStyle/>
          <a:p>
            <a:endParaRPr lang="es-CO"/>
          </a:p>
        </p:txBody>
      </p:sp>
      <p:sp>
        <p:nvSpPr>
          <p:cNvPr id="5" name="Marcador de número de diapositiva 4">
            <a:extLst>
              <a:ext uri="{FF2B5EF4-FFF2-40B4-BE49-F238E27FC236}">
                <a16:creationId xmlns="" xmlns:a16="http://schemas.microsoft.com/office/drawing/2014/main" id="{E041E3CC-C325-44B2-BD92-5EF6A68EF3EA}"/>
              </a:ext>
            </a:extLst>
          </p:cNvPr>
          <p:cNvSpPr>
            <a:spLocks noGrp="1"/>
          </p:cNvSpPr>
          <p:nvPr>
            <p:ph type="sldNum" sz="quarter" idx="12"/>
          </p:nvPr>
        </p:nvSpPr>
        <p:spPr/>
        <p:txBody>
          <a:bodyPr/>
          <a:lstStyle/>
          <a:p>
            <a:fld id="{20E07A24-6E33-44FE-941E-3F28A837E60A}" type="slidenum">
              <a:rPr lang="es-CO" smtClean="0"/>
              <a:t>‹Nº›</a:t>
            </a:fld>
            <a:endParaRPr lang="es-CO"/>
          </a:p>
        </p:txBody>
      </p:sp>
    </p:spTree>
    <p:extLst>
      <p:ext uri="{BB962C8B-B14F-4D97-AF65-F5344CB8AC3E}">
        <p14:creationId xmlns:p14="http://schemas.microsoft.com/office/powerpoint/2010/main" val="4243874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 xmlns:a16="http://schemas.microsoft.com/office/drawing/2014/main" id="{43D338F5-3A76-4E53-877C-99219FF7C2BB}"/>
              </a:ext>
            </a:extLst>
          </p:cNvPr>
          <p:cNvSpPr>
            <a:spLocks noGrp="1"/>
          </p:cNvSpPr>
          <p:nvPr>
            <p:ph type="dt" sz="half" idx="10"/>
          </p:nvPr>
        </p:nvSpPr>
        <p:spPr/>
        <p:txBody>
          <a:bodyPr/>
          <a:lstStyle/>
          <a:p>
            <a:fld id="{E171CBCA-FD41-4C0E-914E-B513C407A78C}" type="datetimeFigureOut">
              <a:rPr lang="es-CO" smtClean="0"/>
              <a:t>22/06/2021</a:t>
            </a:fld>
            <a:endParaRPr lang="es-CO"/>
          </a:p>
        </p:txBody>
      </p:sp>
      <p:sp>
        <p:nvSpPr>
          <p:cNvPr id="3" name="Marcador de pie de página 2">
            <a:extLst>
              <a:ext uri="{FF2B5EF4-FFF2-40B4-BE49-F238E27FC236}">
                <a16:creationId xmlns="" xmlns:a16="http://schemas.microsoft.com/office/drawing/2014/main" id="{7D77B5C8-D567-4701-A670-A45FD65A68BA}"/>
              </a:ext>
            </a:extLst>
          </p:cNvPr>
          <p:cNvSpPr>
            <a:spLocks noGrp="1"/>
          </p:cNvSpPr>
          <p:nvPr>
            <p:ph type="ftr" sz="quarter" idx="11"/>
          </p:nvPr>
        </p:nvSpPr>
        <p:spPr/>
        <p:txBody>
          <a:bodyPr/>
          <a:lstStyle/>
          <a:p>
            <a:endParaRPr lang="es-CO"/>
          </a:p>
        </p:txBody>
      </p:sp>
      <p:sp>
        <p:nvSpPr>
          <p:cNvPr id="4" name="Marcador de número de diapositiva 3">
            <a:extLst>
              <a:ext uri="{FF2B5EF4-FFF2-40B4-BE49-F238E27FC236}">
                <a16:creationId xmlns="" xmlns:a16="http://schemas.microsoft.com/office/drawing/2014/main" id="{E131AD6E-23EE-463C-BEE3-9074D5B1FABE}"/>
              </a:ext>
            </a:extLst>
          </p:cNvPr>
          <p:cNvSpPr>
            <a:spLocks noGrp="1"/>
          </p:cNvSpPr>
          <p:nvPr>
            <p:ph type="sldNum" sz="quarter" idx="12"/>
          </p:nvPr>
        </p:nvSpPr>
        <p:spPr/>
        <p:txBody>
          <a:bodyPr/>
          <a:lstStyle/>
          <a:p>
            <a:fld id="{20E07A24-6E33-44FE-941E-3F28A837E60A}" type="slidenum">
              <a:rPr lang="es-CO" smtClean="0"/>
              <a:t>‹Nº›</a:t>
            </a:fld>
            <a:endParaRPr lang="es-CO"/>
          </a:p>
        </p:txBody>
      </p:sp>
    </p:spTree>
    <p:extLst>
      <p:ext uri="{BB962C8B-B14F-4D97-AF65-F5344CB8AC3E}">
        <p14:creationId xmlns:p14="http://schemas.microsoft.com/office/powerpoint/2010/main" val="23624133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CABAF598-EA28-4D6F-8C7B-3E07751060D8}"/>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contenido 2">
            <a:extLst>
              <a:ext uri="{FF2B5EF4-FFF2-40B4-BE49-F238E27FC236}">
                <a16:creationId xmlns="" xmlns:a16="http://schemas.microsoft.com/office/drawing/2014/main" id="{F5F5FA5F-BB0C-49B1-9570-7864AEA94BB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a:extLst>
              <a:ext uri="{FF2B5EF4-FFF2-40B4-BE49-F238E27FC236}">
                <a16:creationId xmlns="" xmlns:a16="http://schemas.microsoft.com/office/drawing/2014/main" id="{0A4B9B9D-4F65-4685-823A-6C2487A20A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 xmlns:a16="http://schemas.microsoft.com/office/drawing/2014/main" id="{5EA81932-4517-470E-BBA6-34C71D1C2159}"/>
              </a:ext>
            </a:extLst>
          </p:cNvPr>
          <p:cNvSpPr>
            <a:spLocks noGrp="1"/>
          </p:cNvSpPr>
          <p:nvPr>
            <p:ph type="dt" sz="half" idx="10"/>
          </p:nvPr>
        </p:nvSpPr>
        <p:spPr/>
        <p:txBody>
          <a:bodyPr/>
          <a:lstStyle/>
          <a:p>
            <a:fld id="{E171CBCA-FD41-4C0E-914E-B513C407A78C}" type="datetimeFigureOut">
              <a:rPr lang="es-CO" smtClean="0"/>
              <a:t>22/06/2021</a:t>
            </a:fld>
            <a:endParaRPr lang="es-CO"/>
          </a:p>
        </p:txBody>
      </p:sp>
      <p:sp>
        <p:nvSpPr>
          <p:cNvPr id="6" name="Marcador de pie de página 5">
            <a:extLst>
              <a:ext uri="{FF2B5EF4-FFF2-40B4-BE49-F238E27FC236}">
                <a16:creationId xmlns="" xmlns:a16="http://schemas.microsoft.com/office/drawing/2014/main" id="{138A3A5A-AC5B-451C-A3ED-DF3F9B960997}"/>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 xmlns:a16="http://schemas.microsoft.com/office/drawing/2014/main" id="{BA584004-CC71-4B1C-ABA8-531343CEFAA0}"/>
              </a:ext>
            </a:extLst>
          </p:cNvPr>
          <p:cNvSpPr>
            <a:spLocks noGrp="1"/>
          </p:cNvSpPr>
          <p:nvPr>
            <p:ph type="sldNum" sz="quarter" idx="12"/>
          </p:nvPr>
        </p:nvSpPr>
        <p:spPr/>
        <p:txBody>
          <a:bodyPr/>
          <a:lstStyle/>
          <a:p>
            <a:fld id="{20E07A24-6E33-44FE-941E-3F28A837E60A}" type="slidenum">
              <a:rPr lang="es-CO" smtClean="0"/>
              <a:t>‹Nº›</a:t>
            </a:fld>
            <a:endParaRPr lang="es-CO"/>
          </a:p>
        </p:txBody>
      </p:sp>
    </p:spTree>
    <p:extLst>
      <p:ext uri="{BB962C8B-B14F-4D97-AF65-F5344CB8AC3E}">
        <p14:creationId xmlns:p14="http://schemas.microsoft.com/office/powerpoint/2010/main" val="3299723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79F677B0-E741-4179-93A4-2B4B49372D66}"/>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posición de imagen 2">
            <a:extLst>
              <a:ext uri="{FF2B5EF4-FFF2-40B4-BE49-F238E27FC236}">
                <a16:creationId xmlns="" xmlns:a16="http://schemas.microsoft.com/office/drawing/2014/main" id="{B743A1AE-20D0-443A-B350-571DC7EAD4C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a:extLst>
              <a:ext uri="{FF2B5EF4-FFF2-40B4-BE49-F238E27FC236}">
                <a16:creationId xmlns="" xmlns:a16="http://schemas.microsoft.com/office/drawing/2014/main" id="{64EEF0BB-7CE4-46CD-A69C-F7E00039F3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 xmlns:a16="http://schemas.microsoft.com/office/drawing/2014/main" id="{C127D685-8A4F-4525-AB9F-C4B8B62B2C6D}"/>
              </a:ext>
            </a:extLst>
          </p:cNvPr>
          <p:cNvSpPr>
            <a:spLocks noGrp="1"/>
          </p:cNvSpPr>
          <p:nvPr>
            <p:ph type="dt" sz="half" idx="10"/>
          </p:nvPr>
        </p:nvSpPr>
        <p:spPr/>
        <p:txBody>
          <a:bodyPr/>
          <a:lstStyle/>
          <a:p>
            <a:fld id="{E171CBCA-FD41-4C0E-914E-B513C407A78C}" type="datetimeFigureOut">
              <a:rPr lang="es-CO" smtClean="0"/>
              <a:t>22/06/2021</a:t>
            </a:fld>
            <a:endParaRPr lang="es-CO"/>
          </a:p>
        </p:txBody>
      </p:sp>
      <p:sp>
        <p:nvSpPr>
          <p:cNvPr id="6" name="Marcador de pie de página 5">
            <a:extLst>
              <a:ext uri="{FF2B5EF4-FFF2-40B4-BE49-F238E27FC236}">
                <a16:creationId xmlns="" xmlns:a16="http://schemas.microsoft.com/office/drawing/2014/main" id="{86ED5A99-3142-4410-B3DE-AFC8B910C999}"/>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 xmlns:a16="http://schemas.microsoft.com/office/drawing/2014/main" id="{C3F1E70A-79D6-4FDF-83FC-834F922B3388}"/>
              </a:ext>
            </a:extLst>
          </p:cNvPr>
          <p:cNvSpPr>
            <a:spLocks noGrp="1"/>
          </p:cNvSpPr>
          <p:nvPr>
            <p:ph type="sldNum" sz="quarter" idx="12"/>
          </p:nvPr>
        </p:nvSpPr>
        <p:spPr/>
        <p:txBody>
          <a:bodyPr/>
          <a:lstStyle/>
          <a:p>
            <a:fld id="{20E07A24-6E33-44FE-941E-3F28A837E60A}" type="slidenum">
              <a:rPr lang="es-CO" smtClean="0"/>
              <a:t>‹Nº›</a:t>
            </a:fld>
            <a:endParaRPr lang="es-CO"/>
          </a:p>
        </p:txBody>
      </p:sp>
    </p:spTree>
    <p:extLst>
      <p:ext uri="{BB962C8B-B14F-4D97-AF65-F5344CB8AC3E}">
        <p14:creationId xmlns:p14="http://schemas.microsoft.com/office/powerpoint/2010/main" val="13276306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 xmlns:a16="http://schemas.microsoft.com/office/drawing/2014/main" id="{8B606F98-3B51-4D5A-8149-03119E24F8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Marcador de texto 2">
            <a:extLst>
              <a:ext uri="{FF2B5EF4-FFF2-40B4-BE49-F238E27FC236}">
                <a16:creationId xmlns="" xmlns:a16="http://schemas.microsoft.com/office/drawing/2014/main" id="{DBB12A57-974D-4D9B-B026-9A2BFD63E21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 xmlns:a16="http://schemas.microsoft.com/office/drawing/2014/main" id="{E86EC6FB-F9CF-4D3D-89D2-1FAFB966408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71CBCA-FD41-4C0E-914E-B513C407A78C}" type="datetimeFigureOut">
              <a:rPr lang="es-CO" smtClean="0"/>
              <a:t>22/06/2021</a:t>
            </a:fld>
            <a:endParaRPr lang="es-CO"/>
          </a:p>
        </p:txBody>
      </p:sp>
      <p:sp>
        <p:nvSpPr>
          <p:cNvPr id="5" name="Marcador de pie de página 4">
            <a:extLst>
              <a:ext uri="{FF2B5EF4-FFF2-40B4-BE49-F238E27FC236}">
                <a16:creationId xmlns="" xmlns:a16="http://schemas.microsoft.com/office/drawing/2014/main" id="{35AC7FEE-5DD4-4491-A537-1DF94ECFAF1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a:extLst>
              <a:ext uri="{FF2B5EF4-FFF2-40B4-BE49-F238E27FC236}">
                <a16:creationId xmlns="" xmlns:a16="http://schemas.microsoft.com/office/drawing/2014/main" id="{0DC353CC-2EBF-4B38-AF14-C5FE794304D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E07A24-6E33-44FE-941E-3F28A837E60A}" type="slidenum">
              <a:rPr lang="es-CO" smtClean="0"/>
              <a:t>‹Nº›</a:t>
            </a:fld>
            <a:endParaRPr lang="es-CO"/>
          </a:p>
        </p:txBody>
      </p:sp>
    </p:spTree>
    <p:extLst>
      <p:ext uri="{BB962C8B-B14F-4D97-AF65-F5344CB8AC3E}">
        <p14:creationId xmlns:p14="http://schemas.microsoft.com/office/powerpoint/2010/main" val="1186014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4.svg"/></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F3060C83-F051-4F0E-ABAD-AA0DFC48B21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 xmlns:a16="http://schemas.microsoft.com/office/drawing/2014/main" id="{83C98ABE-055B-441F-B07E-44F97F083C3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 xmlns:a16="http://schemas.microsoft.com/office/drawing/2014/main" id="{29FDB030-9B49-4CED-8CCD-4D99382388A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 xmlns:a16="http://schemas.microsoft.com/office/drawing/2014/main" id="{3783CA14-24A1-485C-8B30-D6A5D87987A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 xmlns:a16="http://schemas.microsoft.com/office/drawing/2014/main" id="{9A97C86A-04D6-40F7-AE84-31AB43E6A84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Isosceles Triangle 17">
            <a:extLst>
              <a:ext uri="{FF2B5EF4-FFF2-40B4-BE49-F238E27FC236}">
                <a16:creationId xmlns="" xmlns:a16="http://schemas.microsoft.com/office/drawing/2014/main" id="{FF9F2414-84E8-453E-B1F3-389FDE8192D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logo ascofade">
            <a:extLst>
              <a:ext uri="{FF2B5EF4-FFF2-40B4-BE49-F238E27FC236}">
                <a16:creationId xmlns="" xmlns:a16="http://schemas.microsoft.com/office/drawing/2014/main" id="{1A3B04DB-E239-476E-BB47-08076FE933A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9038406" y="5148913"/>
            <a:ext cx="3009444" cy="1506658"/>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20" name="Isosceles Triangle 19">
            <a:extLst>
              <a:ext uri="{FF2B5EF4-FFF2-40B4-BE49-F238E27FC236}">
                <a16:creationId xmlns="" xmlns:a16="http://schemas.microsoft.com/office/drawing/2014/main" id="{3ECA69A1-7536-43AC-85EF-C7106179F5E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ángulo 1">
            <a:extLst>
              <a:ext uri="{FF2B5EF4-FFF2-40B4-BE49-F238E27FC236}">
                <a16:creationId xmlns="" xmlns:a16="http://schemas.microsoft.com/office/drawing/2014/main" id="{50D0BF2A-1ECC-4F70-A00D-240269038914}"/>
              </a:ext>
            </a:extLst>
          </p:cNvPr>
          <p:cNvSpPr/>
          <p:nvPr/>
        </p:nvSpPr>
        <p:spPr>
          <a:xfrm>
            <a:off x="757980" y="2680461"/>
            <a:ext cx="10866782" cy="1323439"/>
          </a:xfrm>
          <a:prstGeom prst="rect">
            <a:avLst/>
          </a:prstGeom>
        </p:spPr>
        <p:txBody>
          <a:bodyPr wrap="square">
            <a:spAutoFit/>
          </a:bodyPr>
          <a:lstStyle/>
          <a:p>
            <a:pPr algn="ctr"/>
            <a:r>
              <a:rPr lang="en-US" sz="4000" b="1" dirty="0">
                <a:solidFill>
                  <a:schemeClr val="accent4"/>
                </a:solidFill>
                <a:latin typeface="Century Gothic" panose="020B0502020202020204" pitchFamily="34" charset="0"/>
              </a:rPr>
              <a:t>Generalidades de la oferta de programas de Ciencias de la Educación en Colombia </a:t>
            </a:r>
            <a:endParaRPr lang="es-CO" sz="4000" dirty="0">
              <a:solidFill>
                <a:schemeClr val="accent4"/>
              </a:solidFill>
            </a:endParaRPr>
          </a:p>
        </p:txBody>
      </p:sp>
      <p:cxnSp>
        <p:nvCxnSpPr>
          <p:cNvPr id="6" name="Conector recto 5">
            <a:extLst>
              <a:ext uri="{FF2B5EF4-FFF2-40B4-BE49-F238E27FC236}">
                <a16:creationId xmlns="" xmlns:a16="http://schemas.microsoft.com/office/drawing/2014/main" id="{5C600963-1887-491F-9BCC-AEB0EEF0BEED}"/>
              </a:ext>
            </a:extLst>
          </p:cNvPr>
          <p:cNvCxnSpPr/>
          <p:nvPr/>
        </p:nvCxnSpPr>
        <p:spPr>
          <a:xfrm>
            <a:off x="1139687" y="4187687"/>
            <a:ext cx="1024393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5" name="Rectángulo 14">
            <a:extLst>
              <a:ext uri="{FF2B5EF4-FFF2-40B4-BE49-F238E27FC236}">
                <a16:creationId xmlns="" xmlns:a16="http://schemas.microsoft.com/office/drawing/2014/main" id="{157928D1-4D27-4499-BA24-15F7A124FE6B}"/>
              </a:ext>
            </a:extLst>
          </p:cNvPr>
          <p:cNvSpPr/>
          <p:nvPr/>
        </p:nvSpPr>
        <p:spPr>
          <a:xfrm>
            <a:off x="808383" y="4287043"/>
            <a:ext cx="10866782" cy="584775"/>
          </a:xfrm>
          <a:prstGeom prst="rect">
            <a:avLst/>
          </a:prstGeom>
        </p:spPr>
        <p:txBody>
          <a:bodyPr wrap="square">
            <a:spAutoFit/>
          </a:bodyPr>
          <a:lstStyle/>
          <a:p>
            <a:pPr algn="ctr"/>
            <a:r>
              <a:rPr lang="en-US" sz="3200" b="1" dirty="0" err="1">
                <a:solidFill>
                  <a:srgbClr val="0070C0"/>
                </a:solidFill>
                <a:latin typeface="Century Gothic" panose="020B0502020202020204" pitchFamily="34" charset="0"/>
              </a:rPr>
              <a:t>Dirección</a:t>
            </a:r>
            <a:r>
              <a:rPr lang="en-US" sz="3200" b="1" dirty="0">
                <a:solidFill>
                  <a:srgbClr val="0070C0"/>
                </a:solidFill>
                <a:latin typeface="Century Gothic" panose="020B0502020202020204" pitchFamily="34" charset="0"/>
              </a:rPr>
              <a:t> </a:t>
            </a:r>
            <a:r>
              <a:rPr lang="en-US" sz="3200" b="1" dirty="0" err="1">
                <a:solidFill>
                  <a:srgbClr val="0070C0"/>
                </a:solidFill>
                <a:latin typeface="Century Gothic" panose="020B0502020202020204" pitchFamily="34" charset="0"/>
              </a:rPr>
              <a:t>Ejecutiva</a:t>
            </a:r>
            <a:r>
              <a:rPr lang="en-US" sz="3200" b="1" dirty="0">
                <a:solidFill>
                  <a:srgbClr val="0070C0"/>
                </a:solidFill>
                <a:latin typeface="Century Gothic" panose="020B0502020202020204" pitchFamily="34" charset="0"/>
              </a:rPr>
              <a:t>, </a:t>
            </a:r>
            <a:r>
              <a:rPr lang="en-US" sz="3200" b="1" dirty="0" err="1">
                <a:solidFill>
                  <a:srgbClr val="0070C0"/>
                </a:solidFill>
                <a:latin typeface="Century Gothic" panose="020B0502020202020204" pitchFamily="34" charset="0"/>
              </a:rPr>
              <a:t>abril</a:t>
            </a:r>
            <a:r>
              <a:rPr lang="en-US" sz="3200" b="1" dirty="0">
                <a:solidFill>
                  <a:srgbClr val="0070C0"/>
                </a:solidFill>
                <a:latin typeface="Century Gothic" panose="020B0502020202020204" pitchFamily="34" charset="0"/>
              </a:rPr>
              <a:t> 15 de 2020</a:t>
            </a:r>
            <a:endParaRPr lang="es-CO" sz="3200" dirty="0">
              <a:solidFill>
                <a:srgbClr val="0070C0"/>
              </a:solidFill>
            </a:endParaRPr>
          </a:p>
        </p:txBody>
      </p:sp>
    </p:spTree>
    <p:extLst>
      <p:ext uri="{BB962C8B-B14F-4D97-AF65-F5344CB8AC3E}">
        <p14:creationId xmlns:p14="http://schemas.microsoft.com/office/powerpoint/2010/main" val="7181463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a:extLst>
              <a:ext uri="{FF2B5EF4-FFF2-40B4-BE49-F238E27FC236}">
                <a16:creationId xmlns="" xmlns:a16="http://schemas.microsoft.com/office/drawing/2014/main" id="{0B519BB5-D8C5-4EFD-BFB2-401987132AAA}"/>
              </a:ext>
            </a:extLst>
          </p:cNvPr>
          <p:cNvGraphicFramePr>
            <a:graphicFrameLocks noGrp="1"/>
          </p:cNvGraphicFramePr>
          <p:nvPr>
            <p:extLst>
              <p:ext uri="{D42A27DB-BD31-4B8C-83A1-F6EECF244321}">
                <p14:modId xmlns:p14="http://schemas.microsoft.com/office/powerpoint/2010/main" val="89599843"/>
              </p:ext>
            </p:extLst>
          </p:nvPr>
        </p:nvGraphicFramePr>
        <p:xfrm>
          <a:off x="643409" y="1357563"/>
          <a:ext cx="10905181" cy="3954618"/>
        </p:xfrm>
        <a:graphic>
          <a:graphicData uri="http://schemas.openxmlformats.org/drawingml/2006/table">
            <a:tbl>
              <a:tblPr/>
              <a:tblGrid>
                <a:gridCol w="1098368">
                  <a:extLst>
                    <a:ext uri="{9D8B030D-6E8A-4147-A177-3AD203B41FA5}">
                      <a16:colId xmlns="" xmlns:a16="http://schemas.microsoft.com/office/drawing/2014/main" val="3593802505"/>
                    </a:ext>
                  </a:extLst>
                </a:gridCol>
                <a:gridCol w="1843614">
                  <a:extLst>
                    <a:ext uri="{9D8B030D-6E8A-4147-A177-3AD203B41FA5}">
                      <a16:colId xmlns="" xmlns:a16="http://schemas.microsoft.com/office/drawing/2014/main" val="3978438880"/>
                    </a:ext>
                  </a:extLst>
                </a:gridCol>
                <a:gridCol w="901148">
                  <a:extLst>
                    <a:ext uri="{9D8B030D-6E8A-4147-A177-3AD203B41FA5}">
                      <a16:colId xmlns="" xmlns:a16="http://schemas.microsoft.com/office/drawing/2014/main" val="1700500573"/>
                    </a:ext>
                  </a:extLst>
                </a:gridCol>
                <a:gridCol w="962250">
                  <a:extLst>
                    <a:ext uri="{9D8B030D-6E8A-4147-A177-3AD203B41FA5}">
                      <a16:colId xmlns="" xmlns:a16="http://schemas.microsoft.com/office/drawing/2014/main" val="601188279"/>
                    </a:ext>
                  </a:extLst>
                </a:gridCol>
                <a:gridCol w="860665">
                  <a:extLst>
                    <a:ext uri="{9D8B030D-6E8A-4147-A177-3AD203B41FA5}">
                      <a16:colId xmlns="" xmlns:a16="http://schemas.microsoft.com/office/drawing/2014/main" val="1228971193"/>
                    </a:ext>
                  </a:extLst>
                </a:gridCol>
                <a:gridCol w="1278094">
                  <a:extLst>
                    <a:ext uri="{9D8B030D-6E8A-4147-A177-3AD203B41FA5}">
                      <a16:colId xmlns="" xmlns:a16="http://schemas.microsoft.com/office/drawing/2014/main" val="72191592"/>
                    </a:ext>
                  </a:extLst>
                </a:gridCol>
                <a:gridCol w="1245704">
                  <a:extLst>
                    <a:ext uri="{9D8B030D-6E8A-4147-A177-3AD203B41FA5}">
                      <a16:colId xmlns="" xmlns:a16="http://schemas.microsoft.com/office/drawing/2014/main" val="3974851969"/>
                    </a:ext>
                  </a:extLst>
                </a:gridCol>
                <a:gridCol w="648000">
                  <a:extLst>
                    <a:ext uri="{9D8B030D-6E8A-4147-A177-3AD203B41FA5}">
                      <a16:colId xmlns="" xmlns:a16="http://schemas.microsoft.com/office/drawing/2014/main" val="83473930"/>
                    </a:ext>
                  </a:extLst>
                </a:gridCol>
                <a:gridCol w="874643">
                  <a:extLst>
                    <a:ext uri="{9D8B030D-6E8A-4147-A177-3AD203B41FA5}">
                      <a16:colId xmlns="" xmlns:a16="http://schemas.microsoft.com/office/drawing/2014/main" val="3871556142"/>
                    </a:ext>
                  </a:extLst>
                </a:gridCol>
                <a:gridCol w="583096">
                  <a:extLst>
                    <a:ext uri="{9D8B030D-6E8A-4147-A177-3AD203B41FA5}">
                      <a16:colId xmlns="" xmlns:a16="http://schemas.microsoft.com/office/drawing/2014/main" val="3725452883"/>
                    </a:ext>
                  </a:extLst>
                </a:gridCol>
                <a:gridCol w="609599">
                  <a:extLst>
                    <a:ext uri="{9D8B030D-6E8A-4147-A177-3AD203B41FA5}">
                      <a16:colId xmlns="" xmlns:a16="http://schemas.microsoft.com/office/drawing/2014/main" val="3573367733"/>
                    </a:ext>
                  </a:extLst>
                </a:gridCol>
              </a:tblGrid>
              <a:tr h="239798">
                <a:tc gridSpan="11">
                  <a:txBody>
                    <a:bodyPr/>
                    <a:lstStyle/>
                    <a:p>
                      <a:pPr algn="ctr" fontAlgn="b"/>
                      <a:r>
                        <a:rPr lang="es-ES" sz="2400" b="1" i="0" u="none" strike="noStrike" dirty="0">
                          <a:solidFill>
                            <a:srgbClr val="FFFFFF"/>
                          </a:solidFill>
                          <a:effectLst/>
                          <a:latin typeface="Century Gothic" panose="020B0502020202020204" pitchFamily="34" charset="0"/>
                        </a:rPr>
                        <a:t>Programas por capítulo, municipio y nivel académico</a:t>
                      </a:r>
                    </a:p>
                  </a:txBody>
                  <a:tcPr marL="8881" marR="8881" marT="888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2D050"/>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 xmlns:a16="http://schemas.microsoft.com/office/drawing/2014/main" val="2903532127"/>
                  </a:ext>
                </a:extLst>
              </a:tr>
              <a:tr h="452952">
                <a:tc>
                  <a:txBody>
                    <a:bodyPr/>
                    <a:lstStyle/>
                    <a:p>
                      <a:pPr algn="ctr" fontAlgn="ctr"/>
                      <a:r>
                        <a:rPr lang="es-CO" sz="1200" b="1" i="0" u="none" strike="noStrike" dirty="0">
                          <a:effectLst/>
                          <a:latin typeface="Century Gothic" panose="020B0502020202020204" pitchFamily="34" charset="0"/>
                        </a:rPr>
                        <a:t>Capítulo</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200" b="1" i="0" u="none" strike="noStrike">
                          <a:effectLst/>
                          <a:latin typeface="Century Gothic" panose="020B0502020202020204" pitchFamily="34" charset="0"/>
                        </a:rPr>
                        <a:t>Municipio Oferta del Programa</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100" b="1" i="0" u="none" strike="noStrike">
                          <a:effectLst/>
                          <a:latin typeface="Century Gothic" panose="020B0502020202020204" pitchFamily="34" charset="0"/>
                        </a:rPr>
                        <a:t>Formación Técnica Profesional</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100" b="1" i="0" u="none" strike="noStrike" dirty="0">
                          <a:effectLst/>
                          <a:latin typeface="Century Gothic" panose="020B0502020202020204" pitchFamily="34" charset="0"/>
                        </a:rPr>
                        <a:t>Tecnológica</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100" b="1" i="0" u="none" strike="noStrike" dirty="0">
                          <a:effectLst/>
                          <a:latin typeface="Century Gothic" panose="020B0502020202020204" pitchFamily="34" charset="0"/>
                        </a:rPr>
                        <a:t>Universitaria</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100" b="1" i="0" u="none" strike="noStrike" dirty="0">
                          <a:effectLst/>
                          <a:latin typeface="Century Gothic" panose="020B0502020202020204" pitchFamily="34" charset="0"/>
                        </a:rPr>
                        <a:t>Especialización Tecnológica</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100" b="1" i="0" u="none" strike="noStrike" dirty="0">
                          <a:effectLst/>
                          <a:latin typeface="Century Gothic" panose="020B0502020202020204" pitchFamily="34" charset="0"/>
                        </a:rPr>
                        <a:t>Especialización Universitaria</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100" b="1" i="0" u="none" strike="noStrike" dirty="0">
                          <a:effectLst/>
                          <a:latin typeface="Century Gothic" panose="020B0502020202020204" pitchFamily="34" charset="0"/>
                        </a:rPr>
                        <a:t>Maestría</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100" b="1" i="0" u="none" strike="noStrike">
                          <a:effectLst/>
                          <a:latin typeface="Century Gothic" panose="020B0502020202020204" pitchFamily="34" charset="0"/>
                        </a:rPr>
                        <a:t>Doctorado</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100" b="1" i="0" u="none" strike="noStrike">
                          <a:effectLst/>
                          <a:latin typeface="Century Gothic" panose="020B0502020202020204" pitchFamily="34" charset="0"/>
                        </a:rPr>
                        <a:t>Total</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100" b="1" i="0" u="none" strike="noStrike" dirty="0">
                          <a:effectLst/>
                          <a:latin typeface="Century Gothic" panose="020B0502020202020204" pitchFamily="34" charset="0"/>
                        </a:rPr>
                        <a:t>Part. </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extLst>
                  <a:ext uri="{0D108BD9-81ED-4DB2-BD59-A6C34878D82A}">
                    <a16:rowId xmlns="" xmlns:a16="http://schemas.microsoft.com/office/drawing/2014/main" val="814213858"/>
                  </a:ext>
                </a:extLst>
              </a:tr>
              <a:tr h="159866">
                <a:tc rowSpan="15">
                  <a:txBody>
                    <a:bodyPr/>
                    <a:lstStyle/>
                    <a:p>
                      <a:pPr algn="ctr" fontAlgn="ctr"/>
                      <a:r>
                        <a:rPr lang="es-CO" sz="1200" b="0" i="0" u="none" strike="noStrike">
                          <a:effectLst/>
                          <a:latin typeface="Century Gothic" panose="020B0502020202020204" pitchFamily="34" charset="0"/>
                        </a:rPr>
                        <a:t>Antioquia - Chocó</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dirty="0">
                          <a:effectLst/>
                          <a:latin typeface="Century Gothic" panose="020B0502020202020204" pitchFamily="34" charset="0"/>
                        </a:rPr>
                        <a:t>Amalfi</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1</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dirty="0">
                          <a:effectLst/>
                          <a:latin typeface="Century Gothic" panose="020B0502020202020204" pitchFamily="34" charset="0"/>
                        </a:rPr>
                        <a:t> </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dirty="0">
                          <a:effectLst/>
                          <a:latin typeface="Century Gothic" panose="020B0502020202020204" pitchFamily="34" charset="0"/>
                        </a:rPr>
                        <a:t> </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1</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dirty="0">
                          <a:effectLst/>
                          <a:latin typeface="Century Gothic" panose="020B0502020202020204" pitchFamily="34" charset="0"/>
                        </a:rPr>
                        <a:t>0,8%</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1282674907"/>
                  </a:ext>
                </a:extLst>
              </a:tr>
              <a:tr h="159866">
                <a:tc vMerge="1">
                  <a:txBody>
                    <a:bodyPr/>
                    <a:lstStyle/>
                    <a:p>
                      <a:endParaRPr lang="es-CO"/>
                    </a:p>
                  </a:txBody>
                  <a:tcPr/>
                </a:tc>
                <a:tc>
                  <a:txBody>
                    <a:bodyPr/>
                    <a:lstStyle/>
                    <a:p>
                      <a:pPr algn="ctr" fontAlgn="ctr"/>
                      <a:r>
                        <a:rPr lang="es-CO" sz="1200" b="0" i="0" u="none" strike="noStrike" dirty="0">
                          <a:effectLst/>
                          <a:latin typeface="Century Gothic" panose="020B0502020202020204" pitchFamily="34" charset="0"/>
                        </a:rPr>
                        <a:t>Apartado</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1</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1</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dirty="0">
                          <a:effectLst/>
                          <a:latin typeface="Century Gothic" panose="020B0502020202020204" pitchFamily="34" charset="0"/>
                        </a:rPr>
                        <a:t>0,8%</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569825131"/>
                  </a:ext>
                </a:extLst>
              </a:tr>
              <a:tr h="159866">
                <a:tc vMerge="1">
                  <a:txBody>
                    <a:bodyPr/>
                    <a:lstStyle/>
                    <a:p>
                      <a:endParaRPr lang="es-CO"/>
                    </a:p>
                  </a:txBody>
                  <a:tcPr/>
                </a:tc>
                <a:tc>
                  <a:txBody>
                    <a:bodyPr/>
                    <a:lstStyle/>
                    <a:p>
                      <a:pPr algn="ctr" fontAlgn="ctr"/>
                      <a:r>
                        <a:rPr lang="es-CO" sz="1200" b="0" i="0" u="none" strike="noStrike" dirty="0">
                          <a:effectLst/>
                          <a:latin typeface="Century Gothic" panose="020B0502020202020204" pitchFamily="34" charset="0"/>
                        </a:rPr>
                        <a:t>Bello</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dirty="0">
                          <a:effectLst/>
                          <a:latin typeface="Century Gothic" panose="020B0502020202020204" pitchFamily="34" charset="0"/>
                        </a:rPr>
                        <a:t> </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3</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3</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2,5%</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2356094864"/>
                  </a:ext>
                </a:extLst>
              </a:tr>
              <a:tr h="159866">
                <a:tc vMerge="1">
                  <a:txBody>
                    <a:bodyPr/>
                    <a:lstStyle/>
                    <a:p>
                      <a:endParaRPr lang="es-CO"/>
                    </a:p>
                  </a:txBody>
                  <a:tcPr/>
                </a:tc>
                <a:tc>
                  <a:txBody>
                    <a:bodyPr/>
                    <a:lstStyle/>
                    <a:p>
                      <a:pPr algn="ctr" fontAlgn="ctr"/>
                      <a:r>
                        <a:rPr lang="es-CO" sz="1200" b="0" i="0" u="none" strike="noStrike" dirty="0">
                          <a:effectLst/>
                          <a:latin typeface="Century Gothic" panose="020B0502020202020204" pitchFamily="34" charset="0"/>
                        </a:rPr>
                        <a:t>Caldas</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3</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3</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2,5%</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2396783475"/>
                  </a:ext>
                </a:extLst>
              </a:tr>
              <a:tr h="159866">
                <a:tc vMerge="1">
                  <a:txBody>
                    <a:bodyPr/>
                    <a:lstStyle/>
                    <a:p>
                      <a:endParaRPr lang="es-CO"/>
                    </a:p>
                  </a:txBody>
                  <a:tcPr/>
                </a:tc>
                <a:tc>
                  <a:txBody>
                    <a:bodyPr/>
                    <a:lstStyle/>
                    <a:p>
                      <a:pPr algn="ctr" fontAlgn="ctr"/>
                      <a:r>
                        <a:rPr lang="es-CO" sz="1200" b="0" i="0" u="none" strike="noStrike" dirty="0">
                          <a:effectLst/>
                          <a:latin typeface="Century Gothic" panose="020B0502020202020204" pitchFamily="34" charset="0"/>
                        </a:rPr>
                        <a:t>Carmen de Viboral</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dirty="0">
                          <a:effectLst/>
                          <a:latin typeface="Century Gothic" panose="020B0502020202020204" pitchFamily="34" charset="0"/>
                        </a:rPr>
                        <a:t>1</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dirty="0">
                          <a:effectLst/>
                          <a:latin typeface="Century Gothic" panose="020B0502020202020204" pitchFamily="34" charset="0"/>
                        </a:rPr>
                        <a:t> </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1</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0,8%</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958177966"/>
                  </a:ext>
                </a:extLst>
              </a:tr>
              <a:tr h="159866">
                <a:tc vMerge="1">
                  <a:txBody>
                    <a:bodyPr/>
                    <a:lstStyle/>
                    <a:p>
                      <a:endParaRPr lang="es-CO"/>
                    </a:p>
                  </a:txBody>
                  <a:tcPr/>
                </a:tc>
                <a:tc>
                  <a:txBody>
                    <a:bodyPr/>
                    <a:lstStyle/>
                    <a:p>
                      <a:pPr algn="ctr" fontAlgn="ctr"/>
                      <a:r>
                        <a:rPr lang="es-CO" sz="1200" b="0" i="0" u="none" strike="noStrike" dirty="0">
                          <a:effectLst/>
                          <a:latin typeface="Century Gothic" panose="020B0502020202020204" pitchFamily="34" charset="0"/>
                        </a:rPr>
                        <a:t>Caucasia</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1</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1</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0,8%</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87301832"/>
                  </a:ext>
                </a:extLst>
              </a:tr>
              <a:tr h="159866">
                <a:tc vMerge="1">
                  <a:txBody>
                    <a:bodyPr/>
                    <a:lstStyle/>
                    <a:p>
                      <a:endParaRPr lang="es-CO"/>
                    </a:p>
                  </a:txBody>
                  <a:tcPr/>
                </a:tc>
                <a:tc>
                  <a:txBody>
                    <a:bodyPr/>
                    <a:lstStyle/>
                    <a:p>
                      <a:pPr algn="ctr" fontAlgn="ctr"/>
                      <a:r>
                        <a:rPr lang="es-CO" sz="1200" b="0" i="0" u="none" strike="noStrike" dirty="0">
                          <a:effectLst/>
                          <a:latin typeface="Century Gothic" panose="020B0502020202020204" pitchFamily="34" charset="0"/>
                        </a:rPr>
                        <a:t>Copacabana</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dirty="0">
                          <a:effectLst/>
                          <a:latin typeface="Century Gothic" panose="020B0502020202020204" pitchFamily="34" charset="0"/>
                        </a:rPr>
                        <a:t> </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2</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2</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1,7%</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863232362"/>
                  </a:ext>
                </a:extLst>
              </a:tr>
              <a:tr h="159866">
                <a:tc vMerge="1">
                  <a:txBody>
                    <a:bodyPr/>
                    <a:lstStyle/>
                    <a:p>
                      <a:endParaRPr lang="es-CO"/>
                    </a:p>
                  </a:txBody>
                  <a:tcPr/>
                </a:tc>
                <a:tc>
                  <a:txBody>
                    <a:bodyPr/>
                    <a:lstStyle/>
                    <a:p>
                      <a:pPr algn="ctr" fontAlgn="ctr"/>
                      <a:r>
                        <a:rPr lang="es-CO" sz="1200" b="0" i="0" u="none" strike="noStrike" dirty="0">
                          <a:effectLst/>
                          <a:latin typeface="Century Gothic" panose="020B0502020202020204" pitchFamily="34" charset="0"/>
                        </a:rPr>
                        <a:t>Itagüí</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1</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dirty="0">
                          <a:effectLst/>
                          <a:latin typeface="Century Gothic" panose="020B0502020202020204" pitchFamily="34" charset="0"/>
                        </a:rPr>
                        <a:t> </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1</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0,8%</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2363272275"/>
                  </a:ext>
                </a:extLst>
              </a:tr>
              <a:tr h="159866">
                <a:tc vMerge="1">
                  <a:txBody>
                    <a:bodyPr/>
                    <a:lstStyle/>
                    <a:p>
                      <a:endParaRPr lang="es-CO"/>
                    </a:p>
                  </a:txBody>
                  <a:tcPr/>
                </a:tc>
                <a:tc>
                  <a:txBody>
                    <a:bodyPr/>
                    <a:lstStyle/>
                    <a:p>
                      <a:pPr algn="ctr" fontAlgn="ctr"/>
                      <a:r>
                        <a:rPr lang="es-CO" sz="1200" b="0" i="0" u="none" strike="noStrike" dirty="0">
                          <a:effectLst/>
                          <a:latin typeface="Century Gothic" panose="020B0502020202020204" pitchFamily="34" charset="0"/>
                        </a:rPr>
                        <a:t>La pintada</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1</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dirty="0">
                          <a:effectLst/>
                          <a:latin typeface="Century Gothic" panose="020B0502020202020204" pitchFamily="34" charset="0"/>
                        </a:rPr>
                        <a:t> </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1</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0,8%</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3616612566"/>
                  </a:ext>
                </a:extLst>
              </a:tr>
              <a:tr h="159866">
                <a:tc vMerge="1">
                  <a:txBody>
                    <a:bodyPr/>
                    <a:lstStyle/>
                    <a:p>
                      <a:endParaRPr lang="es-CO"/>
                    </a:p>
                  </a:txBody>
                  <a:tcPr/>
                </a:tc>
                <a:tc>
                  <a:txBody>
                    <a:bodyPr/>
                    <a:lstStyle/>
                    <a:p>
                      <a:pPr algn="ctr" fontAlgn="ctr"/>
                      <a:r>
                        <a:rPr lang="es-CO" sz="1200" b="0" i="0" u="none" strike="noStrike" dirty="0">
                          <a:effectLst/>
                          <a:latin typeface="Century Gothic" panose="020B0502020202020204" pitchFamily="34" charset="0"/>
                        </a:rPr>
                        <a:t>Medellín</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1</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37</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17</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dirty="0">
                          <a:effectLst/>
                          <a:latin typeface="Century Gothic" panose="020B0502020202020204" pitchFamily="34" charset="0"/>
                        </a:rPr>
                        <a:t>21</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4</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80</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67,2%</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2642240214"/>
                  </a:ext>
                </a:extLst>
              </a:tr>
              <a:tr h="159866">
                <a:tc vMerge="1">
                  <a:txBody>
                    <a:bodyPr/>
                    <a:lstStyle/>
                    <a:p>
                      <a:endParaRPr lang="es-CO"/>
                    </a:p>
                  </a:txBody>
                  <a:tcPr/>
                </a:tc>
                <a:tc>
                  <a:txBody>
                    <a:bodyPr/>
                    <a:lstStyle/>
                    <a:p>
                      <a:pPr algn="ctr" fontAlgn="ctr"/>
                      <a:r>
                        <a:rPr lang="es-CO" sz="1200" b="0" i="0" u="none" strike="noStrike" dirty="0">
                          <a:effectLst/>
                          <a:latin typeface="Century Gothic" panose="020B0502020202020204" pitchFamily="34" charset="0"/>
                        </a:rPr>
                        <a:t>Quibdó</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8</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2</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10</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8,4%</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906518685"/>
                  </a:ext>
                </a:extLst>
              </a:tr>
              <a:tr h="159866">
                <a:tc vMerge="1">
                  <a:txBody>
                    <a:bodyPr/>
                    <a:lstStyle/>
                    <a:p>
                      <a:endParaRPr lang="es-CO"/>
                    </a:p>
                  </a:txBody>
                  <a:tcPr/>
                </a:tc>
                <a:tc>
                  <a:txBody>
                    <a:bodyPr/>
                    <a:lstStyle/>
                    <a:p>
                      <a:pPr algn="ctr" fontAlgn="ctr"/>
                      <a:r>
                        <a:rPr lang="es-CO" sz="1200" b="0" i="0" u="none" strike="noStrike" dirty="0">
                          <a:effectLst/>
                          <a:latin typeface="Century Gothic" panose="020B0502020202020204" pitchFamily="34" charset="0"/>
                        </a:rPr>
                        <a:t>Rionegro</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6</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2</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2</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10</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8,4%</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4288349957"/>
                  </a:ext>
                </a:extLst>
              </a:tr>
              <a:tr h="159866">
                <a:tc vMerge="1">
                  <a:txBody>
                    <a:bodyPr/>
                    <a:lstStyle/>
                    <a:p>
                      <a:endParaRPr lang="es-CO"/>
                    </a:p>
                  </a:txBody>
                  <a:tcPr/>
                </a:tc>
                <a:tc>
                  <a:txBody>
                    <a:bodyPr/>
                    <a:lstStyle/>
                    <a:p>
                      <a:pPr algn="ctr" fontAlgn="ctr"/>
                      <a:r>
                        <a:rPr lang="es-CO" sz="1200" b="0" i="0" u="none" strike="noStrike" dirty="0">
                          <a:effectLst/>
                          <a:latin typeface="Century Gothic" panose="020B0502020202020204" pitchFamily="34" charset="0"/>
                        </a:rPr>
                        <a:t>Sabaneta</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dirty="0">
                          <a:effectLst/>
                          <a:latin typeface="Century Gothic" panose="020B0502020202020204" pitchFamily="34" charset="0"/>
                        </a:rPr>
                        <a:t>2</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2</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1,7%</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3461207281"/>
                  </a:ext>
                </a:extLst>
              </a:tr>
              <a:tr h="159866">
                <a:tc vMerge="1">
                  <a:txBody>
                    <a:bodyPr/>
                    <a:lstStyle/>
                    <a:p>
                      <a:endParaRPr lang="es-CO"/>
                    </a:p>
                  </a:txBody>
                  <a:tcPr/>
                </a:tc>
                <a:tc>
                  <a:txBody>
                    <a:bodyPr/>
                    <a:lstStyle/>
                    <a:p>
                      <a:pPr algn="ctr" fontAlgn="ctr"/>
                      <a:r>
                        <a:rPr lang="es-CO" sz="1200" b="0" i="0" u="none" strike="noStrike" dirty="0">
                          <a:effectLst/>
                          <a:latin typeface="Century Gothic" panose="020B0502020202020204" pitchFamily="34" charset="0"/>
                        </a:rPr>
                        <a:t>Santa rosa de osos</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2</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2</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1,7%</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255214368"/>
                  </a:ext>
                </a:extLst>
              </a:tr>
              <a:tr h="159866">
                <a:tc vMerge="1">
                  <a:txBody>
                    <a:bodyPr/>
                    <a:lstStyle/>
                    <a:p>
                      <a:endParaRPr lang="es-CO"/>
                    </a:p>
                  </a:txBody>
                  <a:tcPr/>
                </a:tc>
                <a:tc>
                  <a:txBody>
                    <a:bodyPr/>
                    <a:lstStyle/>
                    <a:p>
                      <a:pPr algn="ctr" fontAlgn="ctr"/>
                      <a:r>
                        <a:rPr lang="es-CO" sz="1200" b="0" i="0" u="none" strike="noStrike" dirty="0">
                          <a:effectLst/>
                          <a:latin typeface="Century Gothic" panose="020B0502020202020204" pitchFamily="34" charset="0"/>
                        </a:rPr>
                        <a:t>Turbo</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1</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1</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0,8%</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3157489247"/>
                  </a:ext>
                </a:extLst>
              </a:tr>
              <a:tr h="150984">
                <a:tc gridSpan="2">
                  <a:txBody>
                    <a:bodyPr/>
                    <a:lstStyle/>
                    <a:p>
                      <a:pPr algn="ctr" fontAlgn="ctr"/>
                      <a:r>
                        <a:rPr lang="es-CO" sz="1200" b="1" i="0" u="none" strike="noStrike">
                          <a:effectLst/>
                          <a:latin typeface="Century Gothic" panose="020B0502020202020204" pitchFamily="34" charset="0"/>
                        </a:rPr>
                        <a:t>Total Antioquia - Chocó</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hMerge="1">
                  <a:txBody>
                    <a:bodyPr/>
                    <a:lstStyle/>
                    <a:p>
                      <a:endParaRPr lang="es-CO"/>
                    </a:p>
                  </a:txBody>
                  <a:tcPr/>
                </a:tc>
                <a:tc>
                  <a:txBody>
                    <a:bodyPr/>
                    <a:lstStyle/>
                    <a:p>
                      <a:pPr algn="ctr" fontAlgn="ctr"/>
                      <a:r>
                        <a:rPr lang="es-CO" sz="1200" b="1" i="0" u="none" strike="noStrike">
                          <a:effectLst/>
                          <a:latin typeface="Century Gothic" panose="020B0502020202020204" pitchFamily="34" charset="0"/>
                        </a:rPr>
                        <a:t> </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200" b="1" i="0" u="none" strike="noStrike">
                          <a:effectLst/>
                          <a:latin typeface="Century Gothic" panose="020B0502020202020204" pitchFamily="34" charset="0"/>
                        </a:rPr>
                        <a:t>1</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200" b="1" i="0" u="none" strike="noStrike">
                          <a:effectLst/>
                          <a:latin typeface="Century Gothic" panose="020B0502020202020204" pitchFamily="34" charset="0"/>
                        </a:rPr>
                        <a:t>65</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200" b="1" i="0" u="none" strike="noStrike">
                          <a:effectLst/>
                          <a:latin typeface="Century Gothic" panose="020B0502020202020204" pitchFamily="34" charset="0"/>
                        </a:rPr>
                        <a:t> </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200" b="1" i="0" u="none" strike="noStrike">
                          <a:effectLst/>
                          <a:latin typeface="Century Gothic" panose="020B0502020202020204" pitchFamily="34" charset="0"/>
                        </a:rPr>
                        <a:t>21</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200" b="1" i="0" u="none" strike="noStrike" dirty="0">
                          <a:effectLst/>
                          <a:latin typeface="Century Gothic" panose="020B0502020202020204" pitchFamily="34" charset="0"/>
                        </a:rPr>
                        <a:t>28</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200" b="1" i="0" u="none" strike="noStrike">
                          <a:effectLst/>
                          <a:latin typeface="Century Gothic" panose="020B0502020202020204" pitchFamily="34" charset="0"/>
                        </a:rPr>
                        <a:t>4</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200" b="1" i="0" u="none" strike="noStrike">
                          <a:effectLst/>
                          <a:latin typeface="Century Gothic" panose="020B0502020202020204" pitchFamily="34" charset="0"/>
                        </a:rPr>
                        <a:t>119</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200" b="1" i="0" u="none" strike="noStrike" dirty="0">
                          <a:effectLst/>
                          <a:latin typeface="Century Gothic" panose="020B0502020202020204" pitchFamily="34" charset="0"/>
                        </a:rPr>
                        <a:t>100,0%</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extLst>
                  <a:ext uri="{0D108BD9-81ED-4DB2-BD59-A6C34878D82A}">
                    <a16:rowId xmlns="" xmlns:a16="http://schemas.microsoft.com/office/drawing/2014/main" val="1038795035"/>
                  </a:ext>
                </a:extLst>
              </a:tr>
            </a:tbl>
          </a:graphicData>
        </a:graphic>
      </p:graphicFrame>
      <p:sp>
        <p:nvSpPr>
          <p:cNvPr id="7" name="Rectángulo 6">
            <a:extLst>
              <a:ext uri="{FF2B5EF4-FFF2-40B4-BE49-F238E27FC236}">
                <a16:creationId xmlns="" xmlns:a16="http://schemas.microsoft.com/office/drawing/2014/main" id="{A0C44607-8D73-40CD-9115-8C52AB8A541F}"/>
              </a:ext>
            </a:extLst>
          </p:cNvPr>
          <p:cNvSpPr/>
          <p:nvPr/>
        </p:nvSpPr>
        <p:spPr>
          <a:xfrm>
            <a:off x="643409" y="664790"/>
            <a:ext cx="10747513" cy="523220"/>
          </a:xfrm>
          <a:prstGeom prst="rect">
            <a:avLst/>
          </a:prstGeom>
        </p:spPr>
        <p:txBody>
          <a:bodyPr wrap="square">
            <a:spAutoFit/>
          </a:bodyPr>
          <a:lstStyle/>
          <a:p>
            <a:pPr fontAlgn="b"/>
            <a:r>
              <a:rPr lang="es-CO" sz="2800" b="1" dirty="0">
                <a:solidFill>
                  <a:srgbClr val="CC0066"/>
                </a:solidFill>
                <a:latin typeface="Century Gothic" panose="020B0502020202020204" pitchFamily="34" charset="0"/>
              </a:rPr>
              <a:t>Antioquia-Chocó: Programas por capítulo, municipio y nivel </a:t>
            </a:r>
          </a:p>
        </p:txBody>
      </p:sp>
      <p:sp>
        <p:nvSpPr>
          <p:cNvPr id="8" name="CuadroTexto 7">
            <a:extLst>
              <a:ext uri="{FF2B5EF4-FFF2-40B4-BE49-F238E27FC236}">
                <a16:creationId xmlns="" xmlns:a16="http://schemas.microsoft.com/office/drawing/2014/main" id="{3E8E38B1-E012-4318-950C-3CBE7873FA23}"/>
              </a:ext>
            </a:extLst>
          </p:cNvPr>
          <p:cNvSpPr txBox="1"/>
          <p:nvPr/>
        </p:nvSpPr>
        <p:spPr>
          <a:xfrm>
            <a:off x="643410" y="5500437"/>
            <a:ext cx="10905180" cy="784830"/>
          </a:xfrm>
          <a:prstGeom prst="rect">
            <a:avLst/>
          </a:prstGeom>
          <a:solidFill>
            <a:schemeClr val="bg1"/>
          </a:solidFill>
          <a:ln w="57150">
            <a:solidFill>
              <a:srgbClr val="FFC000"/>
            </a:solidFill>
            <a:prstDash val="dash"/>
          </a:ln>
        </p:spPr>
        <p:txBody>
          <a:bodyPr wrap="square" rtlCol="0" anchor="ctr" anchorCtr="0">
            <a:spAutoFit/>
          </a:bodyPr>
          <a:lstStyle/>
          <a:p>
            <a:pPr algn="ctr"/>
            <a:r>
              <a:rPr lang="es-CO" sz="1500" dirty="0">
                <a:latin typeface="Century Gothic" panose="020B0502020202020204" pitchFamily="34" charset="0"/>
              </a:rPr>
              <a:t>En el capítulo Antioquia – Chocó, Medellín concentra la oferta de programas en todos los niveles académicos ofertando 80 programas (67,2%). Quibdó  y Rionegro le siguen con  una oferta de 10 programas cada uno y una participación del 8,4% del total de la oferta del capítulo. </a:t>
            </a:r>
          </a:p>
        </p:txBody>
      </p:sp>
      <p:sp>
        <p:nvSpPr>
          <p:cNvPr id="5" name="Rectángulo 4">
            <a:extLst>
              <a:ext uri="{FF2B5EF4-FFF2-40B4-BE49-F238E27FC236}">
                <a16:creationId xmlns="" xmlns:a16="http://schemas.microsoft.com/office/drawing/2014/main" id="{2F4C8396-3ACD-468C-A7E8-16BCA211770B}"/>
              </a:ext>
            </a:extLst>
          </p:cNvPr>
          <p:cNvSpPr/>
          <p:nvPr/>
        </p:nvSpPr>
        <p:spPr>
          <a:xfrm>
            <a:off x="5393635" y="6365517"/>
            <a:ext cx="6096000" cy="307777"/>
          </a:xfrm>
          <a:prstGeom prst="rect">
            <a:avLst/>
          </a:prstGeom>
        </p:spPr>
        <p:txBody>
          <a:bodyPr>
            <a:spAutoFit/>
          </a:bodyPr>
          <a:lstStyle/>
          <a:p>
            <a:pPr algn="r"/>
            <a:r>
              <a:rPr lang="es-CO" sz="1400" dirty="0">
                <a:solidFill>
                  <a:schemeClr val="bg1">
                    <a:lumMod val="50000"/>
                  </a:schemeClr>
                </a:solidFill>
                <a:latin typeface="Century Gothic" panose="020B0502020202020204" pitchFamily="34" charset="0"/>
              </a:rPr>
              <a:t>Fuente: Ministerio de Educación Nacional - SNIES</a:t>
            </a:r>
          </a:p>
        </p:txBody>
      </p:sp>
    </p:spTree>
    <p:extLst>
      <p:ext uri="{BB962C8B-B14F-4D97-AF65-F5344CB8AC3E}">
        <p14:creationId xmlns:p14="http://schemas.microsoft.com/office/powerpoint/2010/main" val="28168136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a:extLst>
              <a:ext uri="{FF2B5EF4-FFF2-40B4-BE49-F238E27FC236}">
                <a16:creationId xmlns="" xmlns:a16="http://schemas.microsoft.com/office/drawing/2014/main" id="{0B519BB5-D8C5-4EFD-BFB2-401987132AAA}"/>
              </a:ext>
            </a:extLst>
          </p:cNvPr>
          <p:cNvGraphicFramePr>
            <a:graphicFrameLocks noGrp="1"/>
          </p:cNvGraphicFramePr>
          <p:nvPr>
            <p:extLst>
              <p:ext uri="{D42A27DB-BD31-4B8C-83A1-F6EECF244321}">
                <p14:modId xmlns:p14="http://schemas.microsoft.com/office/powerpoint/2010/main" val="3179655242"/>
              </p:ext>
            </p:extLst>
          </p:nvPr>
        </p:nvGraphicFramePr>
        <p:xfrm>
          <a:off x="643409" y="1927551"/>
          <a:ext cx="10905181" cy="3002897"/>
        </p:xfrm>
        <a:graphic>
          <a:graphicData uri="http://schemas.openxmlformats.org/drawingml/2006/table">
            <a:tbl>
              <a:tblPr/>
              <a:tblGrid>
                <a:gridCol w="1098368">
                  <a:extLst>
                    <a:ext uri="{9D8B030D-6E8A-4147-A177-3AD203B41FA5}">
                      <a16:colId xmlns="" xmlns:a16="http://schemas.microsoft.com/office/drawing/2014/main" val="3593802505"/>
                    </a:ext>
                  </a:extLst>
                </a:gridCol>
                <a:gridCol w="1843614">
                  <a:extLst>
                    <a:ext uri="{9D8B030D-6E8A-4147-A177-3AD203B41FA5}">
                      <a16:colId xmlns="" xmlns:a16="http://schemas.microsoft.com/office/drawing/2014/main" val="3978438880"/>
                    </a:ext>
                  </a:extLst>
                </a:gridCol>
                <a:gridCol w="901148">
                  <a:extLst>
                    <a:ext uri="{9D8B030D-6E8A-4147-A177-3AD203B41FA5}">
                      <a16:colId xmlns="" xmlns:a16="http://schemas.microsoft.com/office/drawing/2014/main" val="1700500573"/>
                    </a:ext>
                  </a:extLst>
                </a:gridCol>
                <a:gridCol w="962250">
                  <a:extLst>
                    <a:ext uri="{9D8B030D-6E8A-4147-A177-3AD203B41FA5}">
                      <a16:colId xmlns="" xmlns:a16="http://schemas.microsoft.com/office/drawing/2014/main" val="601188279"/>
                    </a:ext>
                  </a:extLst>
                </a:gridCol>
                <a:gridCol w="860665">
                  <a:extLst>
                    <a:ext uri="{9D8B030D-6E8A-4147-A177-3AD203B41FA5}">
                      <a16:colId xmlns="" xmlns:a16="http://schemas.microsoft.com/office/drawing/2014/main" val="1228971193"/>
                    </a:ext>
                  </a:extLst>
                </a:gridCol>
                <a:gridCol w="1278094">
                  <a:extLst>
                    <a:ext uri="{9D8B030D-6E8A-4147-A177-3AD203B41FA5}">
                      <a16:colId xmlns="" xmlns:a16="http://schemas.microsoft.com/office/drawing/2014/main" val="72191592"/>
                    </a:ext>
                  </a:extLst>
                </a:gridCol>
                <a:gridCol w="1245704">
                  <a:extLst>
                    <a:ext uri="{9D8B030D-6E8A-4147-A177-3AD203B41FA5}">
                      <a16:colId xmlns="" xmlns:a16="http://schemas.microsoft.com/office/drawing/2014/main" val="3974851969"/>
                    </a:ext>
                  </a:extLst>
                </a:gridCol>
                <a:gridCol w="648000">
                  <a:extLst>
                    <a:ext uri="{9D8B030D-6E8A-4147-A177-3AD203B41FA5}">
                      <a16:colId xmlns="" xmlns:a16="http://schemas.microsoft.com/office/drawing/2014/main" val="83473930"/>
                    </a:ext>
                  </a:extLst>
                </a:gridCol>
                <a:gridCol w="874643">
                  <a:extLst>
                    <a:ext uri="{9D8B030D-6E8A-4147-A177-3AD203B41FA5}">
                      <a16:colId xmlns="" xmlns:a16="http://schemas.microsoft.com/office/drawing/2014/main" val="3871556142"/>
                    </a:ext>
                  </a:extLst>
                </a:gridCol>
                <a:gridCol w="583096">
                  <a:extLst>
                    <a:ext uri="{9D8B030D-6E8A-4147-A177-3AD203B41FA5}">
                      <a16:colId xmlns="" xmlns:a16="http://schemas.microsoft.com/office/drawing/2014/main" val="3725452883"/>
                    </a:ext>
                  </a:extLst>
                </a:gridCol>
                <a:gridCol w="609599">
                  <a:extLst>
                    <a:ext uri="{9D8B030D-6E8A-4147-A177-3AD203B41FA5}">
                      <a16:colId xmlns="" xmlns:a16="http://schemas.microsoft.com/office/drawing/2014/main" val="3573367733"/>
                    </a:ext>
                  </a:extLst>
                </a:gridCol>
              </a:tblGrid>
              <a:tr h="239798">
                <a:tc gridSpan="11">
                  <a:txBody>
                    <a:bodyPr/>
                    <a:lstStyle/>
                    <a:p>
                      <a:pPr algn="ctr" fontAlgn="b"/>
                      <a:r>
                        <a:rPr lang="es-ES" sz="2400" b="1" i="0" u="none" strike="noStrike" dirty="0">
                          <a:solidFill>
                            <a:srgbClr val="FFFFFF"/>
                          </a:solidFill>
                          <a:effectLst/>
                          <a:latin typeface="Century Gothic" panose="020B0502020202020204" pitchFamily="34" charset="0"/>
                        </a:rPr>
                        <a:t>Programas por capítulo, municipio y nivel académico</a:t>
                      </a:r>
                    </a:p>
                  </a:txBody>
                  <a:tcPr marL="8881" marR="8881" marT="888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2D050"/>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 xmlns:a16="http://schemas.microsoft.com/office/drawing/2014/main" val="2903532127"/>
                  </a:ext>
                </a:extLst>
              </a:tr>
              <a:tr h="452952">
                <a:tc>
                  <a:txBody>
                    <a:bodyPr/>
                    <a:lstStyle/>
                    <a:p>
                      <a:pPr algn="ctr" fontAlgn="ctr"/>
                      <a:r>
                        <a:rPr lang="es-CO" sz="1200" b="1" i="0" u="none" strike="noStrike" dirty="0">
                          <a:effectLst/>
                          <a:latin typeface="Century Gothic" panose="020B0502020202020204" pitchFamily="34" charset="0"/>
                        </a:rPr>
                        <a:t>Capítulo</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2EFDA"/>
                    </a:solidFill>
                  </a:tcPr>
                </a:tc>
                <a:tc>
                  <a:txBody>
                    <a:bodyPr/>
                    <a:lstStyle/>
                    <a:p>
                      <a:pPr algn="ctr" fontAlgn="ctr"/>
                      <a:r>
                        <a:rPr lang="es-CO" sz="1200" b="1" i="0" u="none" strike="noStrike" dirty="0">
                          <a:effectLst/>
                          <a:latin typeface="Century Gothic" panose="020B0502020202020204" pitchFamily="34" charset="0"/>
                        </a:rPr>
                        <a:t>Municipio Oferta del Programa</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2EFDA"/>
                    </a:solidFill>
                  </a:tcPr>
                </a:tc>
                <a:tc>
                  <a:txBody>
                    <a:bodyPr/>
                    <a:lstStyle/>
                    <a:p>
                      <a:pPr algn="ctr" fontAlgn="ctr"/>
                      <a:r>
                        <a:rPr lang="es-CO" sz="1100" b="1" i="0" u="none" strike="noStrike">
                          <a:effectLst/>
                          <a:latin typeface="Century Gothic" panose="020B0502020202020204" pitchFamily="34" charset="0"/>
                        </a:rPr>
                        <a:t>Formación Técnica Profesional</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2EFDA"/>
                    </a:solidFill>
                  </a:tcPr>
                </a:tc>
                <a:tc>
                  <a:txBody>
                    <a:bodyPr/>
                    <a:lstStyle/>
                    <a:p>
                      <a:pPr algn="ctr" fontAlgn="ctr"/>
                      <a:r>
                        <a:rPr lang="es-CO" sz="1100" b="1" i="0" u="none" strike="noStrike" dirty="0">
                          <a:effectLst/>
                          <a:latin typeface="Century Gothic" panose="020B0502020202020204" pitchFamily="34" charset="0"/>
                        </a:rPr>
                        <a:t>Tecnológica</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2EFDA"/>
                    </a:solidFill>
                  </a:tcPr>
                </a:tc>
                <a:tc>
                  <a:txBody>
                    <a:bodyPr/>
                    <a:lstStyle/>
                    <a:p>
                      <a:pPr algn="ctr" fontAlgn="ctr"/>
                      <a:r>
                        <a:rPr lang="es-CO" sz="1100" b="1" i="0" u="none" strike="noStrike" dirty="0">
                          <a:effectLst/>
                          <a:latin typeface="Century Gothic" panose="020B0502020202020204" pitchFamily="34" charset="0"/>
                        </a:rPr>
                        <a:t>Universitaria</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2EFDA"/>
                    </a:solidFill>
                  </a:tcPr>
                </a:tc>
                <a:tc>
                  <a:txBody>
                    <a:bodyPr/>
                    <a:lstStyle/>
                    <a:p>
                      <a:pPr algn="ctr" fontAlgn="ctr"/>
                      <a:r>
                        <a:rPr lang="es-CO" sz="1100" b="1" i="0" u="none" strike="noStrike" dirty="0">
                          <a:effectLst/>
                          <a:latin typeface="Century Gothic" panose="020B0502020202020204" pitchFamily="34" charset="0"/>
                        </a:rPr>
                        <a:t>Especialización Tecnológica</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2EFDA"/>
                    </a:solidFill>
                  </a:tcPr>
                </a:tc>
                <a:tc>
                  <a:txBody>
                    <a:bodyPr/>
                    <a:lstStyle/>
                    <a:p>
                      <a:pPr algn="ctr" fontAlgn="ctr"/>
                      <a:r>
                        <a:rPr lang="es-CO" sz="1100" b="1" i="0" u="none" strike="noStrike" dirty="0">
                          <a:effectLst/>
                          <a:latin typeface="Century Gothic" panose="020B0502020202020204" pitchFamily="34" charset="0"/>
                        </a:rPr>
                        <a:t>Especialización Universitaria</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2EFDA"/>
                    </a:solidFill>
                  </a:tcPr>
                </a:tc>
                <a:tc>
                  <a:txBody>
                    <a:bodyPr/>
                    <a:lstStyle/>
                    <a:p>
                      <a:pPr algn="ctr" fontAlgn="ctr"/>
                      <a:r>
                        <a:rPr lang="es-CO" sz="1100" b="1" i="0" u="none" strike="noStrike" dirty="0">
                          <a:effectLst/>
                          <a:latin typeface="Century Gothic" panose="020B0502020202020204" pitchFamily="34" charset="0"/>
                        </a:rPr>
                        <a:t>Maestría</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2EFDA"/>
                    </a:solidFill>
                  </a:tcPr>
                </a:tc>
                <a:tc>
                  <a:txBody>
                    <a:bodyPr/>
                    <a:lstStyle/>
                    <a:p>
                      <a:pPr algn="ctr" fontAlgn="ctr"/>
                      <a:r>
                        <a:rPr lang="es-CO" sz="1100" b="1" i="0" u="none" strike="noStrike">
                          <a:effectLst/>
                          <a:latin typeface="Century Gothic" panose="020B0502020202020204" pitchFamily="34" charset="0"/>
                        </a:rPr>
                        <a:t>Doctorado</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2EFDA"/>
                    </a:solidFill>
                  </a:tcPr>
                </a:tc>
                <a:tc>
                  <a:txBody>
                    <a:bodyPr/>
                    <a:lstStyle/>
                    <a:p>
                      <a:pPr algn="ctr" fontAlgn="ctr"/>
                      <a:r>
                        <a:rPr lang="es-CO" sz="1100" b="1" i="0" u="none" strike="noStrike">
                          <a:effectLst/>
                          <a:latin typeface="Century Gothic" panose="020B0502020202020204" pitchFamily="34" charset="0"/>
                        </a:rPr>
                        <a:t>Total</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2EFDA"/>
                    </a:solidFill>
                  </a:tcPr>
                </a:tc>
                <a:tc>
                  <a:txBody>
                    <a:bodyPr/>
                    <a:lstStyle/>
                    <a:p>
                      <a:pPr algn="ctr" fontAlgn="ctr"/>
                      <a:r>
                        <a:rPr lang="es-CO" sz="1100" b="1" i="0" u="none" strike="noStrike" dirty="0">
                          <a:effectLst/>
                          <a:latin typeface="Century Gothic" panose="020B0502020202020204" pitchFamily="34" charset="0"/>
                        </a:rPr>
                        <a:t>Part. </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2EFDA"/>
                    </a:solidFill>
                  </a:tcPr>
                </a:tc>
                <a:extLst>
                  <a:ext uri="{0D108BD9-81ED-4DB2-BD59-A6C34878D82A}">
                    <a16:rowId xmlns="" xmlns:a16="http://schemas.microsoft.com/office/drawing/2014/main" val="814213858"/>
                  </a:ext>
                </a:extLst>
              </a:tr>
              <a:tr h="159866">
                <a:tc rowSpan="10">
                  <a:txBody>
                    <a:bodyPr/>
                    <a:lstStyle/>
                    <a:p>
                      <a:pPr algn="ctr" fontAlgn="ctr"/>
                      <a:r>
                        <a:rPr lang="es-CO" sz="1200" b="0" i="0" u="none" strike="noStrike" dirty="0">
                          <a:effectLst/>
                          <a:latin typeface="Century Gothic" panose="020B0502020202020204" pitchFamily="34" charset="0"/>
                        </a:rPr>
                        <a:t>Caribe</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s-CO" sz="1200" b="0" i="0" u="none" strike="noStrike" dirty="0">
                          <a:effectLst/>
                          <a:latin typeface="Century Gothic" panose="020B0502020202020204" pitchFamily="34" charset="0"/>
                        </a:rPr>
                        <a:t>Barranquilla</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s-CO" sz="1200" b="0" i="0" u="none" strike="noStrike" dirty="0">
                          <a:effectLst/>
                          <a:latin typeface="Century Gothic" panose="020B0502020202020204" pitchFamily="34" charset="0"/>
                        </a:rPr>
                        <a:t>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s-CO" sz="1200" b="0" i="0" u="none" strike="noStrike" dirty="0">
                          <a:effectLst/>
                          <a:latin typeface="Century Gothic" panose="020B0502020202020204" pitchFamily="34" charset="0"/>
                        </a:rPr>
                        <a:t>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s-CO" sz="1200" b="0" i="0" u="none" strike="noStrike" dirty="0">
                          <a:effectLst/>
                          <a:latin typeface="Century Gothic" panose="020B0502020202020204" pitchFamily="34" charset="0"/>
                        </a:rPr>
                        <a:t>15</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s-CO" sz="1200" b="0" i="0" u="none" strike="noStrike" dirty="0">
                          <a:effectLst/>
                          <a:latin typeface="Century Gothic" panose="020B0502020202020204" pitchFamily="34" charset="0"/>
                        </a:rPr>
                        <a:t>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s-CO" sz="1200" b="0" i="0" u="none" strike="noStrike" dirty="0">
                          <a:effectLst/>
                          <a:latin typeface="Century Gothic" panose="020B0502020202020204" pitchFamily="34" charset="0"/>
                        </a:rPr>
                        <a:t>7</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s-CO" sz="1200" b="0" i="0" u="none" strike="noStrike" dirty="0">
                          <a:effectLst/>
                          <a:latin typeface="Century Gothic" panose="020B0502020202020204" pitchFamily="34" charset="0"/>
                        </a:rPr>
                        <a:t>14</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s-CO" sz="1200" b="0" i="0" u="none" strike="noStrike" dirty="0">
                          <a:effectLst/>
                          <a:latin typeface="Century Gothic" panose="020B0502020202020204" pitchFamily="34" charset="0"/>
                        </a:rPr>
                        <a:t>4</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s-CO" sz="1200" b="0" i="0" u="none" strike="noStrike" dirty="0">
                          <a:effectLst/>
                          <a:latin typeface="Century Gothic" panose="020B0502020202020204" pitchFamily="34" charset="0"/>
                        </a:rPr>
                        <a:t>40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s-CO" sz="1200" b="0" i="0" u="none" strike="noStrike" dirty="0">
                          <a:effectLst/>
                          <a:latin typeface="Century Gothic" panose="020B0502020202020204" pitchFamily="34" charset="0"/>
                        </a:rPr>
                        <a:t>27,4%</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 xmlns:a16="http://schemas.microsoft.com/office/drawing/2014/main" val="1282674907"/>
                  </a:ext>
                </a:extLst>
              </a:tr>
              <a:tr h="159866">
                <a:tc vMerge="1">
                  <a:txBody>
                    <a:bodyPr/>
                    <a:lstStyle/>
                    <a:p>
                      <a:endParaRPr lang="es-CO"/>
                    </a:p>
                  </a:txBody>
                  <a:tcPr/>
                </a:tc>
                <a:tc>
                  <a:txBody>
                    <a:bodyPr/>
                    <a:lstStyle/>
                    <a:p>
                      <a:pPr algn="ctr" fontAlgn="ctr"/>
                      <a:r>
                        <a:rPr lang="es-CO" sz="1200" b="0" i="0" u="none" strike="noStrike" dirty="0">
                          <a:effectLst/>
                          <a:latin typeface="Century Gothic" panose="020B0502020202020204" pitchFamily="34" charset="0"/>
                        </a:rPr>
                        <a:t>Cartagena</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s-CO" sz="1200" b="0" i="0" u="none" strike="noStrike" dirty="0">
                          <a:effectLst/>
                          <a:latin typeface="Century Gothic" panose="020B0502020202020204" pitchFamily="34" charset="0"/>
                        </a:rPr>
                        <a:t>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8</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8</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7</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3</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26</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s-CO" sz="1200" b="0" i="0" u="none" strike="noStrike" dirty="0">
                          <a:effectLst/>
                          <a:latin typeface="Century Gothic" panose="020B0502020202020204" pitchFamily="34" charset="0"/>
                        </a:rPr>
                        <a:t>17,8%</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 xmlns:a16="http://schemas.microsoft.com/office/drawing/2014/main" val="569825131"/>
                  </a:ext>
                </a:extLst>
              </a:tr>
              <a:tr h="159866">
                <a:tc vMerge="1">
                  <a:txBody>
                    <a:bodyPr/>
                    <a:lstStyle/>
                    <a:p>
                      <a:endParaRPr lang="es-CO"/>
                    </a:p>
                  </a:txBody>
                  <a:tcPr/>
                </a:tc>
                <a:tc>
                  <a:txBody>
                    <a:bodyPr/>
                    <a:lstStyle/>
                    <a:p>
                      <a:pPr algn="ctr" fontAlgn="ctr"/>
                      <a:r>
                        <a:rPr lang="es-CO" sz="1200" b="0" i="0" u="none" strike="noStrike" dirty="0">
                          <a:effectLst/>
                          <a:latin typeface="Century Gothic" panose="020B0502020202020204" pitchFamily="34" charset="0"/>
                        </a:rPr>
                        <a:t>Montería</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s-CO" sz="1200" b="0" i="0" u="none" strike="noStrike" dirty="0">
                          <a:effectLst/>
                          <a:latin typeface="Century Gothic" panose="020B0502020202020204" pitchFamily="34" charset="0"/>
                        </a:rPr>
                        <a:t>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10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5</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17</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s-CO" sz="1200" b="0" i="0" u="none" strike="noStrike" dirty="0">
                          <a:effectLst/>
                          <a:latin typeface="Century Gothic" panose="020B0502020202020204" pitchFamily="34" charset="0"/>
                        </a:rPr>
                        <a:t>11,6%</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 xmlns:a16="http://schemas.microsoft.com/office/drawing/2014/main" val="2356094864"/>
                  </a:ext>
                </a:extLst>
              </a:tr>
              <a:tr h="159866">
                <a:tc vMerge="1">
                  <a:txBody>
                    <a:bodyPr/>
                    <a:lstStyle/>
                    <a:p>
                      <a:endParaRPr lang="es-CO"/>
                    </a:p>
                  </a:txBody>
                  <a:tcPr/>
                </a:tc>
                <a:tc>
                  <a:txBody>
                    <a:bodyPr/>
                    <a:lstStyle/>
                    <a:p>
                      <a:pPr algn="ctr" fontAlgn="ctr"/>
                      <a:r>
                        <a:rPr lang="es-CO" sz="1200" b="0" i="0" u="none" strike="noStrike" dirty="0">
                          <a:effectLst/>
                          <a:latin typeface="Century Gothic" panose="020B0502020202020204" pitchFamily="34" charset="0"/>
                        </a:rPr>
                        <a:t>Puerto Colombia</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s-CO" sz="1200" b="0" i="0" u="none" strike="noStrike" dirty="0">
                          <a:effectLst/>
                          <a:latin typeface="Century Gothic" panose="020B0502020202020204" pitchFamily="34" charset="0"/>
                        </a:rPr>
                        <a:t>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4</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s-CO" sz="1200" b="0" i="0" u="none" strike="noStrike" dirty="0">
                          <a:effectLst/>
                          <a:latin typeface="Century Gothic" panose="020B0502020202020204" pitchFamily="34" charset="0"/>
                        </a:rPr>
                        <a:t>2,7%</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 xmlns:a16="http://schemas.microsoft.com/office/drawing/2014/main" val="2396783475"/>
                  </a:ext>
                </a:extLst>
              </a:tr>
              <a:tr h="159866">
                <a:tc vMerge="1">
                  <a:txBody>
                    <a:bodyPr/>
                    <a:lstStyle/>
                    <a:p>
                      <a:endParaRPr lang="es-CO"/>
                    </a:p>
                  </a:txBody>
                  <a:tcPr/>
                </a:tc>
                <a:tc>
                  <a:txBody>
                    <a:bodyPr/>
                    <a:lstStyle/>
                    <a:p>
                      <a:pPr algn="ctr" fontAlgn="ctr"/>
                      <a:r>
                        <a:rPr lang="es-CO" sz="1200" b="0" i="0" u="none" strike="noStrike" dirty="0">
                          <a:effectLst/>
                          <a:latin typeface="Century Gothic" panose="020B0502020202020204" pitchFamily="34" charset="0"/>
                        </a:rPr>
                        <a:t>Riohacha</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s-CO" sz="1200" b="0" i="0" u="none" strike="noStrike" dirty="0">
                          <a:effectLst/>
                          <a:latin typeface="Century Gothic" panose="020B0502020202020204" pitchFamily="34" charset="0"/>
                        </a:rPr>
                        <a:t>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s-CO" sz="1200" b="0" i="0" u="none" strike="noStrike" dirty="0">
                          <a:effectLst/>
                          <a:latin typeface="Century Gothic" panose="020B0502020202020204" pitchFamily="34" charset="0"/>
                        </a:rPr>
                        <a:t>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4</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8</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12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s-CO" sz="1200" b="0" i="0" u="none" strike="noStrike" dirty="0">
                          <a:effectLst/>
                          <a:latin typeface="Century Gothic" panose="020B0502020202020204" pitchFamily="34" charset="0"/>
                        </a:rPr>
                        <a:t>8,2%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 xmlns:a16="http://schemas.microsoft.com/office/drawing/2014/main" val="958177966"/>
                  </a:ext>
                </a:extLst>
              </a:tr>
              <a:tr h="159866">
                <a:tc vMerge="1">
                  <a:txBody>
                    <a:bodyPr/>
                    <a:lstStyle/>
                    <a:p>
                      <a:endParaRPr lang="es-CO"/>
                    </a:p>
                  </a:txBody>
                  <a:tcPr/>
                </a:tc>
                <a:tc>
                  <a:txBody>
                    <a:bodyPr/>
                    <a:lstStyle/>
                    <a:p>
                      <a:pPr algn="ctr" fontAlgn="ctr"/>
                      <a:r>
                        <a:rPr lang="es-CO" sz="1200" b="0" i="0" u="none" strike="noStrike" dirty="0">
                          <a:effectLst/>
                          <a:latin typeface="Century Gothic" panose="020B0502020202020204" pitchFamily="34" charset="0"/>
                        </a:rPr>
                        <a:t>San Andrés</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s-CO" sz="1200" b="0" i="0" u="none" strike="noStrike" dirty="0">
                          <a:effectLst/>
                          <a:latin typeface="Century Gothic" panose="020B0502020202020204" pitchFamily="34" charset="0"/>
                        </a:rPr>
                        <a:t>1</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s-CO" sz="1200" b="0" i="0" u="none" strike="noStrike" dirty="0">
                          <a:effectLst/>
                          <a:latin typeface="Century Gothic" panose="020B0502020202020204" pitchFamily="34" charset="0"/>
                        </a:rPr>
                        <a:t>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s-CO" sz="1200" b="0" i="0" u="none" strike="noStrike" dirty="0">
                          <a:effectLst/>
                          <a:latin typeface="Century Gothic" panose="020B0502020202020204" pitchFamily="34" charset="0"/>
                        </a:rPr>
                        <a:t>1</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1</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3</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s-CO" sz="1200" b="0" i="0" u="none" strike="noStrike" dirty="0">
                          <a:effectLst/>
                          <a:latin typeface="Century Gothic" panose="020B0502020202020204" pitchFamily="34" charset="0"/>
                        </a:rPr>
                        <a:t>2,1%</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 xmlns:a16="http://schemas.microsoft.com/office/drawing/2014/main" val="87301832"/>
                  </a:ext>
                </a:extLst>
              </a:tr>
              <a:tr h="159866">
                <a:tc vMerge="1">
                  <a:txBody>
                    <a:bodyPr/>
                    <a:lstStyle/>
                    <a:p>
                      <a:endParaRPr lang="es-CO"/>
                    </a:p>
                  </a:txBody>
                  <a:tcPr/>
                </a:tc>
                <a:tc>
                  <a:txBody>
                    <a:bodyPr/>
                    <a:lstStyle/>
                    <a:p>
                      <a:pPr algn="ctr" fontAlgn="ctr"/>
                      <a:r>
                        <a:rPr lang="es-CO" sz="1200" b="0" i="0" u="none" strike="noStrike" dirty="0">
                          <a:effectLst/>
                          <a:latin typeface="Century Gothic" panose="020B0502020202020204" pitchFamily="34" charset="0"/>
                        </a:rPr>
                        <a:t>San Juan Del Cesar</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s-CO" sz="1200" b="0" i="0" u="none" strike="noStrike" dirty="0">
                          <a:effectLst/>
                          <a:latin typeface="Century Gothic" panose="020B0502020202020204" pitchFamily="34" charset="0"/>
                        </a:rPr>
                        <a:t>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s-CO" sz="1200" b="0" i="0" u="none" strike="noStrike" dirty="0">
                          <a:effectLst/>
                          <a:latin typeface="Century Gothic" panose="020B0502020202020204" pitchFamily="34" charset="0"/>
                        </a:rPr>
                        <a:t>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s-CO" sz="1200" b="0" i="0" u="none" strike="noStrike" dirty="0">
                          <a:effectLst/>
                          <a:latin typeface="Century Gothic" panose="020B0502020202020204" pitchFamily="34" charset="0"/>
                        </a:rPr>
                        <a:t>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1</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1</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s-CO" sz="1200" b="0" i="0" u="none" strike="noStrike" dirty="0">
                          <a:effectLst/>
                          <a:latin typeface="Century Gothic" panose="020B0502020202020204" pitchFamily="34" charset="0"/>
                        </a:rPr>
                        <a:t>0,7%</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 xmlns:a16="http://schemas.microsoft.com/office/drawing/2014/main" val="863232362"/>
                  </a:ext>
                </a:extLst>
              </a:tr>
              <a:tr h="159866">
                <a:tc vMerge="1">
                  <a:txBody>
                    <a:bodyPr/>
                    <a:lstStyle/>
                    <a:p>
                      <a:endParaRPr lang="es-CO"/>
                    </a:p>
                  </a:txBody>
                  <a:tcPr/>
                </a:tc>
                <a:tc>
                  <a:txBody>
                    <a:bodyPr/>
                    <a:lstStyle/>
                    <a:p>
                      <a:pPr algn="ctr" fontAlgn="ctr"/>
                      <a:r>
                        <a:rPr lang="es-CO" sz="1200" b="0" i="0" u="none" strike="noStrike" dirty="0">
                          <a:effectLst/>
                          <a:latin typeface="Century Gothic" panose="020B0502020202020204" pitchFamily="34" charset="0"/>
                        </a:rPr>
                        <a:t>Santa Marta</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s-CO" sz="1200" b="0" i="0" u="none" strike="noStrike" dirty="0">
                          <a:effectLst/>
                          <a:latin typeface="Century Gothic" panose="020B0502020202020204" pitchFamily="34" charset="0"/>
                        </a:rPr>
                        <a:t>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8</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3</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5</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18</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s-CO" sz="1200" b="0" i="0" u="none" strike="noStrike" dirty="0">
                          <a:effectLst/>
                          <a:latin typeface="Century Gothic" panose="020B0502020202020204" pitchFamily="34" charset="0"/>
                        </a:rPr>
                        <a:t>12,3%</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 xmlns:a16="http://schemas.microsoft.com/office/drawing/2014/main" val="2363272275"/>
                  </a:ext>
                </a:extLst>
              </a:tr>
              <a:tr h="159866">
                <a:tc vMerge="1">
                  <a:txBody>
                    <a:bodyPr/>
                    <a:lstStyle/>
                    <a:p>
                      <a:endParaRPr lang="es-CO"/>
                    </a:p>
                  </a:txBody>
                  <a:tcPr/>
                </a:tc>
                <a:tc>
                  <a:txBody>
                    <a:bodyPr/>
                    <a:lstStyle/>
                    <a:p>
                      <a:pPr algn="ctr" fontAlgn="ctr"/>
                      <a:r>
                        <a:rPr lang="es-CO" sz="1200" b="0" i="0" u="none" strike="noStrike" dirty="0">
                          <a:effectLst/>
                          <a:latin typeface="Century Gothic" panose="020B0502020202020204" pitchFamily="34" charset="0"/>
                        </a:rPr>
                        <a:t>Sincelejo</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s-CO" sz="1200" b="0" i="0" u="none" strike="noStrike" dirty="0">
                          <a:effectLst/>
                          <a:latin typeface="Century Gothic" panose="020B0502020202020204" pitchFamily="34" charset="0"/>
                        </a:rPr>
                        <a:t>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6</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1</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9</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s-CO" sz="1200" b="0" i="0" u="none" strike="noStrike" dirty="0">
                          <a:effectLst/>
                          <a:latin typeface="Century Gothic" panose="020B0502020202020204" pitchFamily="34" charset="0"/>
                        </a:rPr>
                        <a:t>6,2%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 xmlns:a16="http://schemas.microsoft.com/office/drawing/2014/main" val="3616612566"/>
                  </a:ext>
                </a:extLst>
              </a:tr>
              <a:tr h="159866">
                <a:tc vMerge="1">
                  <a:txBody>
                    <a:bodyPr/>
                    <a:lstStyle/>
                    <a:p>
                      <a:endParaRPr lang="es-CO"/>
                    </a:p>
                  </a:txBody>
                  <a:tcPr/>
                </a:tc>
                <a:tc>
                  <a:txBody>
                    <a:bodyPr/>
                    <a:lstStyle/>
                    <a:p>
                      <a:pPr algn="ctr" fontAlgn="ctr"/>
                      <a:r>
                        <a:rPr lang="es-CO" sz="1200" b="0" i="0" u="none" strike="noStrike" dirty="0">
                          <a:effectLst/>
                          <a:latin typeface="Century Gothic" panose="020B0502020202020204" pitchFamily="34" charset="0"/>
                        </a:rPr>
                        <a:t>Valledupar</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s-CO" sz="1200" b="0" i="0" u="none" strike="noStrike" dirty="0">
                          <a:effectLst/>
                          <a:latin typeface="Century Gothic" panose="020B0502020202020204" pitchFamily="34" charset="0"/>
                        </a:rPr>
                        <a:t>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8</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6</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16</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s-CO" sz="1200" b="0" i="0" u="none" strike="noStrike" dirty="0">
                          <a:effectLst/>
                          <a:latin typeface="Century Gothic" panose="020B0502020202020204" pitchFamily="34" charset="0"/>
                        </a:rPr>
                        <a:t>11,0%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 xmlns:a16="http://schemas.microsoft.com/office/drawing/2014/main" val="2642240214"/>
                  </a:ext>
                </a:extLst>
              </a:tr>
              <a:tr h="159866">
                <a:tc gridSpan="2">
                  <a:txBody>
                    <a:bodyPr/>
                    <a:lstStyle/>
                    <a:p>
                      <a:pPr algn="ctr" fontAlgn="ctr"/>
                      <a:r>
                        <a:rPr lang="es-CO" sz="1200" b="1" i="0" u="none" strike="noStrike" dirty="0">
                          <a:effectLst/>
                          <a:latin typeface="Century Gothic" panose="020B0502020202020204" pitchFamily="34" charset="0"/>
                        </a:rPr>
                        <a:t>Total Caribe</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20000"/>
                        <a:lumOff val="80000"/>
                      </a:schemeClr>
                    </a:solidFill>
                  </a:tcPr>
                </a:tc>
                <a:tc hMerge="1">
                  <a:txBody>
                    <a:bodyPr/>
                    <a:lstStyle/>
                    <a:p>
                      <a:endParaRPr lang="es-CO"/>
                    </a:p>
                  </a:txBody>
                  <a:tcP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1" i="0" u="none" strike="noStrike" dirty="0">
                          <a:effectLst/>
                          <a:latin typeface="Century Gothic" panose="020B0502020202020204" pitchFamily="34" charset="0"/>
                        </a:rPr>
                        <a:t>1</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ctr" fontAlgn="ctr"/>
                      <a:r>
                        <a:rPr lang="es-CO" sz="1200" b="1" i="0" u="none" strike="noStrike" dirty="0">
                          <a:effectLst/>
                          <a:latin typeface="Century Gothic" panose="020B0502020202020204" pitchFamily="34" charset="0"/>
                        </a:rPr>
                        <a:t>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ctr" fontAlgn="ctr"/>
                      <a:r>
                        <a:rPr lang="es-CO" sz="1200" b="1" i="0" u="none" strike="noStrike" dirty="0">
                          <a:effectLst/>
                          <a:latin typeface="Century Gothic" panose="020B0502020202020204" pitchFamily="34" charset="0"/>
                        </a:rPr>
                        <a:t>62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ctr" fontAlgn="ctr"/>
                      <a:r>
                        <a:rPr lang="es-CO" sz="1200" b="1" i="0" u="none" strike="noStrike" dirty="0">
                          <a:effectLst/>
                          <a:latin typeface="Century Gothic" panose="020B0502020202020204" pitchFamily="34" charset="0"/>
                        </a:rPr>
                        <a:t>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ctr" fontAlgn="ctr"/>
                      <a:r>
                        <a:rPr lang="es-CO" sz="1200" b="1" i="0" u="none" strike="noStrike" dirty="0">
                          <a:effectLst/>
                          <a:latin typeface="Century Gothic" panose="020B0502020202020204" pitchFamily="34" charset="0"/>
                        </a:rPr>
                        <a:t>23</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ctr" fontAlgn="ctr"/>
                      <a:r>
                        <a:rPr lang="es-CO" sz="1200" b="1" i="0" u="none" strike="noStrike" dirty="0">
                          <a:effectLst/>
                          <a:latin typeface="Century Gothic" panose="020B0502020202020204" pitchFamily="34" charset="0"/>
                        </a:rPr>
                        <a:t>51</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ctr" fontAlgn="ctr"/>
                      <a:r>
                        <a:rPr lang="es-CO" sz="1200" b="1" i="0" u="none" strike="noStrike" dirty="0">
                          <a:effectLst/>
                          <a:latin typeface="Century Gothic" panose="020B0502020202020204" pitchFamily="34" charset="0"/>
                        </a:rPr>
                        <a:t>9</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ctr" fontAlgn="ctr"/>
                      <a:r>
                        <a:rPr lang="es-CO" sz="1200" b="1" i="0" u="none" strike="noStrike" dirty="0">
                          <a:effectLst/>
                          <a:latin typeface="Century Gothic" panose="020B0502020202020204" pitchFamily="34" charset="0"/>
                        </a:rPr>
                        <a:t>146</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ctr" fontAlgn="ctr"/>
                      <a:r>
                        <a:rPr lang="es-CO" sz="1200" b="0" i="0" u="none" strike="noStrike" dirty="0">
                          <a:effectLst/>
                          <a:latin typeface="Century Gothic" panose="020B0502020202020204" pitchFamily="34" charset="0"/>
                        </a:rPr>
                        <a:t>100,0%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20000"/>
                        <a:lumOff val="80000"/>
                      </a:schemeClr>
                    </a:solidFill>
                  </a:tcPr>
                </a:tc>
                <a:extLst>
                  <a:ext uri="{0D108BD9-81ED-4DB2-BD59-A6C34878D82A}">
                    <a16:rowId xmlns="" xmlns:a16="http://schemas.microsoft.com/office/drawing/2014/main" val="906518685"/>
                  </a:ext>
                </a:extLst>
              </a:tr>
            </a:tbl>
          </a:graphicData>
        </a:graphic>
      </p:graphicFrame>
      <p:sp>
        <p:nvSpPr>
          <p:cNvPr id="7" name="Rectángulo 6">
            <a:extLst>
              <a:ext uri="{FF2B5EF4-FFF2-40B4-BE49-F238E27FC236}">
                <a16:creationId xmlns="" xmlns:a16="http://schemas.microsoft.com/office/drawing/2014/main" id="{A0C44607-8D73-40CD-9115-8C52AB8A541F}"/>
              </a:ext>
            </a:extLst>
          </p:cNvPr>
          <p:cNvSpPr/>
          <p:nvPr/>
        </p:nvSpPr>
        <p:spPr>
          <a:xfrm>
            <a:off x="643409" y="664790"/>
            <a:ext cx="10747513" cy="523220"/>
          </a:xfrm>
          <a:prstGeom prst="rect">
            <a:avLst/>
          </a:prstGeom>
        </p:spPr>
        <p:txBody>
          <a:bodyPr wrap="square">
            <a:spAutoFit/>
          </a:bodyPr>
          <a:lstStyle/>
          <a:p>
            <a:pPr fontAlgn="b"/>
            <a:r>
              <a:rPr lang="es-CO" sz="2800" b="1" dirty="0">
                <a:solidFill>
                  <a:srgbClr val="CC0066"/>
                </a:solidFill>
                <a:latin typeface="Century Gothic" panose="020B0502020202020204" pitchFamily="34" charset="0"/>
              </a:rPr>
              <a:t>Caribe: Programas por capítulo, municipio y nivel </a:t>
            </a:r>
          </a:p>
        </p:txBody>
      </p:sp>
      <p:sp>
        <p:nvSpPr>
          <p:cNvPr id="8" name="CuadroTexto 7">
            <a:extLst>
              <a:ext uri="{FF2B5EF4-FFF2-40B4-BE49-F238E27FC236}">
                <a16:creationId xmlns="" xmlns:a16="http://schemas.microsoft.com/office/drawing/2014/main" id="{3E8E38B1-E012-4318-950C-3CBE7873FA23}"/>
              </a:ext>
            </a:extLst>
          </p:cNvPr>
          <p:cNvSpPr txBox="1"/>
          <p:nvPr/>
        </p:nvSpPr>
        <p:spPr>
          <a:xfrm>
            <a:off x="736175" y="5346823"/>
            <a:ext cx="10905180" cy="646331"/>
          </a:xfrm>
          <a:prstGeom prst="rect">
            <a:avLst/>
          </a:prstGeom>
          <a:solidFill>
            <a:schemeClr val="bg1"/>
          </a:solidFill>
          <a:ln w="57150">
            <a:solidFill>
              <a:srgbClr val="FFC000"/>
            </a:solidFill>
            <a:prstDash val="dash"/>
          </a:ln>
        </p:spPr>
        <p:txBody>
          <a:bodyPr wrap="square" rtlCol="0" anchor="ctr" anchorCtr="0">
            <a:spAutoFit/>
          </a:bodyPr>
          <a:lstStyle/>
          <a:p>
            <a:pPr algn="ctr"/>
            <a:r>
              <a:rPr lang="es-CO" dirty="0">
                <a:latin typeface="Century Gothic" panose="020B0502020202020204" pitchFamily="34" charset="0"/>
              </a:rPr>
              <a:t>En el capítulo Caribe,  la oferta de programas parece estar menos concentrada. Barranquilla oferta el 27% de los programas, Cartagena el 17,8% y  Santa Marta el 12,3%.</a:t>
            </a:r>
          </a:p>
        </p:txBody>
      </p:sp>
      <p:sp>
        <p:nvSpPr>
          <p:cNvPr id="5" name="Rectángulo 4">
            <a:extLst>
              <a:ext uri="{FF2B5EF4-FFF2-40B4-BE49-F238E27FC236}">
                <a16:creationId xmlns="" xmlns:a16="http://schemas.microsoft.com/office/drawing/2014/main" id="{988FC6ED-AC76-4EA9-8F5C-2DEFC1ACB89C}"/>
              </a:ext>
            </a:extLst>
          </p:cNvPr>
          <p:cNvSpPr/>
          <p:nvPr/>
        </p:nvSpPr>
        <p:spPr>
          <a:xfrm>
            <a:off x="5393635" y="6365517"/>
            <a:ext cx="6096000" cy="307777"/>
          </a:xfrm>
          <a:prstGeom prst="rect">
            <a:avLst/>
          </a:prstGeom>
        </p:spPr>
        <p:txBody>
          <a:bodyPr>
            <a:spAutoFit/>
          </a:bodyPr>
          <a:lstStyle/>
          <a:p>
            <a:pPr algn="r"/>
            <a:r>
              <a:rPr lang="es-CO" sz="1400" dirty="0">
                <a:solidFill>
                  <a:schemeClr val="bg1">
                    <a:lumMod val="50000"/>
                  </a:schemeClr>
                </a:solidFill>
                <a:latin typeface="Century Gothic" panose="020B0502020202020204" pitchFamily="34" charset="0"/>
              </a:rPr>
              <a:t>Fuente: Ministerio de Educación Nacional - SNIES</a:t>
            </a:r>
          </a:p>
        </p:txBody>
      </p:sp>
    </p:spTree>
    <p:extLst>
      <p:ext uri="{BB962C8B-B14F-4D97-AF65-F5344CB8AC3E}">
        <p14:creationId xmlns:p14="http://schemas.microsoft.com/office/powerpoint/2010/main" val="23774094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a:extLst>
              <a:ext uri="{FF2B5EF4-FFF2-40B4-BE49-F238E27FC236}">
                <a16:creationId xmlns="" xmlns:a16="http://schemas.microsoft.com/office/drawing/2014/main" id="{0B519BB5-D8C5-4EFD-BFB2-401987132AAA}"/>
              </a:ext>
            </a:extLst>
          </p:cNvPr>
          <p:cNvGraphicFramePr>
            <a:graphicFrameLocks noGrp="1"/>
          </p:cNvGraphicFramePr>
          <p:nvPr>
            <p:extLst>
              <p:ext uri="{D42A27DB-BD31-4B8C-83A1-F6EECF244321}">
                <p14:modId xmlns:p14="http://schemas.microsoft.com/office/powerpoint/2010/main" val="3477755047"/>
              </p:ext>
            </p:extLst>
          </p:nvPr>
        </p:nvGraphicFramePr>
        <p:xfrm>
          <a:off x="643409" y="1466221"/>
          <a:ext cx="10905181" cy="3888722"/>
        </p:xfrm>
        <a:graphic>
          <a:graphicData uri="http://schemas.openxmlformats.org/drawingml/2006/table">
            <a:tbl>
              <a:tblPr/>
              <a:tblGrid>
                <a:gridCol w="1098368">
                  <a:extLst>
                    <a:ext uri="{9D8B030D-6E8A-4147-A177-3AD203B41FA5}">
                      <a16:colId xmlns="" xmlns:a16="http://schemas.microsoft.com/office/drawing/2014/main" val="3593802505"/>
                    </a:ext>
                  </a:extLst>
                </a:gridCol>
                <a:gridCol w="1843614">
                  <a:extLst>
                    <a:ext uri="{9D8B030D-6E8A-4147-A177-3AD203B41FA5}">
                      <a16:colId xmlns="" xmlns:a16="http://schemas.microsoft.com/office/drawing/2014/main" val="3978438880"/>
                    </a:ext>
                  </a:extLst>
                </a:gridCol>
                <a:gridCol w="901148">
                  <a:extLst>
                    <a:ext uri="{9D8B030D-6E8A-4147-A177-3AD203B41FA5}">
                      <a16:colId xmlns="" xmlns:a16="http://schemas.microsoft.com/office/drawing/2014/main" val="1700500573"/>
                    </a:ext>
                  </a:extLst>
                </a:gridCol>
                <a:gridCol w="962250">
                  <a:extLst>
                    <a:ext uri="{9D8B030D-6E8A-4147-A177-3AD203B41FA5}">
                      <a16:colId xmlns="" xmlns:a16="http://schemas.microsoft.com/office/drawing/2014/main" val="601188279"/>
                    </a:ext>
                  </a:extLst>
                </a:gridCol>
                <a:gridCol w="860665">
                  <a:extLst>
                    <a:ext uri="{9D8B030D-6E8A-4147-A177-3AD203B41FA5}">
                      <a16:colId xmlns="" xmlns:a16="http://schemas.microsoft.com/office/drawing/2014/main" val="1228971193"/>
                    </a:ext>
                  </a:extLst>
                </a:gridCol>
                <a:gridCol w="1278094">
                  <a:extLst>
                    <a:ext uri="{9D8B030D-6E8A-4147-A177-3AD203B41FA5}">
                      <a16:colId xmlns="" xmlns:a16="http://schemas.microsoft.com/office/drawing/2014/main" val="72191592"/>
                    </a:ext>
                  </a:extLst>
                </a:gridCol>
                <a:gridCol w="1245704">
                  <a:extLst>
                    <a:ext uri="{9D8B030D-6E8A-4147-A177-3AD203B41FA5}">
                      <a16:colId xmlns="" xmlns:a16="http://schemas.microsoft.com/office/drawing/2014/main" val="3974851969"/>
                    </a:ext>
                  </a:extLst>
                </a:gridCol>
                <a:gridCol w="648000">
                  <a:extLst>
                    <a:ext uri="{9D8B030D-6E8A-4147-A177-3AD203B41FA5}">
                      <a16:colId xmlns="" xmlns:a16="http://schemas.microsoft.com/office/drawing/2014/main" val="83473930"/>
                    </a:ext>
                  </a:extLst>
                </a:gridCol>
                <a:gridCol w="874643">
                  <a:extLst>
                    <a:ext uri="{9D8B030D-6E8A-4147-A177-3AD203B41FA5}">
                      <a16:colId xmlns="" xmlns:a16="http://schemas.microsoft.com/office/drawing/2014/main" val="3871556142"/>
                    </a:ext>
                  </a:extLst>
                </a:gridCol>
                <a:gridCol w="583096">
                  <a:extLst>
                    <a:ext uri="{9D8B030D-6E8A-4147-A177-3AD203B41FA5}">
                      <a16:colId xmlns="" xmlns:a16="http://schemas.microsoft.com/office/drawing/2014/main" val="3725452883"/>
                    </a:ext>
                  </a:extLst>
                </a:gridCol>
                <a:gridCol w="609599">
                  <a:extLst>
                    <a:ext uri="{9D8B030D-6E8A-4147-A177-3AD203B41FA5}">
                      <a16:colId xmlns="" xmlns:a16="http://schemas.microsoft.com/office/drawing/2014/main" val="3573367733"/>
                    </a:ext>
                  </a:extLst>
                </a:gridCol>
              </a:tblGrid>
              <a:tr h="239798">
                <a:tc gridSpan="11">
                  <a:txBody>
                    <a:bodyPr/>
                    <a:lstStyle/>
                    <a:p>
                      <a:pPr algn="ctr" fontAlgn="b"/>
                      <a:r>
                        <a:rPr lang="es-ES" sz="2400" b="1" i="0" u="none" strike="noStrike">
                          <a:solidFill>
                            <a:srgbClr val="FFFFFF"/>
                          </a:solidFill>
                          <a:effectLst/>
                          <a:latin typeface="Century Gothic" panose="020B0502020202020204" pitchFamily="34" charset="0"/>
                        </a:rPr>
                        <a:t>Programas por capítulo, municipio y nivel académico</a:t>
                      </a:r>
                    </a:p>
                  </a:txBody>
                  <a:tcPr marL="8881" marR="8881" marT="888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2D050"/>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 xmlns:a16="http://schemas.microsoft.com/office/drawing/2014/main" val="2903532127"/>
                  </a:ext>
                </a:extLst>
              </a:tr>
              <a:tr h="452952">
                <a:tc>
                  <a:txBody>
                    <a:bodyPr/>
                    <a:lstStyle/>
                    <a:p>
                      <a:pPr algn="ctr" fontAlgn="ctr"/>
                      <a:r>
                        <a:rPr lang="es-CO" sz="1200" b="1" i="0" u="none" strike="noStrike" dirty="0">
                          <a:effectLst/>
                          <a:latin typeface="Century Gothic" panose="020B0502020202020204" pitchFamily="34" charset="0"/>
                        </a:rPr>
                        <a:t>Capítulo</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200" b="1" i="0" u="none" strike="noStrike">
                          <a:effectLst/>
                          <a:latin typeface="Century Gothic" panose="020B0502020202020204" pitchFamily="34" charset="0"/>
                        </a:rPr>
                        <a:t>Municipio Oferta del Programa</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100" b="1" i="0" u="none" strike="noStrike" dirty="0">
                          <a:effectLst/>
                          <a:latin typeface="Century Gothic" panose="020B0502020202020204" pitchFamily="34" charset="0"/>
                        </a:rPr>
                        <a:t>Formación Técnica Profesional</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100" b="1" i="0" u="none" strike="noStrike" dirty="0">
                          <a:effectLst/>
                          <a:latin typeface="Century Gothic" panose="020B0502020202020204" pitchFamily="34" charset="0"/>
                        </a:rPr>
                        <a:t>Tecnológica</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100" b="1" i="0" u="none" strike="noStrike" dirty="0">
                          <a:effectLst/>
                          <a:latin typeface="Century Gothic" panose="020B0502020202020204" pitchFamily="34" charset="0"/>
                        </a:rPr>
                        <a:t>Universitaria</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100" b="1" i="0" u="none" strike="noStrike" dirty="0">
                          <a:effectLst/>
                          <a:latin typeface="Century Gothic" panose="020B0502020202020204" pitchFamily="34" charset="0"/>
                        </a:rPr>
                        <a:t>Especialización Tecnológica</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100" b="1" i="0" u="none" strike="noStrike" dirty="0">
                          <a:effectLst/>
                          <a:latin typeface="Century Gothic" panose="020B0502020202020204" pitchFamily="34" charset="0"/>
                        </a:rPr>
                        <a:t>Especialización Universitaria</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100" b="1" i="0" u="none" strike="noStrike" dirty="0">
                          <a:effectLst/>
                          <a:latin typeface="Century Gothic" panose="020B0502020202020204" pitchFamily="34" charset="0"/>
                        </a:rPr>
                        <a:t>Maestría</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100" b="1" i="0" u="none" strike="noStrike">
                          <a:effectLst/>
                          <a:latin typeface="Century Gothic" panose="020B0502020202020204" pitchFamily="34" charset="0"/>
                        </a:rPr>
                        <a:t>Doctorado</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100" b="1" i="0" u="none" strike="noStrike">
                          <a:effectLst/>
                          <a:latin typeface="Century Gothic" panose="020B0502020202020204" pitchFamily="34" charset="0"/>
                        </a:rPr>
                        <a:t>Total</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100" b="1" i="0" u="none" strike="noStrike" dirty="0">
                          <a:effectLst/>
                          <a:latin typeface="Century Gothic" panose="020B0502020202020204" pitchFamily="34" charset="0"/>
                        </a:rPr>
                        <a:t>Part. </a:t>
                      </a:r>
                    </a:p>
                  </a:txBody>
                  <a:tcPr marL="8881" marR="8881" marT="88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extLst>
                  <a:ext uri="{0D108BD9-81ED-4DB2-BD59-A6C34878D82A}">
                    <a16:rowId xmlns="" xmlns:a16="http://schemas.microsoft.com/office/drawing/2014/main" val="814213858"/>
                  </a:ext>
                </a:extLst>
              </a:tr>
              <a:tr h="159866">
                <a:tc rowSpan="15">
                  <a:txBody>
                    <a:bodyPr/>
                    <a:lstStyle/>
                    <a:p>
                      <a:pPr algn="ctr" fontAlgn="ctr"/>
                      <a:r>
                        <a:rPr lang="es-CO" sz="1100" b="0" i="0" u="none" strike="noStrike">
                          <a:effectLst/>
                          <a:latin typeface="Century Gothic" panose="020B0502020202020204" pitchFamily="34" charset="0"/>
                        </a:rPr>
                        <a:t>Suroccidente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dirty="0">
                          <a:effectLst/>
                          <a:latin typeface="Century Gothic" panose="020B0502020202020204" pitchFamily="34" charset="0"/>
                        </a:rPr>
                        <a:t>Buenaventura</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2,4%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1282674907"/>
                  </a:ext>
                </a:extLst>
              </a:tr>
              <a:tr h="159866">
                <a:tc vMerge="1">
                  <a:txBody>
                    <a:bodyPr/>
                    <a:lstStyle/>
                    <a:p>
                      <a:endParaRPr lang="es-CO"/>
                    </a:p>
                  </a:txBody>
                  <a:tcPr/>
                </a:tc>
                <a:tc>
                  <a:txBody>
                    <a:bodyPr/>
                    <a:lstStyle/>
                    <a:p>
                      <a:pPr algn="ctr" fontAlgn="ctr"/>
                      <a:r>
                        <a:rPr lang="es-CO" sz="1100" b="0" i="0" u="none" strike="noStrike" dirty="0">
                          <a:effectLst/>
                          <a:latin typeface="Century Gothic" panose="020B0502020202020204" pitchFamily="34" charset="0"/>
                        </a:rPr>
                        <a:t>Cali</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37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19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70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41,9%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569825131"/>
                  </a:ext>
                </a:extLst>
              </a:tr>
              <a:tr h="159866">
                <a:tc vMerge="1">
                  <a:txBody>
                    <a:bodyPr/>
                    <a:lstStyle/>
                    <a:p>
                      <a:endParaRPr lang="es-CO"/>
                    </a:p>
                  </a:txBody>
                  <a:tcPr/>
                </a:tc>
                <a:tc>
                  <a:txBody>
                    <a:bodyPr/>
                    <a:lstStyle/>
                    <a:p>
                      <a:pPr algn="ctr" fontAlgn="ctr"/>
                      <a:r>
                        <a:rPr lang="es-CO" sz="1100" b="0" i="0" u="none" strike="noStrike" dirty="0">
                          <a:effectLst/>
                          <a:latin typeface="Century Gothic" panose="020B0502020202020204" pitchFamily="34" charset="0"/>
                        </a:rPr>
                        <a:t>Cartago</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1,2%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2356094864"/>
                  </a:ext>
                </a:extLst>
              </a:tr>
              <a:tr h="159866">
                <a:tc vMerge="1">
                  <a:txBody>
                    <a:bodyPr/>
                    <a:lstStyle/>
                    <a:p>
                      <a:endParaRPr lang="es-CO"/>
                    </a:p>
                  </a:txBody>
                  <a:tcPr/>
                </a:tc>
                <a:tc>
                  <a:txBody>
                    <a:bodyPr/>
                    <a:lstStyle/>
                    <a:p>
                      <a:pPr algn="ctr" fontAlgn="ctr"/>
                      <a:r>
                        <a:rPr lang="es-CO" sz="1100" b="0" i="0" u="none" strike="noStrike" dirty="0">
                          <a:effectLst/>
                          <a:latin typeface="Century Gothic" panose="020B0502020202020204" pitchFamily="34" charset="0"/>
                        </a:rPr>
                        <a:t>Guadalajara de Buga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1,8%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2396783475"/>
                  </a:ext>
                </a:extLst>
              </a:tr>
              <a:tr h="159866">
                <a:tc vMerge="1">
                  <a:txBody>
                    <a:bodyPr/>
                    <a:lstStyle/>
                    <a:p>
                      <a:endParaRPr lang="es-CO"/>
                    </a:p>
                  </a:txBody>
                  <a:tcPr/>
                </a:tc>
                <a:tc>
                  <a:txBody>
                    <a:bodyPr/>
                    <a:lstStyle/>
                    <a:p>
                      <a:pPr algn="ctr" fontAlgn="ctr"/>
                      <a:r>
                        <a:rPr lang="es-CO" sz="1100" b="0" i="0" u="none" strike="noStrike" dirty="0">
                          <a:effectLst/>
                          <a:latin typeface="Century Gothic" panose="020B0502020202020204" pitchFamily="34" charset="0"/>
                        </a:rPr>
                        <a:t>Guapi</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0,6%</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958177966"/>
                  </a:ext>
                </a:extLst>
              </a:tr>
              <a:tr h="159866">
                <a:tc vMerge="1">
                  <a:txBody>
                    <a:bodyPr/>
                    <a:lstStyle/>
                    <a:p>
                      <a:endParaRPr lang="es-CO"/>
                    </a:p>
                  </a:txBody>
                  <a:tcPr/>
                </a:tc>
                <a:tc>
                  <a:txBody>
                    <a:bodyPr/>
                    <a:lstStyle/>
                    <a:p>
                      <a:pPr algn="ctr" fontAlgn="ctr"/>
                      <a:r>
                        <a:rPr lang="es-CO" sz="1100" b="0" i="0" u="none" strike="noStrike" dirty="0">
                          <a:effectLst/>
                          <a:latin typeface="Century Gothic" panose="020B0502020202020204" pitchFamily="34" charset="0"/>
                        </a:rPr>
                        <a:t>Mocoa</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1,2%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87301832"/>
                  </a:ext>
                </a:extLst>
              </a:tr>
              <a:tr h="159866">
                <a:tc vMerge="1">
                  <a:txBody>
                    <a:bodyPr/>
                    <a:lstStyle/>
                    <a:p>
                      <a:endParaRPr lang="es-CO"/>
                    </a:p>
                  </a:txBody>
                  <a:tcPr/>
                </a:tc>
                <a:tc>
                  <a:txBody>
                    <a:bodyPr/>
                    <a:lstStyle/>
                    <a:p>
                      <a:pPr algn="ctr" fontAlgn="ctr"/>
                      <a:r>
                        <a:rPr lang="es-CO" sz="1100" b="0" i="0" u="none" strike="noStrike" dirty="0">
                          <a:effectLst/>
                          <a:latin typeface="Century Gothic" panose="020B0502020202020204" pitchFamily="34" charset="0"/>
                        </a:rPr>
                        <a:t>Palmira</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1,2%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863232362"/>
                  </a:ext>
                </a:extLst>
              </a:tr>
              <a:tr h="159866">
                <a:tc vMerge="1">
                  <a:txBody>
                    <a:bodyPr/>
                    <a:lstStyle/>
                    <a:p>
                      <a:endParaRPr lang="es-CO"/>
                    </a:p>
                  </a:txBody>
                  <a:tcPr/>
                </a:tc>
                <a:tc>
                  <a:txBody>
                    <a:bodyPr/>
                    <a:lstStyle/>
                    <a:p>
                      <a:pPr algn="ctr" fontAlgn="ctr"/>
                      <a:r>
                        <a:rPr lang="es-CO" sz="1100" b="0" i="0" u="none" strike="noStrike" dirty="0">
                          <a:effectLst/>
                          <a:latin typeface="Century Gothic" panose="020B0502020202020204" pitchFamily="34" charset="0"/>
                        </a:rPr>
                        <a:t>Pasto</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17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32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19,2%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2363272275"/>
                  </a:ext>
                </a:extLst>
              </a:tr>
              <a:tr h="159866">
                <a:tc vMerge="1">
                  <a:txBody>
                    <a:bodyPr/>
                    <a:lstStyle/>
                    <a:p>
                      <a:endParaRPr lang="es-CO"/>
                    </a:p>
                  </a:txBody>
                  <a:tcPr/>
                </a:tc>
                <a:tc>
                  <a:txBody>
                    <a:bodyPr/>
                    <a:lstStyle/>
                    <a:p>
                      <a:pPr algn="ctr" fontAlgn="ctr"/>
                      <a:r>
                        <a:rPr lang="es-CO" sz="1100" b="0" i="0" u="none" strike="noStrike" dirty="0">
                          <a:effectLst/>
                          <a:latin typeface="Century Gothic" panose="020B0502020202020204" pitchFamily="34" charset="0"/>
                        </a:rPr>
                        <a:t>Popayán</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17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32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19,2%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3616612566"/>
                  </a:ext>
                </a:extLst>
              </a:tr>
              <a:tr h="159866">
                <a:tc vMerge="1">
                  <a:txBody>
                    <a:bodyPr/>
                    <a:lstStyle/>
                    <a:p>
                      <a:endParaRPr lang="es-CO"/>
                    </a:p>
                  </a:txBody>
                  <a:tcPr/>
                </a:tc>
                <a:tc>
                  <a:txBody>
                    <a:bodyPr/>
                    <a:lstStyle/>
                    <a:p>
                      <a:pPr algn="ctr" fontAlgn="ctr"/>
                      <a:r>
                        <a:rPr lang="es-CO" sz="1100" b="0" i="0" u="none" strike="noStrike" dirty="0">
                          <a:effectLst/>
                          <a:latin typeface="Century Gothic" panose="020B0502020202020204" pitchFamily="34" charset="0"/>
                        </a:rPr>
                        <a:t>Puerto Caicedo</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0,6%</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2642240214"/>
                  </a:ext>
                </a:extLst>
              </a:tr>
              <a:tr h="159866">
                <a:tc vMerge="1">
                  <a:txBody>
                    <a:bodyPr/>
                    <a:lstStyle/>
                    <a:p>
                      <a:endParaRPr lang="es-CO"/>
                    </a:p>
                  </a:txBody>
                  <a:tcPr/>
                </a:tc>
                <a:tc>
                  <a:txBody>
                    <a:bodyPr/>
                    <a:lstStyle/>
                    <a:p>
                      <a:pPr algn="ctr" fontAlgn="ctr"/>
                      <a:r>
                        <a:rPr lang="es-CO" sz="1100" b="0" i="0" u="none" strike="noStrike" dirty="0">
                          <a:effectLst/>
                          <a:latin typeface="Century Gothic" panose="020B0502020202020204" pitchFamily="34" charset="0"/>
                        </a:rPr>
                        <a:t>Santander De Quilichao</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4,2%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906518685"/>
                  </a:ext>
                </a:extLst>
              </a:tr>
              <a:tr h="159866">
                <a:tc vMerge="1">
                  <a:txBody>
                    <a:bodyPr/>
                    <a:lstStyle/>
                    <a:p>
                      <a:endParaRPr lang="es-CO"/>
                    </a:p>
                  </a:txBody>
                  <a:tcPr/>
                </a:tc>
                <a:tc>
                  <a:txBody>
                    <a:bodyPr/>
                    <a:lstStyle/>
                    <a:p>
                      <a:pPr algn="ctr" fontAlgn="ctr"/>
                      <a:r>
                        <a:rPr lang="es-CO" sz="1100" b="0" i="0" u="none" strike="noStrike" dirty="0">
                          <a:effectLst/>
                          <a:latin typeface="Century Gothic" panose="020B0502020202020204" pitchFamily="34" charset="0"/>
                        </a:rPr>
                        <a:t>Tuluá</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6</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3,6%</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4288349957"/>
                  </a:ext>
                </a:extLst>
              </a:tr>
              <a:tr h="159866">
                <a:tc vMerge="1">
                  <a:txBody>
                    <a:bodyPr/>
                    <a:lstStyle/>
                    <a:p>
                      <a:endParaRPr lang="es-CO"/>
                    </a:p>
                  </a:txBody>
                  <a:tcPr/>
                </a:tc>
                <a:tc>
                  <a:txBody>
                    <a:bodyPr/>
                    <a:lstStyle/>
                    <a:p>
                      <a:pPr algn="ctr" fontAlgn="ctr"/>
                      <a:r>
                        <a:rPr lang="es-CO" sz="1100" b="0" i="0" u="none" strike="noStrike" dirty="0">
                          <a:effectLst/>
                          <a:latin typeface="Century Gothic" panose="020B0502020202020204" pitchFamily="34" charset="0"/>
                        </a:rPr>
                        <a:t>Tumaco</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1,8%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3461207281"/>
                  </a:ext>
                </a:extLst>
              </a:tr>
              <a:tr h="159866">
                <a:tc vMerge="1">
                  <a:txBody>
                    <a:bodyPr/>
                    <a:lstStyle/>
                    <a:p>
                      <a:endParaRPr lang="es-CO"/>
                    </a:p>
                  </a:txBody>
                  <a:tcPr/>
                </a:tc>
                <a:tc>
                  <a:txBody>
                    <a:bodyPr/>
                    <a:lstStyle/>
                    <a:p>
                      <a:pPr algn="ctr" fontAlgn="ctr"/>
                      <a:r>
                        <a:rPr lang="es-ES" sz="1100" b="0" i="0" u="none" strike="noStrike" dirty="0">
                          <a:effectLst/>
                          <a:latin typeface="Century Gothic" panose="020B0502020202020204" pitchFamily="34" charset="0"/>
                        </a:rPr>
                        <a:t>Valle Del Guamuez (La Hormiga)</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0,6%</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255214368"/>
                  </a:ext>
                </a:extLst>
              </a:tr>
              <a:tr h="159866">
                <a:tc vMerge="1">
                  <a:txBody>
                    <a:bodyPr/>
                    <a:lstStyle/>
                    <a:p>
                      <a:endParaRPr lang="es-CO"/>
                    </a:p>
                  </a:txBody>
                  <a:tcPr/>
                </a:tc>
                <a:tc>
                  <a:txBody>
                    <a:bodyPr/>
                    <a:lstStyle/>
                    <a:p>
                      <a:pPr algn="ctr" fontAlgn="ctr"/>
                      <a:r>
                        <a:rPr lang="es-CO" sz="1100" b="0" i="0" u="none" strike="noStrike" dirty="0">
                          <a:effectLst/>
                          <a:latin typeface="Century Gothic" panose="020B0502020202020204" pitchFamily="34" charset="0"/>
                        </a:rPr>
                        <a:t>Zarzal</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0,6%</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3157489247"/>
                  </a:ext>
                </a:extLst>
              </a:tr>
              <a:tr h="150984">
                <a:tc gridSpan="2">
                  <a:txBody>
                    <a:bodyPr/>
                    <a:lstStyle/>
                    <a:p>
                      <a:pPr algn="ctr" fontAlgn="ctr"/>
                      <a:r>
                        <a:rPr lang="es-CO" sz="1100" b="1" i="0" u="none" strike="noStrike">
                          <a:effectLst/>
                          <a:latin typeface="Century Gothic" panose="020B0502020202020204" pitchFamily="34" charset="0"/>
                        </a:rPr>
                        <a:t>Total Suroccidente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hMerge="1">
                  <a:txBody>
                    <a:bodyPr/>
                    <a:lstStyle/>
                    <a:p>
                      <a:endParaRPr lang="es-CO"/>
                    </a:p>
                  </a:txBody>
                  <a:tcPr/>
                </a:tc>
                <a:tc>
                  <a:txBody>
                    <a:bodyPr/>
                    <a:lstStyle/>
                    <a:p>
                      <a:pPr algn="ctr" fontAlgn="ctr"/>
                      <a:r>
                        <a:rPr lang="es-CO" sz="1100" b="1" i="0" u="none" strike="noStrike">
                          <a:effectLst/>
                          <a:latin typeface="Century Gothic" panose="020B0502020202020204" pitchFamily="34" charset="0"/>
                        </a:rPr>
                        <a:t>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100" b="1" i="0" u="none" strike="noStrike">
                          <a:effectLst/>
                          <a:latin typeface="Century Gothic" panose="020B0502020202020204" pitchFamily="34" charset="0"/>
                        </a:rPr>
                        <a:t>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100" b="1" i="0" u="none" strike="noStrike">
                          <a:effectLst/>
                          <a:latin typeface="Century Gothic" panose="020B0502020202020204" pitchFamily="34" charset="0"/>
                        </a:rPr>
                        <a:t>87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100" b="1"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100" b="1" i="0" u="none" strike="noStrike">
                          <a:effectLst/>
                          <a:latin typeface="Century Gothic" panose="020B0502020202020204" pitchFamily="34" charset="0"/>
                        </a:rPr>
                        <a:t>18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100" b="1" i="0" u="none" strike="noStrike">
                          <a:effectLst/>
                          <a:latin typeface="Century Gothic" panose="020B0502020202020204" pitchFamily="34" charset="0"/>
                        </a:rPr>
                        <a:t>49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100" b="1" i="0" u="none" strike="noStrike">
                          <a:effectLst/>
                          <a:latin typeface="Century Gothic" panose="020B0502020202020204" pitchFamily="34" charset="0"/>
                        </a:rPr>
                        <a:t>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100" b="1" i="0" u="none" strike="noStrike">
                          <a:effectLst/>
                          <a:latin typeface="Century Gothic" panose="020B0502020202020204" pitchFamily="34" charset="0"/>
                        </a:rPr>
                        <a:t>167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100" b="0" i="0" u="none" strike="noStrike" dirty="0">
                          <a:effectLst/>
                          <a:latin typeface="Century Gothic" panose="020B0502020202020204" pitchFamily="34" charset="0"/>
                        </a:rPr>
                        <a:t>100,0%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extLst>
                  <a:ext uri="{0D108BD9-81ED-4DB2-BD59-A6C34878D82A}">
                    <a16:rowId xmlns="" xmlns:a16="http://schemas.microsoft.com/office/drawing/2014/main" val="1038795035"/>
                  </a:ext>
                </a:extLst>
              </a:tr>
            </a:tbl>
          </a:graphicData>
        </a:graphic>
      </p:graphicFrame>
      <p:sp>
        <p:nvSpPr>
          <p:cNvPr id="7" name="Rectángulo 6">
            <a:extLst>
              <a:ext uri="{FF2B5EF4-FFF2-40B4-BE49-F238E27FC236}">
                <a16:creationId xmlns="" xmlns:a16="http://schemas.microsoft.com/office/drawing/2014/main" id="{A0C44607-8D73-40CD-9115-8C52AB8A541F}"/>
              </a:ext>
            </a:extLst>
          </p:cNvPr>
          <p:cNvSpPr/>
          <p:nvPr/>
        </p:nvSpPr>
        <p:spPr>
          <a:xfrm>
            <a:off x="643409" y="664790"/>
            <a:ext cx="10747513" cy="523220"/>
          </a:xfrm>
          <a:prstGeom prst="rect">
            <a:avLst/>
          </a:prstGeom>
        </p:spPr>
        <p:txBody>
          <a:bodyPr wrap="square">
            <a:spAutoFit/>
          </a:bodyPr>
          <a:lstStyle/>
          <a:p>
            <a:pPr fontAlgn="b"/>
            <a:r>
              <a:rPr lang="es-CO" sz="2800" b="1" dirty="0">
                <a:solidFill>
                  <a:srgbClr val="CC0066"/>
                </a:solidFill>
                <a:latin typeface="Century Gothic" panose="020B0502020202020204" pitchFamily="34" charset="0"/>
              </a:rPr>
              <a:t>Suroccidente: Programas por capítulo, municipio y nivel </a:t>
            </a:r>
          </a:p>
        </p:txBody>
      </p:sp>
      <p:sp>
        <p:nvSpPr>
          <p:cNvPr id="8" name="CuadroTexto 7">
            <a:extLst>
              <a:ext uri="{FF2B5EF4-FFF2-40B4-BE49-F238E27FC236}">
                <a16:creationId xmlns="" xmlns:a16="http://schemas.microsoft.com/office/drawing/2014/main" id="{3E8E38B1-E012-4318-950C-3CBE7873FA23}"/>
              </a:ext>
            </a:extLst>
          </p:cNvPr>
          <p:cNvSpPr txBox="1"/>
          <p:nvPr/>
        </p:nvSpPr>
        <p:spPr>
          <a:xfrm>
            <a:off x="736175" y="5678652"/>
            <a:ext cx="10905180" cy="553998"/>
          </a:xfrm>
          <a:prstGeom prst="rect">
            <a:avLst/>
          </a:prstGeom>
          <a:solidFill>
            <a:schemeClr val="bg1"/>
          </a:solidFill>
          <a:ln w="57150">
            <a:solidFill>
              <a:srgbClr val="FFC000"/>
            </a:solidFill>
            <a:prstDash val="dash"/>
          </a:ln>
        </p:spPr>
        <p:txBody>
          <a:bodyPr wrap="square" rtlCol="0" anchor="ctr" anchorCtr="0">
            <a:spAutoFit/>
          </a:bodyPr>
          <a:lstStyle/>
          <a:p>
            <a:pPr algn="ctr"/>
            <a:r>
              <a:rPr lang="es-CO" sz="1500" dirty="0">
                <a:latin typeface="Century Gothic" panose="020B0502020202020204" pitchFamily="34" charset="0"/>
              </a:rPr>
              <a:t>En el capítulo Suroccidente, Cali  concentra el 42% de la oferta de programas. Un 40% restante se concentra en Pasto y Popayán y el restante 20% de programas se distribuye entre 14 municipios.</a:t>
            </a:r>
          </a:p>
        </p:txBody>
      </p:sp>
      <p:sp>
        <p:nvSpPr>
          <p:cNvPr id="5" name="Rectángulo 4">
            <a:extLst>
              <a:ext uri="{FF2B5EF4-FFF2-40B4-BE49-F238E27FC236}">
                <a16:creationId xmlns="" xmlns:a16="http://schemas.microsoft.com/office/drawing/2014/main" id="{4B3AB04A-69BA-42FA-865A-1733E48D63E3}"/>
              </a:ext>
            </a:extLst>
          </p:cNvPr>
          <p:cNvSpPr/>
          <p:nvPr/>
        </p:nvSpPr>
        <p:spPr>
          <a:xfrm>
            <a:off x="5393635" y="6365517"/>
            <a:ext cx="6096000" cy="307777"/>
          </a:xfrm>
          <a:prstGeom prst="rect">
            <a:avLst/>
          </a:prstGeom>
        </p:spPr>
        <p:txBody>
          <a:bodyPr>
            <a:spAutoFit/>
          </a:bodyPr>
          <a:lstStyle/>
          <a:p>
            <a:pPr algn="r"/>
            <a:r>
              <a:rPr lang="es-CO" sz="1400" dirty="0">
                <a:solidFill>
                  <a:schemeClr val="bg1">
                    <a:lumMod val="50000"/>
                  </a:schemeClr>
                </a:solidFill>
                <a:latin typeface="Century Gothic" panose="020B0502020202020204" pitchFamily="34" charset="0"/>
              </a:rPr>
              <a:t>Fuente: Ministerio de Educación Nacional - SNIES</a:t>
            </a:r>
          </a:p>
        </p:txBody>
      </p:sp>
    </p:spTree>
    <p:extLst>
      <p:ext uri="{BB962C8B-B14F-4D97-AF65-F5344CB8AC3E}">
        <p14:creationId xmlns:p14="http://schemas.microsoft.com/office/powerpoint/2010/main" val="21705366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 xmlns:a16="http://schemas.microsoft.com/office/drawing/2014/main" id="{A0C44607-8D73-40CD-9115-8C52AB8A541F}"/>
              </a:ext>
            </a:extLst>
          </p:cNvPr>
          <p:cNvSpPr/>
          <p:nvPr/>
        </p:nvSpPr>
        <p:spPr>
          <a:xfrm>
            <a:off x="643410" y="494692"/>
            <a:ext cx="10905180" cy="415498"/>
          </a:xfrm>
          <a:prstGeom prst="rect">
            <a:avLst/>
          </a:prstGeom>
        </p:spPr>
        <p:txBody>
          <a:bodyPr wrap="square">
            <a:spAutoFit/>
          </a:bodyPr>
          <a:lstStyle/>
          <a:p>
            <a:pPr fontAlgn="b"/>
            <a:r>
              <a:rPr lang="es-CO" sz="2100" b="1" dirty="0">
                <a:solidFill>
                  <a:srgbClr val="CC0066"/>
                </a:solidFill>
                <a:latin typeface="Century Gothic" panose="020B0502020202020204" pitchFamily="34" charset="0"/>
              </a:rPr>
              <a:t>Eje cafetero, Nororiente y Suroriente: Programas por capítulo, municipio y nivel </a:t>
            </a:r>
          </a:p>
        </p:txBody>
      </p:sp>
      <p:sp>
        <p:nvSpPr>
          <p:cNvPr id="8" name="CuadroTexto 7">
            <a:extLst>
              <a:ext uri="{FF2B5EF4-FFF2-40B4-BE49-F238E27FC236}">
                <a16:creationId xmlns="" xmlns:a16="http://schemas.microsoft.com/office/drawing/2014/main" id="{3E8E38B1-E012-4318-950C-3CBE7873FA23}"/>
              </a:ext>
            </a:extLst>
          </p:cNvPr>
          <p:cNvSpPr txBox="1"/>
          <p:nvPr/>
        </p:nvSpPr>
        <p:spPr>
          <a:xfrm>
            <a:off x="702365" y="5501233"/>
            <a:ext cx="10905180" cy="784830"/>
          </a:xfrm>
          <a:prstGeom prst="rect">
            <a:avLst/>
          </a:prstGeom>
          <a:solidFill>
            <a:schemeClr val="bg1"/>
          </a:solidFill>
          <a:ln w="57150">
            <a:solidFill>
              <a:srgbClr val="FFC000"/>
            </a:solidFill>
            <a:prstDash val="dash"/>
          </a:ln>
        </p:spPr>
        <p:txBody>
          <a:bodyPr wrap="square" rtlCol="0" anchor="ctr" anchorCtr="0">
            <a:spAutoFit/>
          </a:bodyPr>
          <a:lstStyle/>
          <a:p>
            <a:pPr algn="ctr"/>
            <a:r>
              <a:rPr lang="es-CO" sz="1500" dirty="0">
                <a:latin typeface="Century Gothic" panose="020B0502020202020204" pitchFamily="34" charset="0"/>
              </a:rPr>
              <a:t>En el Eje Cafetero, Pereira y Manizales  concentran el 80% de la oferta de programas. En el Nororiente, Bucaramanga y Cúcuta ofertan 47 programas que corresponden al 70% de la oferta del capítulo. En el Suroriente Ibagué tiene la mayor oferta de programas (42%).</a:t>
            </a:r>
          </a:p>
        </p:txBody>
      </p:sp>
      <p:graphicFrame>
        <p:nvGraphicFramePr>
          <p:cNvPr id="3" name="Tabla 2">
            <a:extLst>
              <a:ext uri="{FF2B5EF4-FFF2-40B4-BE49-F238E27FC236}">
                <a16:creationId xmlns="" xmlns:a16="http://schemas.microsoft.com/office/drawing/2014/main" id="{B3ADC16B-1E0C-4F0C-9D53-D809437804DF}"/>
              </a:ext>
            </a:extLst>
          </p:cNvPr>
          <p:cNvGraphicFramePr>
            <a:graphicFrameLocks noGrp="1"/>
          </p:cNvGraphicFramePr>
          <p:nvPr>
            <p:extLst>
              <p:ext uri="{D42A27DB-BD31-4B8C-83A1-F6EECF244321}">
                <p14:modId xmlns:p14="http://schemas.microsoft.com/office/powerpoint/2010/main" val="297228988"/>
              </p:ext>
            </p:extLst>
          </p:nvPr>
        </p:nvGraphicFramePr>
        <p:xfrm>
          <a:off x="643410" y="1216582"/>
          <a:ext cx="10905180" cy="3978258"/>
        </p:xfrm>
        <a:graphic>
          <a:graphicData uri="http://schemas.openxmlformats.org/drawingml/2006/table">
            <a:tbl>
              <a:tblPr/>
              <a:tblGrid>
                <a:gridCol w="991380">
                  <a:extLst>
                    <a:ext uri="{9D8B030D-6E8A-4147-A177-3AD203B41FA5}">
                      <a16:colId xmlns="" xmlns:a16="http://schemas.microsoft.com/office/drawing/2014/main" val="4201800089"/>
                    </a:ext>
                  </a:extLst>
                </a:gridCol>
                <a:gridCol w="1725316">
                  <a:extLst>
                    <a:ext uri="{9D8B030D-6E8A-4147-A177-3AD203B41FA5}">
                      <a16:colId xmlns="" xmlns:a16="http://schemas.microsoft.com/office/drawing/2014/main" val="1722915094"/>
                    </a:ext>
                  </a:extLst>
                </a:gridCol>
                <a:gridCol w="1709530">
                  <a:extLst>
                    <a:ext uri="{9D8B030D-6E8A-4147-A177-3AD203B41FA5}">
                      <a16:colId xmlns="" xmlns:a16="http://schemas.microsoft.com/office/drawing/2014/main" val="2201396732"/>
                    </a:ext>
                  </a:extLst>
                </a:gridCol>
                <a:gridCol w="887896">
                  <a:extLst>
                    <a:ext uri="{9D8B030D-6E8A-4147-A177-3AD203B41FA5}">
                      <a16:colId xmlns="" xmlns:a16="http://schemas.microsoft.com/office/drawing/2014/main" val="1807249026"/>
                    </a:ext>
                  </a:extLst>
                </a:gridCol>
                <a:gridCol w="861391">
                  <a:extLst>
                    <a:ext uri="{9D8B030D-6E8A-4147-A177-3AD203B41FA5}">
                      <a16:colId xmlns="" xmlns:a16="http://schemas.microsoft.com/office/drawing/2014/main" val="2049887580"/>
                    </a:ext>
                  </a:extLst>
                </a:gridCol>
                <a:gridCol w="1113183">
                  <a:extLst>
                    <a:ext uri="{9D8B030D-6E8A-4147-A177-3AD203B41FA5}">
                      <a16:colId xmlns="" xmlns:a16="http://schemas.microsoft.com/office/drawing/2014/main" val="2964935656"/>
                    </a:ext>
                  </a:extLst>
                </a:gridCol>
                <a:gridCol w="1046921">
                  <a:extLst>
                    <a:ext uri="{9D8B030D-6E8A-4147-A177-3AD203B41FA5}">
                      <a16:colId xmlns="" xmlns:a16="http://schemas.microsoft.com/office/drawing/2014/main" val="987792989"/>
                    </a:ext>
                  </a:extLst>
                </a:gridCol>
                <a:gridCol w="662609">
                  <a:extLst>
                    <a:ext uri="{9D8B030D-6E8A-4147-A177-3AD203B41FA5}">
                      <a16:colId xmlns="" xmlns:a16="http://schemas.microsoft.com/office/drawing/2014/main" val="1516999710"/>
                    </a:ext>
                  </a:extLst>
                </a:gridCol>
                <a:gridCol w="821635">
                  <a:extLst>
                    <a:ext uri="{9D8B030D-6E8A-4147-A177-3AD203B41FA5}">
                      <a16:colId xmlns="" xmlns:a16="http://schemas.microsoft.com/office/drawing/2014/main" val="1024982972"/>
                    </a:ext>
                  </a:extLst>
                </a:gridCol>
                <a:gridCol w="596348">
                  <a:extLst>
                    <a:ext uri="{9D8B030D-6E8A-4147-A177-3AD203B41FA5}">
                      <a16:colId xmlns="" xmlns:a16="http://schemas.microsoft.com/office/drawing/2014/main" val="2460322419"/>
                    </a:ext>
                  </a:extLst>
                </a:gridCol>
                <a:gridCol w="488971">
                  <a:extLst>
                    <a:ext uri="{9D8B030D-6E8A-4147-A177-3AD203B41FA5}">
                      <a16:colId xmlns="" xmlns:a16="http://schemas.microsoft.com/office/drawing/2014/main" val="1489056639"/>
                    </a:ext>
                  </a:extLst>
                </a:gridCol>
              </a:tblGrid>
              <a:tr h="235916">
                <a:tc gridSpan="11">
                  <a:txBody>
                    <a:bodyPr/>
                    <a:lstStyle/>
                    <a:p>
                      <a:pPr algn="ctr" fontAlgn="b"/>
                      <a:r>
                        <a:rPr lang="es-ES" sz="1800" b="1" i="0" u="none" strike="noStrike">
                          <a:solidFill>
                            <a:srgbClr val="FFFFFF"/>
                          </a:solidFill>
                          <a:effectLst/>
                          <a:latin typeface="Century Gothic" panose="020B0502020202020204" pitchFamily="34" charset="0"/>
                        </a:rPr>
                        <a:t>Programas por capítulo, municipio y nivel académico</a:t>
                      </a:r>
                    </a:p>
                  </a:txBody>
                  <a:tcPr marL="8738" marR="8738" marT="873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2D050"/>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 xmlns:a16="http://schemas.microsoft.com/office/drawing/2014/main" val="2737114408"/>
                  </a:ext>
                </a:extLst>
              </a:tr>
              <a:tr h="0">
                <a:tc>
                  <a:txBody>
                    <a:bodyPr/>
                    <a:lstStyle/>
                    <a:p>
                      <a:pPr algn="ctr" fontAlgn="ctr"/>
                      <a:r>
                        <a:rPr lang="es-CO" sz="1100" b="1" i="0" u="none" strike="noStrike" dirty="0">
                          <a:effectLst/>
                          <a:latin typeface="Century Gothic" panose="020B0502020202020204" pitchFamily="34" charset="0"/>
                        </a:rPr>
                        <a:t>Capitulo</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100" b="1" i="0" u="none" strike="noStrike" dirty="0">
                          <a:effectLst/>
                          <a:latin typeface="Century Gothic" panose="020B0502020202020204" pitchFamily="34" charset="0"/>
                        </a:rPr>
                        <a:t>Municipio Oferta del Programa</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100" b="1" i="0" u="none" strike="noStrike">
                          <a:effectLst/>
                          <a:latin typeface="Century Gothic" panose="020B0502020202020204" pitchFamily="34" charset="0"/>
                        </a:rPr>
                        <a:t>Formación Técnica Profesional</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100" b="1" i="0" u="none" strike="noStrike">
                          <a:effectLst/>
                          <a:latin typeface="Century Gothic" panose="020B0502020202020204" pitchFamily="34" charset="0"/>
                        </a:rPr>
                        <a:t>Tecnológica</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100" b="1" i="0" u="none" strike="noStrike">
                          <a:effectLst/>
                          <a:latin typeface="Century Gothic" panose="020B0502020202020204" pitchFamily="34" charset="0"/>
                        </a:rPr>
                        <a:t>Universitaria</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100" b="1" i="0" u="none" strike="noStrike">
                          <a:effectLst/>
                          <a:latin typeface="Century Gothic" panose="020B0502020202020204" pitchFamily="34" charset="0"/>
                        </a:rPr>
                        <a:t>Especialización Tecnológica</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100" b="1" i="0" u="none" strike="noStrike">
                          <a:effectLst/>
                          <a:latin typeface="Century Gothic" panose="020B0502020202020204" pitchFamily="34" charset="0"/>
                        </a:rPr>
                        <a:t>Especialización Universitaria</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100" b="1" i="0" u="none" strike="noStrike">
                          <a:effectLst/>
                          <a:latin typeface="Century Gothic" panose="020B0502020202020204" pitchFamily="34" charset="0"/>
                        </a:rPr>
                        <a:t>Maestría</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100" b="1" i="0" u="none" strike="noStrike">
                          <a:effectLst/>
                          <a:latin typeface="Century Gothic" panose="020B0502020202020204" pitchFamily="34" charset="0"/>
                        </a:rPr>
                        <a:t>Doctorado</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100" b="1" i="0" u="none" strike="noStrike">
                          <a:effectLst/>
                          <a:latin typeface="Century Gothic" panose="020B0502020202020204" pitchFamily="34" charset="0"/>
                        </a:rPr>
                        <a:t>Total</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100" b="1" i="0" u="none" strike="noStrike" dirty="0">
                          <a:effectLst/>
                          <a:latin typeface="Century Gothic" panose="020B0502020202020204" pitchFamily="34" charset="0"/>
                        </a:rPr>
                        <a:t>Part. </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extLst>
                  <a:ext uri="{0D108BD9-81ED-4DB2-BD59-A6C34878D82A}">
                    <a16:rowId xmlns="" xmlns:a16="http://schemas.microsoft.com/office/drawing/2014/main" val="136010771"/>
                  </a:ext>
                </a:extLst>
              </a:tr>
              <a:tr h="0">
                <a:tc rowSpan="4">
                  <a:txBody>
                    <a:bodyPr/>
                    <a:lstStyle/>
                    <a:p>
                      <a:pPr algn="ctr" fontAlgn="ctr"/>
                      <a:r>
                        <a:rPr lang="es-CO" sz="1100" b="0" i="0" u="none" strike="noStrike">
                          <a:effectLst/>
                          <a:latin typeface="Century Gothic" panose="020B0502020202020204" pitchFamily="34" charset="0"/>
                        </a:rPr>
                        <a:t>Eje cafetéro</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dirty="0">
                          <a:effectLst/>
                          <a:latin typeface="Century Gothic" panose="020B0502020202020204" pitchFamily="34" charset="0"/>
                        </a:rPr>
                        <a:t>Armenia</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dirty="0">
                          <a:effectLst/>
                          <a:latin typeface="Century Gothic" panose="020B0502020202020204" pitchFamily="34" charset="0"/>
                        </a:rPr>
                        <a:t> </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5</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3</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2</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10</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15,4%</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268392299"/>
                  </a:ext>
                </a:extLst>
              </a:tr>
              <a:tr h="0">
                <a:tc vMerge="1">
                  <a:txBody>
                    <a:bodyPr/>
                    <a:lstStyle/>
                    <a:p>
                      <a:endParaRPr lang="es-CO"/>
                    </a:p>
                  </a:txBody>
                  <a:tcPr/>
                </a:tc>
                <a:tc>
                  <a:txBody>
                    <a:bodyPr/>
                    <a:lstStyle/>
                    <a:p>
                      <a:pPr algn="ctr" fontAlgn="ctr"/>
                      <a:r>
                        <a:rPr lang="es-CO" sz="1100" b="0" i="0" u="none" strike="noStrike" dirty="0">
                          <a:effectLst/>
                          <a:latin typeface="Century Gothic" panose="020B0502020202020204" pitchFamily="34" charset="0"/>
                        </a:rPr>
                        <a:t>Manizales</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dirty="0">
                          <a:effectLst/>
                          <a:latin typeface="Century Gothic" panose="020B0502020202020204" pitchFamily="34" charset="0"/>
                        </a:rPr>
                        <a:t> </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9</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3</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11</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3</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26</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40,0%</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1121334953"/>
                  </a:ext>
                </a:extLst>
              </a:tr>
              <a:tr h="0">
                <a:tc vMerge="1">
                  <a:txBody>
                    <a:bodyPr/>
                    <a:lstStyle/>
                    <a:p>
                      <a:endParaRPr lang="es-CO"/>
                    </a:p>
                  </a:txBody>
                  <a:tcPr/>
                </a:tc>
                <a:tc>
                  <a:txBody>
                    <a:bodyPr/>
                    <a:lstStyle/>
                    <a:p>
                      <a:pPr algn="ctr" fontAlgn="ctr"/>
                      <a:r>
                        <a:rPr lang="es-CO" sz="1100" b="0" i="0" u="none" strike="noStrike" dirty="0">
                          <a:effectLst/>
                          <a:latin typeface="Century Gothic" panose="020B0502020202020204" pitchFamily="34" charset="0"/>
                        </a:rPr>
                        <a:t>Mistrató</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dirty="0">
                          <a:effectLst/>
                          <a:latin typeface="Century Gothic" panose="020B0502020202020204" pitchFamily="34" charset="0"/>
                        </a:rPr>
                        <a:t>1</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1</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1,5%</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262798140"/>
                  </a:ext>
                </a:extLst>
              </a:tr>
              <a:tr h="0">
                <a:tc vMerge="1">
                  <a:txBody>
                    <a:bodyPr/>
                    <a:lstStyle/>
                    <a:p>
                      <a:endParaRPr lang="es-CO"/>
                    </a:p>
                  </a:txBody>
                  <a:tcPr/>
                </a:tc>
                <a:tc>
                  <a:txBody>
                    <a:bodyPr/>
                    <a:lstStyle/>
                    <a:p>
                      <a:pPr algn="ctr" fontAlgn="ctr"/>
                      <a:r>
                        <a:rPr lang="es-CO" sz="1100" b="0" i="0" u="none" strike="noStrike" dirty="0">
                          <a:effectLst/>
                          <a:latin typeface="Century Gothic" panose="020B0502020202020204" pitchFamily="34" charset="0"/>
                        </a:rPr>
                        <a:t>Pereira</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13</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3</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8</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4</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28</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43,1%</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3253606541"/>
                  </a:ext>
                </a:extLst>
              </a:tr>
              <a:tr h="0">
                <a:tc gridSpan="2">
                  <a:txBody>
                    <a:bodyPr/>
                    <a:lstStyle/>
                    <a:p>
                      <a:pPr algn="ctr" fontAlgn="ctr"/>
                      <a:r>
                        <a:rPr lang="es-CO" sz="1100" b="1" i="0" u="none" strike="noStrike">
                          <a:effectLst/>
                          <a:latin typeface="Century Gothic" panose="020B0502020202020204" pitchFamily="34" charset="0"/>
                        </a:rPr>
                        <a:t>Total Eje cafetéro</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hMerge="1">
                  <a:txBody>
                    <a:bodyPr/>
                    <a:lstStyle/>
                    <a:p>
                      <a:endParaRPr lang="es-CO"/>
                    </a:p>
                  </a:txBody>
                  <a:tcPr/>
                </a:tc>
                <a:tc>
                  <a:txBody>
                    <a:bodyPr/>
                    <a:lstStyle/>
                    <a:p>
                      <a:pPr algn="ctr" fontAlgn="ctr"/>
                      <a:r>
                        <a:rPr lang="es-CO" sz="1100" b="1" i="0" u="none" strike="noStrike">
                          <a:effectLst/>
                          <a:latin typeface="Century Gothic" panose="020B0502020202020204" pitchFamily="34" charset="0"/>
                        </a:rPr>
                        <a:t> </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100" b="1" i="0" u="none" strike="noStrike">
                          <a:effectLst/>
                          <a:latin typeface="Century Gothic" panose="020B0502020202020204" pitchFamily="34" charset="0"/>
                        </a:rPr>
                        <a:t> </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100" b="1" i="0" u="none" strike="noStrike">
                          <a:effectLst/>
                          <a:latin typeface="Century Gothic" panose="020B0502020202020204" pitchFamily="34" charset="0"/>
                        </a:rPr>
                        <a:t>28</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100" b="1" i="0" u="none" strike="noStrike">
                          <a:effectLst/>
                          <a:latin typeface="Century Gothic" panose="020B0502020202020204" pitchFamily="34" charset="0"/>
                        </a:rPr>
                        <a:t> </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100" b="1" i="0" u="none" strike="noStrike">
                          <a:effectLst/>
                          <a:latin typeface="Century Gothic" panose="020B0502020202020204" pitchFamily="34" charset="0"/>
                        </a:rPr>
                        <a:t>6</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100" b="1" i="0" u="none" strike="noStrike">
                          <a:effectLst/>
                          <a:latin typeface="Century Gothic" panose="020B0502020202020204" pitchFamily="34" charset="0"/>
                        </a:rPr>
                        <a:t>22</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100" b="1" i="0" u="none" strike="noStrike">
                          <a:effectLst/>
                          <a:latin typeface="Century Gothic" panose="020B0502020202020204" pitchFamily="34" charset="0"/>
                        </a:rPr>
                        <a:t>9</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100" b="1" i="0" u="none" strike="noStrike">
                          <a:effectLst/>
                          <a:latin typeface="Century Gothic" panose="020B0502020202020204" pitchFamily="34" charset="0"/>
                        </a:rPr>
                        <a:t>65</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100" b="0" i="0" u="none" strike="noStrike">
                          <a:effectLst/>
                          <a:latin typeface="Century Gothic" panose="020B0502020202020204" pitchFamily="34" charset="0"/>
                        </a:rPr>
                        <a:t>100,0%</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extLst>
                  <a:ext uri="{0D108BD9-81ED-4DB2-BD59-A6C34878D82A}">
                    <a16:rowId xmlns="" xmlns:a16="http://schemas.microsoft.com/office/drawing/2014/main" val="602562526"/>
                  </a:ext>
                </a:extLst>
              </a:tr>
              <a:tr h="0">
                <a:tc rowSpan="6">
                  <a:txBody>
                    <a:bodyPr/>
                    <a:lstStyle/>
                    <a:p>
                      <a:pPr algn="ctr" fontAlgn="ctr"/>
                      <a:r>
                        <a:rPr lang="es-CO" sz="1100" b="0" i="0" u="none" strike="noStrike">
                          <a:effectLst/>
                          <a:latin typeface="Century Gothic" panose="020B0502020202020204" pitchFamily="34" charset="0"/>
                        </a:rPr>
                        <a:t>Nororiente</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dirty="0">
                          <a:effectLst/>
                          <a:latin typeface="Century Gothic" panose="020B0502020202020204" pitchFamily="34" charset="0"/>
                        </a:rPr>
                        <a:t>Barrancabermeja</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dirty="0">
                          <a:effectLst/>
                          <a:latin typeface="Century Gothic" panose="020B0502020202020204" pitchFamily="34" charset="0"/>
                        </a:rPr>
                        <a:t> </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1</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dirty="0">
                          <a:effectLst/>
                          <a:latin typeface="Century Gothic" panose="020B0502020202020204" pitchFamily="34" charset="0"/>
                        </a:rPr>
                        <a:t>1</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dirty="0">
                          <a:effectLst/>
                          <a:latin typeface="Century Gothic" panose="020B0502020202020204" pitchFamily="34" charset="0"/>
                        </a:rPr>
                        <a:t> </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2</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2,9%</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1965244045"/>
                  </a:ext>
                </a:extLst>
              </a:tr>
              <a:tr h="0">
                <a:tc vMerge="1">
                  <a:txBody>
                    <a:bodyPr/>
                    <a:lstStyle/>
                    <a:p>
                      <a:endParaRPr lang="es-CO"/>
                    </a:p>
                  </a:txBody>
                  <a:tcPr/>
                </a:tc>
                <a:tc>
                  <a:txBody>
                    <a:bodyPr/>
                    <a:lstStyle/>
                    <a:p>
                      <a:pPr algn="ctr" fontAlgn="ctr"/>
                      <a:r>
                        <a:rPr lang="es-CO" sz="1100" b="0" i="0" u="none" strike="noStrike" dirty="0">
                          <a:effectLst/>
                          <a:latin typeface="Century Gothic" panose="020B0502020202020204" pitchFamily="34" charset="0"/>
                        </a:rPr>
                        <a:t>Bucaramanga</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10</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5</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14</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dirty="0">
                          <a:effectLst/>
                          <a:latin typeface="Century Gothic" panose="020B0502020202020204" pitchFamily="34" charset="0"/>
                        </a:rPr>
                        <a:t> </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29</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42,6%</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3111185141"/>
                  </a:ext>
                </a:extLst>
              </a:tr>
              <a:tr h="0">
                <a:tc vMerge="1">
                  <a:txBody>
                    <a:bodyPr/>
                    <a:lstStyle/>
                    <a:p>
                      <a:endParaRPr lang="es-CO"/>
                    </a:p>
                  </a:txBody>
                  <a:tcPr/>
                </a:tc>
                <a:tc>
                  <a:txBody>
                    <a:bodyPr/>
                    <a:lstStyle/>
                    <a:p>
                      <a:pPr algn="ctr" fontAlgn="ctr"/>
                      <a:r>
                        <a:rPr lang="es-CO" sz="1100" b="0" i="0" u="none" strike="noStrike" dirty="0">
                          <a:effectLst/>
                          <a:latin typeface="Century Gothic" panose="020B0502020202020204" pitchFamily="34" charset="0"/>
                        </a:rPr>
                        <a:t>Cúcuta</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8</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3</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6</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dirty="0">
                          <a:effectLst/>
                          <a:latin typeface="Century Gothic" panose="020B0502020202020204" pitchFamily="34" charset="0"/>
                        </a:rPr>
                        <a:t>1</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18</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26,5%</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1815489285"/>
                  </a:ext>
                </a:extLst>
              </a:tr>
              <a:tr h="0">
                <a:tc vMerge="1">
                  <a:txBody>
                    <a:bodyPr/>
                    <a:lstStyle/>
                    <a:p>
                      <a:endParaRPr lang="es-CO"/>
                    </a:p>
                  </a:txBody>
                  <a:tcPr/>
                </a:tc>
                <a:tc>
                  <a:txBody>
                    <a:bodyPr/>
                    <a:lstStyle/>
                    <a:p>
                      <a:pPr algn="ctr" fontAlgn="ctr"/>
                      <a:r>
                        <a:rPr lang="es-CO" sz="1100" b="0" i="0" u="none" strike="noStrike" dirty="0">
                          <a:effectLst/>
                          <a:latin typeface="Century Gothic" panose="020B0502020202020204" pitchFamily="34" charset="0"/>
                        </a:rPr>
                        <a:t>Pamplona</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4</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5</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3</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dirty="0">
                          <a:effectLst/>
                          <a:latin typeface="Century Gothic" panose="020B0502020202020204" pitchFamily="34" charset="0"/>
                        </a:rPr>
                        <a:t> </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dirty="0">
                          <a:effectLst/>
                          <a:latin typeface="Century Gothic" panose="020B0502020202020204" pitchFamily="34" charset="0"/>
                        </a:rPr>
                        <a:t>12</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17,6%</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1025977781"/>
                  </a:ext>
                </a:extLst>
              </a:tr>
              <a:tr h="0">
                <a:tc vMerge="1">
                  <a:txBody>
                    <a:bodyPr/>
                    <a:lstStyle/>
                    <a:p>
                      <a:endParaRPr lang="es-CO"/>
                    </a:p>
                  </a:txBody>
                  <a:tcPr/>
                </a:tc>
                <a:tc>
                  <a:txBody>
                    <a:bodyPr/>
                    <a:lstStyle/>
                    <a:p>
                      <a:pPr algn="ctr" fontAlgn="ctr"/>
                      <a:r>
                        <a:rPr lang="es-CO" sz="1100" b="0" i="0" u="none" strike="noStrike" dirty="0">
                          <a:effectLst/>
                          <a:latin typeface="Century Gothic" panose="020B0502020202020204" pitchFamily="34" charset="0"/>
                        </a:rPr>
                        <a:t>San Gil</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1</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2</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dirty="0">
                          <a:effectLst/>
                          <a:latin typeface="Century Gothic" panose="020B0502020202020204" pitchFamily="34" charset="0"/>
                        </a:rPr>
                        <a:t>3</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4,4%</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2482652818"/>
                  </a:ext>
                </a:extLst>
              </a:tr>
              <a:tr h="0">
                <a:tc vMerge="1">
                  <a:txBody>
                    <a:bodyPr/>
                    <a:lstStyle/>
                    <a:p>
                      <a:endParaRPr lang="es-CO"/>
                    </a:p>
                  </a:txBody>
                  <a:tcPr/>
                </a:tc>
                <a:tc>
                  <a:txBody>
                    <a:bodyPr/>
                    <a:lstStyle/>
                    <a:p>
                      <a:pPr algn="ctr" fontAlgn="ctr"/>
                      <a:r>
                        <a:rPr lang="es-CO" sz="1100" b="0" i="0" u="none" strike="noStrike" dirty="0">
                          <a:effectLst/>
                          <a:latin typeface="Century Gothic" panose="020B0502020202020204" pitchFamily="34" charset="0"/>
                        </a:rPr>
                        <a:t>Socorro</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2</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2</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dirty="0">
                          <a:effectLst/>
                          <a:latin typeface="Century Gothic" panose="020B0502020202020204" pitchFamily="34" charset="0"/>
                        </a:rPr>
                        <a:t>4</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5,9%</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858712525"/>
                  </a:ext>
                </a:extLst>
              </a:tr>
              <a:tr h="0">
                <a:tc gridSpan="2">
                  <a:txBody>
                    <a:bodyPr/>
                    <a:lstStyle/>
                    <a:p>
                      <a:pPr algn="ctr" fontAlgn="ctr"/>
                      <a:r>
                        <a:rPr lang="es-CO" sz="1100" b="1" i="0" u="none" strike="noStrike" dirty="0">
                          <a:effectLst/>
                          <a:latin typeface="Century Gothic" panose="020B0502020202020204" pitchFamily="34" charset="0"/>
                        </a:rPr>
                        <a:t>Total Nororiente</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hMerge="1">
                  <a:txBody>
                    <a:bodyPr/>
                    <a:lstStyle/>
                    <a:p>
                      <a:endParaRPr lang="es-CO"/>
                    </a:p>
                  </a:txBody>
                  <a:tcPr/>
                </a:tc>
                <a:tc>
                  <a:txBody>
                    <a:bodyPr/>
                    <a:lstStyle/>
                    <a:p>
                      <a:pPr algn="ctr" fontAlgn="ctr"/>
                      <a:r>
                        <a:rPr lang="es-CO" sz="1100" b="1" i="0" u="none" strike="noStrike">
                          <a:effectLst/>
                          <a:latin typeface="Century Gothic" panose="020B0502020202020204" pitchFamily="34" charset="0"/>
                        </a:rPr>
                        <a:t> </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100" b="1" i="0" u="none" strike="noStrike">
                          <a:effectLst/>
                          <a:latin typeface="Century Gothic" panose="020B0502020202020204" pitchFamily="34" charset="0"/>
                        </a:rPr>
                        <a:t> </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100" b="1" i="0" u="none" strike="noStrike">
                          <a:effectLst/>
                          <a:latin typeface="Century Gothic" panose="020B0502020202020204" pitchFamily="34" charset="0"/>
                        </a:rPr>
                        <a:t>26</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100" b="1" i="0" u="none" strike="noStrike">
                          <a:effectLst/>
                          <a:latin typeface="Century Gothic" panose="020B0502020202020204" pitchFamily="34" charset="0"/>
                        </a:rPr>
                        <a:t> </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100" b="1" i="0" u="none" strike="noStrike">
                          <a:effectLst/>
                          <a:latin typeface="Century Gothic" panose="020B0502020202020204" pitchFamily="34" charset="0"/>
                        </a:rPr>
                        <a:t>15</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100" b="1" i="0" u="none" strike="noStrike">
                          <a:effectLst/>
                          <a:latin typeface="Century Gothic" panose="020B0502020202020204" pitchFamily="34" charset="0"/>
                        </a:rPr>
                        <a:t>26</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100" b="1" i="0" u="none" strike="noStrike">
                          <a:effectLst/>
                          <a:latin typeface="Century Gothic" panose="020B0502020202020204" pitchFamily="34" charset="0"/>
                        </a:rPr>
                        <a:t>1</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100" b="1" i="0" u="none" strike="noStrike" dirty="0">
                          <a:effectLst/>
                          <a:latin typeface="Century Gothic" panose="020B0502020202020204" pitchFamily="34" charset="0"/>
                        </a:rPr>
                        <a:t>68</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100" b="0" i="0" u="none" strike="noStrike">
                          <a:effectLst/>
                          <a:latin typeface="Century Gothic" panose="020B0502020202020204" pitchFamily="34" charset="0"/>
                        </a:rPr>
                        <a:t>100,0%</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extLst>
                  <a:ext uri="{0D108BD9-81ED-4DB2-BD59-A6C34878D82A}">
                    <a16:rowId xmlns="" xmlns:a16="http://schemas.microsoft.com/office/drawing/2014/main" val="3435022187"/>
                  </a:ext>
                </a:extLst>
              </a:tr>
              <a:tr h="0">
                <a:tc rowSpan="6">
                  <a:txBody>
                    <a:bodyPr/>
                    <a:lstStyle/>
                    <a:p>
                      <a:pPr algn="ctr" fontAlgn="ctr"/>
                      <a:r>
                        <a:rPr lang="es-CO" sz="1100" b="0" i="0" u="none" strike="noStrike">
                          <a:effectLst/>
                          <a:latin typeface="Century Gothic" panose="020B0502020202020204" pitchFamily="34" charset="0"/>
                        </a:rPr>
                        <a:t>Suroriente</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dirty="0">
                          <a:effectLst/>
                          <a:latin typeface="Century Gothic" panose="020B0502020202020204" pitchFamily="34" charset="0"/>
                        </a:rPr>
                        <a:t>Espinal (Chicoral) </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1</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dirty="0">
                          <a:effectLst/>
                          <a:latin typeface="Century Gothic" panose="020B0502020202020204" pitchFamily="34" charset="0"/>
                        </a:rPr>
                        <a:t>1</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1,8%</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2139561416"/>
                  </a:ext>
                </a:extLst>
              </a:tr>
              <a:tr h="0">
                <a:tc vMerge="1">
                  <a:txBody>
                    <a:bodyPr/>
                    <a:lstStyle/>
                    <a:p>
                      <a:endParaRPr lang="es-CO"/>
                    </a:p>
                  </a:txBody>
                  <a:tcPr/>
                </a:tc>
                <a:tc>
                  <a:txBody>
                    <a:bodyPr/>
                    <a:lstStyle/>
                    <a:p>
                      <a:pPr algn="ctr" fontAlgn="ctr"/>
                      <a:r>
                        <a:rPr lang="es-CO" sz="1100" b="0" i="0" u="none" strike="noStrike" dirty="0">
                          <a:effectLst/>
                          <a:latin typeface="Century Gothic" panose="020B0502020202020204" pitchFamily="34" charset="0"/>
                        </a:rPr>
                        <a:t>Florencia</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8</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1</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2</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1</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dirty="0">
                          <a:effectLst/>
                          <a:latin typeface="Century Gothic" panose="020B0502020202020204" pitchFamily="34" charset="0"/>
                        </a:rPr>
                        <a:t>12</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21,1%</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2121899309"/>
                  </a:ext>
                </a:extLst>
              </a:tr>
              <a:tr h="0">
                <a:tc vMerge="1">
                  <a:txBody>
                    <a:bodyPr/>
                    <a:lstStyle/>
                    <a:p>
                      <a:endParaRPr lang="es-CO"/>
                    </a:p>
                  </a:txBody>
                  <a:tcPr/>
                </a:tc>
                <a:tc>
                  <a:txBody>
                    <a:bodyPr/>
                    <a:lstStyle/>
                    <a:p>
                      <a:pPr algn="ctr" fontAlgn="ctr"/>
                      <a:r>
                        <a:rPr lang="es-CO" sz="1100" b="0" i="0" u="none" strike="noStrike" dirty="0">
                          <a:effectLst/>
                          <a:latin typeface="Century Gothic" panose="020B0502020202020204" pitchFamily="34" charset="0"/>
                        </a:rPr>
                        <a:t>Ibagué</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11</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4</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6</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3</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24</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42,1%</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2001013044"/>
                  </a:ext>
                </a:extLst>
              </a:tr>
              <a:tr h="0">
                <a:tc vMerge="1">
                  <a:txBody>
                    <a:bodyPr/>
                    <a:lstStyle/>
                    <a:p>
                      <a:endParaRPr lang="es-CO"/>
                    </a:p>
                  </a:txBody>
                  <a:tcPr/>
                </a:tc>
                <a:tc>
                  <a:txBody>
                    <a:bodyPr/>
                    <a:lstStyle/>
                    <a:p>
                      <a:pPr algn="ctr" fontAlgn="ctr"/>
                      <a:r>
                        <a:rPr lang="es-CO" sz="1100" b="0" i="0" u="none" strike="noStrike" dirty="0">
                          <a:effectLst/>
                          <a:latin typeface="Century Gothic" panose="020B0502020202020204" pitchFamily="34" charset="0"/>
                        </a:rPr>
                        <a:t>Leticia</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1</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dirty="0">
                          <a:effectLst/>
                          <a:latin typeface="Century Gothic" panose="020B0502020202020204" pitchFamily="34" charset="0"/>
                        </a:rPr>
                        <a:t>1</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1,8%</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3874851898"/>
                  </a:ext>
                </a:extLst>
              </a:tr>
              <a:tr h="0">
                <a:tc vMerge="1">
                  <a:txBody>
                    <a:bodyPr/>
                    <a:lstStyle/>
                    <a:p>
                      <a:endParaRPr lang="es-CO"/>
                    </a:p>
                  </a:txBody>
                  <a:tcPr/>
                </a:tc>
                <a:tc>
                  <a:txBody>
                    <a:bodyPr/>
                    <a:lstStyle/>
                    <a:p>
                      <a:pPr algn="ctr" fontAlgn="ctr"/>
                      <a:r>
                        <a:rPr lang="es-CO" sz="1100" b="0" i="0" u="none" strike="noStrike" dirty="0">
                          <a:effectLst/>
                          <a:latin typeface="Century Gothic" panose="020B0502020202020204" pitchFamily="34" charset="0"/>
                        </a:rPr>
                        <a:t>Neiva</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8</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1</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8</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1</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18</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31,6%</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1853841551"/>
                  </a:ext>
                </a:extLst>
              </a:tr>
              <a:tr h="0">
                <a:tc vMerge="1">
                  <a:txBody>
                    <a:bodyPr/>
                    <a:lstStyle/>
                    <a:p>
                      <a:endParaRPr lang="es-CO"/>
                    </a:p>
                  </a:txBody>
                  <a:tcPr/>
                </a:tc>
                <a:tc>
                  <a:txBody>
                    <a:bodyPr/>
                    <a:lstStyle/>
                    <a:p>
                      <a:pPr algn="ctr" fontAlgn="ctr"/>
                      <a:r>
                        <a:rPr lang="es-CO" sz="1100" b="0" i="0" u="none" strike="noStrike" dirty="0">
                          <a:effectLst/>
                          <a:latin typeface="Century Gothic" panose="020B0502020202020204" pitchFamily="34" charset="0"/>
                        </a:rPr>
                        <a:t>Pitalito</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1</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1</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dirty="0">
                          <a:effectLst/>
                          <a:latin typeface="Century Gothic" panose="020B0502020202020204" pitchFamily="34" charset="0"/>
                        </a:rPr>
                        <a:t>1,8%</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3366745440"/>
                  </a:ext>
                </a:extLst>
              </a:tr>
              <a:tr h="0">
                <a:tc gridSpan="2">
                  <a:txBody>
                    <a:bodyPr/>
                    <a:lstStyle/>
                    <a:p>
                      <a:pPr algn="ctr" fontAlgn="ctr"/>
                      <a:r>
                        <a:rPr lang="es-CO" sz="1100" b="1" i="0" u="none" strike="noStrike">
                          <a:effectLst/>
                          <a:latin typeface="Century Gothic" panose="020B0502020202020204" pitchFamily="34" charset="0"/>
                        </a:rPr>
                        <a:t>Total Suroriente</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hMerge="1">
                  <a:txBody>
                    <a:bodyPr/>
                    <a:lstStyle/>
                    <a:p>
                      <a:endParaRPr lang="es-CO"/>
                    </a:p>
                  </a:txBody>
                  <a:tcPr/>
                </a:tc>
                <a:tc>
                  <a:txBody>
                    <a:bodyPr/>
                    <a:lstStyle/>
                    <a:p>
                      <a:pPr algn="ctr" fontAlgn="ctr"/>
                      <a:r>
                        <a:rPr lang="es-CO" sz="1100" b="1" i="0" u="none" strike="noStrike">
                          <a:effectLst/>
                          <a:latin typeface="Century Gothic" panose="020B0502020202020204" pitchFamily="34" charset="0"/>
                        </a:rPr>
                        <a:t> </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100" b="1" i="0" u="none" strike="noStrike">
                          <a:effectLst/>
                          <a:latin typeface="Century Gothic" panose="020B0502020202020204" pitchFamily="34" charset="0"/>
                        </a:rPr>
                        <a:t> </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100" b="1" i="0" u="none" strike="noStrike">
                          <a:effectLst/>
                          <a:latin typeface="Century Gothic" panose="020B0502020202020204" pitchFamily="34" charset="0"/>
                        </a:rPr>
                        <a:t>28</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100" b="1" i="0" u="none" strike="noStrike">
                          <a:effectLst/>
                          <a:latin typeface="Century Gothic" panose="020B0502020202020204" pitchFamily="34" charset="0"/>
                        </a:rPr>
                        <a:t> </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100" b="1" i="0" u="none" strike="noStrike">
                          <a:effectLst/>
                          <a:latin typeface="Century Gothic" panose="020B0502020202020204" pitchFamily="34" charset="0"/>
                        </a:rPr>
                        <a:t>6</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100" b="1" i="0" u="none" strike="noStrike">
                          <a:effectLst/>
                          <a:latin typeface="Century Gothic" panose="020B0502020202020204" pitchFamily="34" charset="0"/>
                        </a:rPr>
                        <a:t>18</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100" b="1" i="0" u="none" strike="noStrike">
                          <a:effectLst/>
                          <a:latin typeface="Century Gothic" panose="020B0502020202020204" pitchFamily="34" charset="0"/>
                        </a:rPr>
                        <a:t>5</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100" b="1" i="0" u="none" strike="noStrike">
                          <a:effectLst/>
                          <a:latin typeface="Century Gothic" panose="020B0502020202020204" pitchFamily="34" charset="0"/>
                        </a:rPr>
                        <a:t>57</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100" b="0" i="0" u="none" strike="noStrike" dirty="0">
                          <a:effectLst/>
                          <a:latin typeface="Century Gothic" panose="020B0502020202020204" pitchFamily="34" charset="0"/>
                        </a:rPr>
                        <a:t>100,0%</a:t>
                      </a:r>
                    </a:p>
                  </a:txBody>
                  <a:tcPr marL="8738" marR="8738" marT="873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extLst>
                  <a:ext uri="{0D108BD9-81ED-4DB2-BD59-A6C34878D82A}">
                    <a16:rowId xmlns="" xmlns:a16="http://schemas.microsoft.com/office/drawing/2014/main" val="1854159569"/>
                  </a:ext>
                </a:extLst>
              </a:tr>
            </a:tbl>
          </a:graphicData>
        </a:graphic>
      </p:graphicFrame>
      <p:sp>
        <p:nvSpPr>
          <p:cNvPr id="9" name="Rectángulo 8">
            <a:extLst>
              <a:ext uri="{FF2B5EF4-FFF2-40B4-BE49-F238E27FC236}">
                <a16:creationId xmlns="" xmlns:a16="http://schemas.microsoft.com/office/drawing/2014/main" id="{F2652021-82B9-4BF3-A709-43912A530EAE}"/>
              </a:ext>
            </a:extLst>
          </p:cNvPr>
          <p:cNvSpPr/>
          <p:nvPr/>
        </p:nvSpPr>
        <p:spPr>
          <a:xfrm>
            <a:off x="5393635" y="6365517"/>
            <a:ext cx="6096000" cy="307777"/>
          </a:xfrm>
          <a:prstGeom prst="rect">
            <a:avLst/>
          </a:prstGeom>
        </p:spPr>
        <p:txBody>
          <a:bodyPr>
            <a:spAutoFit/>
          </a:bodyPr>
          <a:lstStyle/>
          <a:p>
            <a:pPr algn="r"/>
            <a:r>
              <a:rPr lang="es-CO" sz="1400" dirty="0">
                <a:solidFill>
                  <a:schemeClr val="bg1">
                    <a:lumMod val="50000"/>
                  </a:schemeClr>
                </a:solidFill>
                <a:latin typeface="Century Gothic" panose="020B0502020202020204" pitchFamily="34" charset="0"/>
              </a:rPr>
              <a:t>Fuente: Ministerio de Educación Nacional - SNIES</a:t>
            </a:r>
          </a:p>
        </p:txBody>
      </p:sp>
    </p:spTree>
    <p:extLst>
      <p:ext uri="{BB962C8B-B14F-4D97-AF65-F5344CB8AC3E}">
        <p14:creationId xmlns:p14="http://schemas.microsoft.com/office/powerpoint/2010/main" val="1403632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 xmlns:a16="http://schemas.microsoft.com/office/drawing/2014/main" id="{A0C44607-8D73-40CD-9115-8C52AB8A541F}"/>
              </a:ext>
            </a:extLst>
          </p:cNvPr>
          <p:cNvSpPr/>
          <p:nvPr/>
        </p:nvSpPr>
        <p:spPr>
          <a:xfrm>
            <a:off x="390698" y="1096567"/>
            <a:ext cx="2432015" cy="1815882"/>
          </a:xfrm>
          <a:prstGeom prst="rect">
            <a:avLst/>
          </a:prstGeom>
        </p:spPr>
        <p:txBody>
          <a:bodyPr wrap="square">
            <a:spAutoFit/>
          </a:bodyPr>
          <a:lstStyle/>
          <a:p>
            <a:pPr algn="ctr" fontAlgn="b"/>
            <a:r>
              <a:rPr lang="es-CO" sz="2800" b="1" dirty="0">
                <a:solidFill>
                  <a:srgbClr val="CC0066"/>
                </a:solidFill>
                <a:latin typeface="Century Gothic" panose="020B0502020202020204" pitchFamily="34" charset="0"/>
              </a:rPr>
              <a:t>Programas por modalidad y capítulo</a:t>
            </a:r>
          </a:p>
        </p:txBody>
      </p:sp>
      <p:sp>
        <p:nvSpPr>
          <p:cNvPr id="8" name="CuadroTexto 7">
            <a:extLst>
              <a:ext uri="{FF2B5EF4-FFF2-40B4-BE49-F238E27FC236}">
                <a16:creationId xmlns="" xmlns:a16="http://schemas.microsoft.com/office/drawing/2014/main" id="{3E8E38B1-E012-4318-950C-3CBE7873FA23}"/>
              </a:ext>
            </a:extLst>
          </p:cNvPr>
          <p:cNvSpPr txBox="1"/>
          <p:nvPr/>
        </p:nvSpPr>
        <p:spPr>
          <a:xfrm>
            <a:off x="7792277" y="3813354"/>
            <a:ext cx="3788225" cy="2169825"/>
          </a:xfrm>
          <a:prstGeom prst="rect">
            <a:avLst/>
          </a:prstGeom>
          <a:solidFill>
            <a:schemeClr val="bg1"/>
          </a:solidFill>
          <a:ln w="57150">
            <a:solidFill>
              <a:srgbClr val="FFC000"/>
            </a:solidFill>
            <a:prstDash val="dash"/>
          </a:ln>
        </p:spPr>
        <p:txBody>
          <a:bodyPr wrap="square" rtlCol="0" anchor="ctr" anchorCtr="0">
            <a:spAutoFit/>
          </a:bodyPr>
          <a:lstStyle/>
          <a:p>
            <a:pPr algn="ctr"/>
            <a:r>
              <a:rPr lang="es-CO" sz="1500" dirty="0">
                <a:latin typeface="Century Gothic" panose="020B0502020202020204" pitchFamily="34" charset="0"/>
              </a:rPr>
              <a:t>Del total de programas activos ofertados para ciencias de la educación el 82,4% se realiza en modalidad presencial. La menor proporción de programas a distancia y virtual la presenta el capítulo Suroccidente y la mayor proporción en estas modalidades  se da en el capítulo Centro. </a:t>
            </a:r>
          </a:p>
        </p:txBody>
      </p:sp>
      <p:graphicFrame>
        <p:nvGraphicFramePr>
          <p:cNvPr id="4" name="Tabla 3">
            <a:extLst>
              <a:ext uri="{FF2B5EF4-FFF2-40B4-BE49-F238E27FC236}">
                <a16:creationId xmlns="" xmlns:a16="http://schemas.microsoft.com/office/drawing/2014/main" id="{C0CD7DB4-7E7B-43DF-BB86-EA2905647BE1}"/>
              </a:ext>
            </a:extLst>
          </p:cNvPr>
          <p:cNvGraphicFramePr>
            <a:graphicFrameLocks noGrp="1"/>
          </p:cNvGraphicFramePr>
          <p:nvPr>
            <p:extLst>
              <p:ext uri="{D42A27DB-BD31-4B8C-83A1-F6EECF244321}">
                <p14:modId xmlns:p14="http://schemas.microsoft.com/office/powerpoint/2010/main" val="1535421354"/>
              </p:ext>
            </p:extLst>
          </p:nvPr>
        </p:nvGraphicFramePr>
        <p:xfrm>
          <a:off x="3108314" y="702440"/>
          <a:ext cx="8580102" cy="2475043"/>
        </p:xfrm>
        <a:graphic>
          <a:graphicData uri="http://schemas.openxmlformats.org/drawingml/2006/table">
            <a:tbl>
              <a:tblPr/>
              <a:tblGrid>
                <a:gridCol w="3336442">
                  <a:extLst>
                    <a:ext uri="{9D8B030D-6E8A-4147-A177-3AD203B41FA5}">
                      <a16:colId xmlns="" xmlns:a16="http://schemas.microsoft.com/office/drawing/2014/main" val="1020684920"/>
                    </a:ext>
                  </a:extLst>
                </a:gridCol>
                <a:gridCol w="1836227">
                  <a:extLst>
                    <a:ext uri="{9D8B030D-6E8A-4147-A177-3AD203B41FA5}">
                      <a16:colId xmlns="" xmlns:a16="http://schemas.microsoft.com/office/drawing/2014/main" val="1962122405"/>
                    </a:ext>
                  </a:extLst>
                </a:gridCol>
                <a:gridCol w="1135811">
                  <a:extLst>
                    <a:ext uri="{9D8B030D-6E8A-4147-A177-3AD203B41FA5}">
                      <a16:colId xmlns="" xmlns:a16="http://schemas.microsoft.com/office/drawing/2014/main" val="4275122911"/>
                    </a:ext>
                  </a:extLst>
                </a:gridCol>
                <a:gridCol w="1135811">
                  <a:extLst>
                    <a:ext uri="{9D8B030D-6E8A-4147-A177-3AD203B41FA5}">
                      <a16:colId xmlns="" xmlns:a16="http://schemas.microsoft.com/office/drawing/2014/main" val="2096907482"/>
                    </a:ext>
                  </a:extLst>
                </a:gridCol>
                <a:gridCol w="1135811">
                  <a:extLst>
                    <a:ext uri="{9D8B030D-6E8A-4147-A177-3AD203B41FA5}">
                      <a16:colId xmlns="" xmlns:a16="http://schemas.microsoft.com/office/drawing/2014/main" val="3197291924"/>
                    </a:ext>
                  </a:extLst>
                </a:gridCol>
              </a:tblGrid>
              <a:tr h="390067">
                <a:tc gridSpan="5">
                  <a:txBody>
                    <a:bodyPr/>
                    <a:lstStyle/>
                    <a:p>
                      <a:pPr algn="ctr" rtl="0" fontAlgn="b"/>
                      <a:r>
                        <a:rPr lang="es-ES" sz="2400" b="1" i="0" u="none" strike="noStrike" dirty="0">
                          <a:solidFill>
                            <a:srgbClr val="FFFFFF"/>
                          </a:solidFill>
                          <a:effectLst/>
                          <a:latin typeface="Century Gothic" panose="020B0502020202020204" pitchFamily="34" charset="0"/>
                        </a:rPr>
                        <a:t>Programas por modalidad y capítulo</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2D050"/>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 xmlns:a16="http://schemas.microsoft.com/office/drawing/2014/main" val="3727831699"/>
                  </a:ext>
                </a:extLst>
              </a:tr>
              <a:tr h="231664">
                <a:tc>
                  <a:txBody>
                    <a:bodyPr/>
                    <a:lstStyle/>
                    <a:p>
                      <a:pPr algn="ctr" fontAlgn="ctr"/>
                      <a:r>
                        <a:rPr lang="es-CO" sz="1400" b="1" i="0" u="none" strike="noStrike" dirty="0">
                          <a:effectLst/>
                          <a:latin typeface="Century Gothic" panose="020B0502020202020204" pitchFamily="34" charset="0"/>
                        </a:rPr>
                        <a:t>Capitulo</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400" b="1" i="0" u="none" strike="noStrike">
                          <a:effectLst/>
                          <a:latin typeface="Century Gothic" panose="020B0502020202020204" pitchFamily="34" charset="0"/>
                        </a:rPr>
                        <a:t>A distancia</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400" b="1" i="0" u="none" strike="noStrike">
                          <a:effectLst/>
                          <a:latin typeface="Century Gothic" panose="020B0502020202020204" pitchFamily="34" charset="0"/>
                        </a:rPr>
                        <a:t>Presencial</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400" b="1" i="0" u="none" strike="noStrike">
                          <a:effectLst/>
                          <a:latin typeface="Century Gothic" panose="020B0502020202020204" pitchFamily="34" charset="0"/>
                        </a:rPr>
                        <a:t>Virtual</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400" b="1" i="0" u="none" strike="noStrike">
                          <a:effectLst/>
                          <a:latin typeface="Century Gothic" panose="020B0502020202020204" pitchFamily="34" charset="0"/>
                        </a:rPr>
                        <a:t>Total</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extLst>
                  <a:ext uri="{0D108BD9-81ED-4DB2-BD59-A6C34878D82A}">
                    <a16:rowId xmlns="" xmlns:a16="http://schemas.microsoft.com/office/drawing/2014/main" val="1882339496"/>
                  </a:ext>
                </a:extLst>
              </a:tr>
              <a:tr h="231664">
                <a:tc>
                  <a:txBody>
                    <a:bodyPr/>
                    <a:lstStyle/>
                    <a:p>
                      <a:pPr algn="ctr" fontAlgn="ctr"/>
                      <a:r>
                        <a:rPr lang="es-CO" sz="1400" b="0" i="0" u="none" strike="noStrike" dirty="0">
                          <a:effectLst/>
                          <a:latin typeface="Century Gothic" panose="020B0502020202020204" pitchFamily="34" charset="0"/>
                        </a:rPr>
                        <a:t>Antioquia - Chocó</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400" b="0" i="0" u="none" strike="noStrike">
                          <a:effectLst/>
                          <a:latin typeface="Century Gothic" panose="020B0502020202020204" pitchFamily="34" charset="0"/>
                        </a:rPr>
                        <a:t>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400" b="0" i="0" u="none" strike="noStrike">
                          <a:effectLst/>
                          <a:latin typeface="Century Gothic" panose="020B0502020202020204" pitchFamily="34" charset="0"/>
                        </a:rPr>
                        <a:t>99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400" b="0" i="0" u="none" strike="noStrike">
                          <a:effectLst/>
                          <a:latin typeface="Century Gothic" panose="020B0502020202020204" pitchFamily="34" charset="0"/>
                        </a:rPr>
                        <a:t>13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400" b="0" i="0" u="none" strike="noStrike">
                          <a:effectLst/>
                          <a:latin typeface="Century Gothic" panose="020B0502020202020204" pitchFamily="34" charset="0"/>
                        </a:rPr>
                        <a:t>119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372127400"/>
                  </a:ext>
                </a:extLst>
              </a:tr>
              <a:tr h="231664">
                <a:tc>
                  <a:txBody>
                    <a:bodyPr/>
                    <a:lstStyle/>
                    <a:p>
                      <a:pPr algn="ctr" fontAlgn="ctr"/>
                      <a:r>
                        <a:rPr lang="es-CO" sz="1400" b="0" i="0" u="none" strike="noStrike">
                          <a:effectLst/>
                          <a:latin typeface="Century Gothic" panose="020B0502020202020204" pitchFamily="34" charset="0"/>
                        </a:rPr>
                        <a:t>Caribe</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400" b="0" i="0" u="none" strike="noStrike" dirty="0">
                          <a:effectLst/>
                          <a:latin typeface="Century Gothic" panose="020B0502020202020204" pitchFamily="34" charset="0"/>
                        </a:rPr>
                        <a:t>10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400" b="0" i="0" u="none" strike="noStrike">
                          <a:effectLst/>
                          <a:latin typeface="Century Gothic" panose="020B0502020202020204" pitchFamily="34" charset="0"/>
                        </a:rPr>
                        <a:t>125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400" b="0" i="0" u="none" strike="noStrike">
                          <a:effectLst/>
                          <a:latin typeface="Century Gothic" panose="020B0502020202020204" pitchFamily="34" charset="0"/>
                        </a:rPr>
                        <a:t>11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400" b="0" i="0" u="none" strike="noStrike">
                          <a:effectLst/>
                          <a:latin typeface="Century Gothic" panose="020B0502020202020204" pitchFamily="34" charset="0"/>
                        </a:rPr>
                        <a:t>146</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153037646"/>
                  </a:ext>
                </a:extLst>
              </a:tr>
              <a:tr h="231664">
                <a:tc>
                  <a:txBody>
                    <a:bodyPr/>
                    <a:lstStyle/>
                    <a:p>
                      <a:pPr algn="ctr" fontAlgn="ctr"/>
                      <a:r>
                        <a:rPr lang="es-CO" sz="1400" b="0" i="0" u="none" strike="noStrike">
                          <a:effectLst/>
                          <a:latin typeface="Century Gothic" panose="020B0502020202020204" pitchFamily="34" charset="0"/>
                        </a:rPr>
                        <a:t>Centro</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400" b="0" i="0" u="none" strike="noStrike">
                          <a:effectLst/>
                          <a:latin typeface="Century Gothic" panose="020B0502020202020204" pitchFamily="34" charset="0"/>
                        </a:rPr>
                        <a:t>35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400" b="0" i="0" u="none" strike="noStrike" dirty="0">
                          <a:effectLst/>
                          <a:latin typeface="Century Gothic" panose="020B0502020202020204" pitchFamily="34" charset="0"/>
                        </a:rPr>
                        <a:t>264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400" b="0" i="0" u="none" strike="noStrike">
                          <a:effectLst/>
                          <a:latin typeface="Century Gothic" panose="020B0502020202020204" pitchFamily="34" charset="0"/>
                        </a:rPr>
                        <a:t>52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400" b="0" i="0" u="none" strike="noStrike">
                          <a:effectLst/>
                          <a:latin typeface="Century Gothic" panose="020B0502020202020204" pitchFamily="34" charset="0"/>
                        </a:rPr>
                        <a:t>351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2247365901"/>
                  </a:ext>
                </a:extLst>
              </a:tr>
              <a:tr h="231664">
                <a:tc>
                  <a:txBody>
                    <a:bodyPr/>
                    <a:lstStyle/>
                    <a:p>
                      <a:pPr algn="ctr" fontAlgn="ctr"/>
                      <a:r>
                        <a:rPr lang="es-CO" sz="1400" b="0" i="0" u="none" strike="noStrike">
                          <a:effectLst/>
                          <a:latin typeface="Century Gothic" panose="020B0502020202020204" pitchFamily="34" charset="0"/>
                        </a:rPr>
                        <a:t>Eje cafetéro</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400" b="0" i="0" u="none" strike="noStrike">
                          <a:effectLst/>
                          <a:latin typeface="Century Gothic" panose="020B0502020202020204" pitchFamily="34" charset="0"/>
                        </a:rPr>
                        <a:t>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400" b="0" i="0" u="none" strike="noStrike" dirty="0">
                          <a:effectLst/>
                          <a:latin typeface="Century Gothic" panose="020B0502020202020204" pitchFamily="34" charset="0"/>
                        </a:rPr>
                        <a:t>54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400" b="0" i="0" u="none" strike="noStrike">
                          <a:effectLst/>
                          <a:latin typeface="Century Gothic" panose="020B0502020202020204" pitchFamily="34" charset="0"/>
                        </a:rPr>
                        <a:t>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400" b="0" i="0" u="none" strike="noStrike" dirty="0">
                          <a:effectLst/>
                          <a:latin typeface="Century Gothic" panose="020B0502020202020204" pitchFamily="34" charset="0"/>
                        </a:rPr>
                        <a:t>65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498873262"/>
                  </a:ext>
                </a:extLst>
              </a:tr>
              <a:tr h="231664">
                <a:tc>
                  <a:txBody>
                    <a:bodyPr/>
                    <a:lstStyle/>
                    <a:p>
                      <a:pPr algn="ctr" fontAlgn="ctr"/>
                      <a:r>
                        <a:rPr lang="es-CO" sz="1400" b="0" i="0" u="none" strike="noStrike">
                          <a:effectLst/>
                          <a:latin typeface="Century Gothic" panose="020B0502020202020204" pitchFamily="34" charset="0"/>
                        </a:rPr>
                        <a:t>Nororiente</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400" b="0" i="0" u="none" strike="noStrike">
                          <a:effectLst/>
                          <a:latin typeface="Century Gothic" panose="020B0502020202020204" pitchFamily="34" charset="0"/>
                        </a:rPr>
                        <a:t>6</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400" b="0" i="0" u="none" strike="noStrike">
                          <a:effectLst/>
                          <a:latin typeface="Century Gothic" panose="020B0502020202020204" pitchFamily="34" charset="0"/>
                        </a:rPr>
                        <a:t>55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400" b="0" i="0" u="none" strike="noStrike" dirty="0">
                          <a:effectLst/>
                          <a:latin typeface="Century Gothic" panose="020B0502020202020204" pitchFamily="34" charset="0"/>
                        </a:rPr>
                        <a:t>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400" b="0" i="0" u="none" strike="noStrike">
                          <a:effectLst/>
                          <a:latin typeface="Century Gothic" panose="020B0502020202020204" pitchFamily="34" charset="0"/>
                        </a:rPr>
                        <a:t>68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391698894"/>
                  </a:ext>
                </a:extLst>
              </a:tr>
              <a:tr h="231664">
                <a:tc>
                  <a:txBody>
                    <a:bodyPr/>
                    <a:lstStyle/>
                    <a:p>
                      <a:pPr algn="ctr" fontAlgn="ctr"/>
                      <a:r>
                        <a:rPr lang="es-CO" sz="1400" b="0" i="0" u="none" strike="noStrike">
                          <a:effectLst/>
                          <a:latin typeface="Century Gothic" panose="020B0502020202020204" pitchFamily="34" charset="0"/>
                        </a:rPr>
                        <a:t>Suroccidente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400" b="0" i="0" u="none" strike="noStrike">
                          <a:effectLst/>
                          <a:latin typeface="Century Gothic" panose="020B0502020202020204" pitchFamily="34" charset="0"/>
                        </a:rPr>
                        <a:t>6</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400" b="0" i="0" u="none" strike="noStrike">
                          <a:effectLst/>
                          <a:latin typeface="Century Gothic" panose="020B0502020202020204" pitchFamily="34" charset="0"/>
                        </a:rPr>
                        <a:t>158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400" b="0" i="0" u="none" strike="noStrike" dirty="0">
                          <a:effectLst/>
                          <a:latin typeface="Century Gothic" panose="020B0502020202020204" pitchFamily="34" charset="0"/>
                        </a:rPr>
                        <a:t>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400" b="0" i="0" u="none" strike="noStrike">
                          <a:effectLst/>
                          <a:latin typeface="Century Gothic" panose="020B0502020202020204" pitchFamily="34" charset="0"/>
                        </a:rPr>
                        <a:t>167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965819226"/>
                  </a:ext>
                </a:extLst>
              </a:tr>
              <a:tr h="231664">
                <a:tc>
                  <a:txBody>
                    <a:bodyPr/>
                    <a:lstStyle/>
                    <a:p>
                      <a:pPr algn="ctr" fontAlgn="ctr"/>
                      <a:r>
                        <a:rPr lang="es-CO" sz="1400" b="0" i="0" u="none" strike="noStrike">
                          <a:effectLst/>
                          <a:latin typeface="Century Gothic" panose="020B0502020202020204" pitchFamily="34" charset="0"/>
                        </a:rPr>
                        <a:t>Suroriente</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400" b="0" i="0" u="none" strike="noStrike">
                          <a:effectLst/>
                          <a:latin typeface="Century Gothic" panose="020B0502020202020204" pitchFamily="34" charset="0"/>
                        </a:rPr>
                        <a:t>10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400" b="0" i="0" u="none" strike="noStrike">
                          <a:effectLst/>
                          <a:latin typeface="Century Gothic" panose="020B0502020202020204" pitchFamily="34" charset="0"/>
                        </a:rPr>
                        <a:t>47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4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400" b="0" i="0" u="none" strike="noStrike" dirty="0">
                          <a:effectLst/>
                          <a:latin typeface="Century Gothic" panose="020B0502020202020204" pitchFamily="34" charset="0"/>
                        </a:rPr>
                        <a:t>57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2633586902"/>
                  </a:ext>
                </a:extLst>
              </a:tr>
              <a:tr h="231664">
                <a:tc>
                  <a:txBody>
                    <a:bodyPr/>
                    <a:lstStyle/>
                    <a:p>
                      <a:pPr algn="ctr" fontAlgn="ctr"/>
                      <a:r>
                        <a:rPr lang="es-CO" sz="1400" b="0" i="0" u="none" strike="noStrike" dirty="0">
                          <a:effectLst/>
                          <a:latin typeface="Century Gothic" panose="020B0502020202020204" pitchFamily="34" charset="0"/>
                        </a:rPr>
                        <a:t>Total</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400" b="0" i="0" u="none" strike="noStrike">
                          <a:effectLst/>
                          <a:latin typeface="Century Gothic" panose="020B0502020202020204" pitchFamily="34" charset="0"/>
                        </a:rPr>
                        <a:t>83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400" b="0" i="0" u="none" strike="noStrike">
                          <a:effectLst/>
                          <a:latin typeface="Century Gothic" panose="020B0502020202020204" pitchFamily="34" charset="0"/>
                        </a:rPr>
                        <a:t>802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400" b="0" i="0" u="none" strike="noStrike">
                          <a:effectLst/>
                          <a:latin typeface="Century Gothic" panose="020B0502020202020204" pitchFamily="34" charset="0"/>
                        </a:rPr>
                        <a:t>88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400" b="0" i="0" u="none" strike="noStrike" dirty="0">
                          <a:effectLst/>
                          <a:latin typeface="Century Gothic" panose="020B0502020202020204" pitchFamily="34" charset="0"/>
                        </a:rPr>
                        <a:t>973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extLst>
                  <a:ext uri="{0D108BD9-81ED-4DB2-BD59-A6C34878D82A}">
                    <a16:rowId xmlns="" xmlns:a16="http://schemas.microsoft.com/office/drawing/2014/main" val="411958591"/>
                  </a:ext>
                </a:extLst>
              </a:tr>
            </a:tbl>
          </a:graphicData>
        </a:graphic>
      </p:graphicFrame>
      <p:graphicFrame>
        <p:nvGraphicFramePr>
          <p:cNvPr id="9" name="Gráfico 8">
            <a:extLst>
              <a:ext uri="{FF2B5EF4-FFF2-40B4-BE49-F238E27FC236}">
                <a16:creationId xmlns="" xmlns:a16="http://schemas.microsoft.com/office/drawing/2014/main" id="{69A0450F-0848-413A-9A62-394550D0B2A4}"/>
              </a:ext>
            </a:extLst>
          </p:cNvPr>
          <p:cNvGraphicFramePr>
            <a:graphicFrameLocks/>
          </p:cNvGraphicFramePr>
          <p:nvPr>
            <p:extLst>
              <p:ext uri="{D42A27DB-BD31-4B8C-83A1-F6EECF244321}">
                <p14:modId xmlns:p14="http://schemas.microsoft.com/office/powerpoint/2010/main" val="1531507394"/>
              </p:ext>
            </p:extLst>
          </p:nvPr>
        </p:nvGraphicFramePr>
        <p:xfrm>
          <a:off x="390697" y="3429000"/>
          <a:ext cx="7255807" cy="3250096"/>
        </p:xfrm>
        <a:graphic>
          <a:graphicData uri="http://schemas.openxmlformats.org/drawingml/2006/chart">
            <c:chart xmlns:c="http://schemas.openxmlformats.org/drawingml/2006/chart" xmlns:r="http://schemas.openxmlformats.org/officeDocument/2006/relationships" r:id="rId2"/>
          </a:graphicData>
        </a:graphic>
      </p:graphicFrame>
      <p:sp>
        <p:nvSpPr>
          <p:cNvPr id="10" name="Rectángulo 9">
            <a:extLst>
              <a:ext uri="{FF2B5EF4-FFF2-40B4-BE49-F238E27FC236}">
                <a16:creationId xmlns="" xmlns:a16="http://schemas.microsoft.com/office/drawing/2014/main" id="{4E2D64A0-8A7B-4E4F-8F38-76D365AE6D15}"/>
              </a:ext>
            </a:extLst>
          </p:cNvPr>
          <p:cNvSpPr/>
          <p:nvPr/>
        </p:nvSpPr>
        <p:spPr>
          <a:xfrm>
            <a:off x="5393635" y="6365517"/>
            <a:ext cx="6096000" cy="307777"/>
          </a:xfrm>
          <a:prstGeom prst="rect">
            <a:avLst/>
          </a:prstGeom>
        </p:spPr>
        <p:txBody>
          <a:bodyPr>
            <a:spAutoFit/>
          </a:bodyPr>
          <a:lstStyle/>
          <a:p>
            <a:pPr algn="r"/>
            <a:r>
              <a:rPr lang="es-CO" sz="1400" dirty="0">
                <a:solidFill>
                  <a:schemeClr val="bg1">
                    <a:lumMod val="50000"/>
                  </a:schemeClr>
                </a:solidFill>
                <a:latin typeface="Century Gothic" panose="020B0502020202020204" pitchFamily="34" charset="0"/>
              </a:rPr>
              <a:t>Fuente: Ministerio de Educación Nacional - SNIES</a:t>
            </a:r>
          </a:p>
        </p:txBody>
      </p:sp>
    </p:spTree>
    <p:extLst>
      <p:ext uri="{BB962C8B-B14F-4D97-AF65-F5344CB8AC3E}">
        <p14:creationId xmlns:p14="http://schemas.microsoft.com/office/powerpoint/2010/main" val="23711148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 xmlns:a16="http://schemas.microsoft.com/office/drawing/2014/main" id="{A0C44607-8D73-40CD-9115-8C52AB8A541F}"/>
              </a:ext>
            </a:extLst>
          </p:cNvPr>
          <p:cNvSpPr/>
          <p:nvPr/>
        </p:nvSpPr>
        <p:spPr>
          <a:xfrm>
            <a:off x="6818000" y="499066"/>
            <a:ext cx="4896921" cy="1754326"/>
          </a:xfrm>
          <a:prstGeom prst="rect">
            <a:avLst/>
          </a:prstGeom>
        </p:spPr>
        <p:txBody>
          <a:bodyPr wrap="square">
            <a:spAutoFit/>
          </a:bodyPr>
          <a:lstStyle/>
          <a:p>
            <a:pPr algn="ctr" fontAlgn="b"/>
            <a:r>
              <a:rPr lang="es-CO" sz="3600" b="1" dirty="0">
                <a:solidFill>
                  <a:srgbClr val="CC0066"/>
                </a:solidFill>
                <a:latin typeface="Century Gothic" panose="020B0502020202020204" pitchFamily="34" charset="0"/>
              </a:rPr>
              <a:t>Programas por modalidad, sector y nivel </a:t>
            </a:r>
          </a:p>
        </p:txBody>
      </p:sp>
      <p:sp>
        <p:nvSpPr>
          <p:cNvPr id="8" name="CuadroTexto 7">
            <a:extLst>
              <a:ext uri="{FF2B5EF4-FFF2-40B4-BE49-F238E27FC236}">
                <a16:creationId xmlns="" xmlns:a16="http://schemas.microsoft.com/office/drawing/2014/main" id="{3E8E38B1-E012-4318-950C-3CBE7873FA23}"/>
              </a:ext>
            </a:extLst>
          </p:cNvPr>
          <p:cNvSpPr txBox="1"/>
          <p:nvPr/>
        </p:nvSpPr>
        <p:spPr>
          <a:xfrm>
            <a:off x="7076659" y="2462795"/>
            <a:ext cx="4638262" cy="3693319"/>
          </a:xfrm>
          <a:prstGeom prst="rect">
            <a:avLst/>
          </a:prstGeom>
          <a:solidFill>
            <a:schemeClr val="bg1"/>
          </a:solidFill>
          <a:ln w="57150">
            <a:solidFill>
              <a:srgbClr val="FFC000"/>
            </a:solidFill>
            <a:prstDash val="dash"/>
          </a:ln>
        </p:spPr>
        <p:txBody>
          <a:bodyPr wrap="square" rtlCol="0" anchor="ctr" anchorCtr="0">
            <a:spAutoFit/>
          </a:bodyPr>
          <a:lstStyle/>
          <a:p>
            <a:pPr algn="just"/>
            <a:r>
              <a:rPr lang="es-CO" dirty="0">
                <a:latin typeface="Century Gothic" panose="020B0502020202020204" pitchFamily="34" charset="0"/>
              </a:rPr>
              <a:t>Aunque la mayoría de programas ofertados tanto en pregrado como posgrado corresponden a la modalidad presencial. Se evidencia una diferencia entre la oferta oficial y la privada. </a:t>
            </a:r>
          </a:p>
          <a:p>
            <a:pPr algn="just"/>
            <a:endParaRPr lang="es-CO" dirty="0">
              <a:latin typeface="Century Gothic" panose="020B0502020202020204" pitchFamily="34" charset="0"/>
            </a:endParaRPr>
          </a:p>
          <a:p>
            <a:pPr algn="just"/>
            <a:r>
              <a:rPr lang="es-CO" dirty="0">
                <a:latin typeface="Century Gothic" panose="020B0502020202020204" pitchFamily="34" charset="0"/>
              </a:rPr>
              <a:t>La oferta privada de programas virtuales en posgrado casi triplica la oferta oficial. En pregrado la oferta en modalidad virtual y a </a:t>
            </a:r>
            <a:r>
              <a:rPr lang="es-CO">
                <a:latin typeface="Century Gothic" panose="020B0502020202020204" pitchFamily="34" charset="0"/>
              </a:rPr>
              <a:t>distancia supera </a:t>
            </a:r>
            <a:r>
              <a:rPr lang="es-CO" dirty="0">
                <a:latin typeface="Century Gothic" panose="020B0502020202020204" pitchFamily="34" charset="0"/>
              </a:rPr>
              <a:t>en 7 puntos porcentuales la oferta oficial. </a:t>
            </a:r>
          </a:p>
        </p:txBody>
      </p:sp>
      <p:graphicFrame>
        <p:nvGraphicFramePr>
          <p:cNvPr id="6" name="Gráfico 5">
            <a:extLst>
              <a:ext uri="{FF2B5EF4-FFF2-40B4-BE49-F238E27FC236}">
                <a16:creationId xmlns="" xmlns:a16="http://schemas.microsoft.com/office/drawing/2014/main" id="{A4F71193-C749-4BB4-A7A2-4C140404A46C}"/>
              </a:ext>
            </a:extLst>
          </p:cNvPr>
          <p:cNvGraphicFramePr>
            <a:graphicFrameLocks/>
          </p:cNvGraphicFramePr>
          <p:nvPr>
            <p:extLst>
              <p:ext uri="{D42A27DB-BD31-4B8C-83A1-F6EECF244321}">
                <p14:modId xmlns:p14="http://schemas.microsoft.com/office/powerpoint/2010/main" val="1611877793"/>
              </p:ext>
            </p:extLst>
          </p:nvPr>
        </p:nvGraphicFramePr>
        <p:xfrm>
          <a:off x="215969" y="393978"/>
          <a:ext cx="6353176" cy="325526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Tabla 2">
            <a:extLst>
              <a:ext uri="{FF2B5EF4-FFF2-40B4-BE49-F238E27FC236}">
                <a16:creationId xmlns="" xmlns:a16="http://schemas.microsoft.com/office/drawing/2014/main" id="{650E58A5-04A6-455F-A4EF-E3BA4339F1E4}"/>
              </a:ext>
            </a:extLst>
          </p:cNvPr>
          <p:cNvGraphicFramePr>
            <a:graphicFrameLocks noGrp="1"/>
          </p:cNvGraphicFramePr>
          <p:nvPr>
            <p:extLst>
              <p:ext uri="{D42A27DB-BD31-4B8C-83A1-F6EECF244321}">
                <p14:modId xmlns:p14="http://schemas.microsoft.com/office/powerpoint/2010/main" val="42034093"/>
              </p:ext>
            </p:extLst>
          </p:nvPr>
        </p:nvGraphicFramePr>
        <p:xfrm>
          <a:off x="215969" y="4152135"/>
          <a:ext cx="6353177" cy="2063133"/>
        </p:xfrm>
        <a:graphic>
          <a:graphicData uri="http://schemas.openxmlformats.org/drawingml/2006/table">
            <a:tbl>
              <a:tblPr/>
              <a:tblGrid>
                <a:gridCol w="816668">
                  <a:extLst>
                    <a:ext uri="{9D8B030D-6E8A-4147-A177-3AD203B41FA5}">
                      <a16:colId xmlns="" xmlns:a16="http://schemas.microsoft.com/office/drawing/2014/main" val="2967833668"/>
                    </a:ext>
                  </a:extLst>
                </a:gridCol>
                <a:gridCol w="1895061">
                  <a:extLst>
                    <a:ext uri="{9D8B030D-6E8A-4147-A177-3AD203B41FA5}">
                      <a16:colId xmlns="" xmlns:a16="http://schemas.microsoft.com/office/drawing/2014/main" val="3037035785"/>
                    </a:ext>
                  </a:extLst>
                </a:gridCol>
                <a:gridCol w="1073426">
                  <a:extLst>
                    <a:ext uri="{9D8B030D-6E8A-4147-A177-3AD203B41FA5}">
                      <a16:colId xmlns="" xmlns:a16="http://schemas.microsoft.com/office/drawing/2014/main" val="3655319077"/>
                    </a:ext>
                  </a:extLst>
                </a:gridCol>
                <a:gridCol w="1082622">
                  <a:extLst>
                    <a:ext uri="{9D8B030D-6E8A-4147-A177-3AD203B41FA5}">
                      <a16:colId xmlns="" xmlns:a16="http://schemas.microsoft.com/office/drawing/2014/main" val="4204674008"/>
                    </a:ext>
                  </a:extLst>
                </a:gridCol>
                <a:gridCol w="742700">
                  <a:extLst>
                    <a:ext uri="{9D8B030D-6E8A-4147-A177-3AD203B41FA5}">
                      <a16:colId xmlns="" xmlns:a16="http://schemas.microsoft.com/office/drawing/2014/main" val="2861017834"/>
                    </a:ext>
                  </a:extLst>
                </a:gridCol>
                <a:gridCol w="742700">
                  <a:extLst>
                    <a:ext uri="{9D8B030D-6E8A-4147-A177-3AD203B41FA5}">
                      <a16:colId xmlns="" xmlns:a16="http://schemas.microsoft.com/office/drawing/2014/main" val="735916643"/>
                    </a:ext>
                  </a:extLst>
                </a:gridCol>
              </a:tblGrid>
              <a:tr h="415396">
                <a:tc gridSpan="6">
                  <a:txBody>
                    <a:bodyPr/>
                    <a:lstStyle/>
                    <a:p>
                      <a:pPr algn="ctr" rtl="0" fontAlgn="b"/>
                      <a:r>
                        <a:rPr lang="es-ES" sz="2000" b="1" i="0" u="none" strike="noStrike" dirty="0">
                          <a:solidFill>
                            <a:srgbClr val="FFFFFF"/>
                          </a:solidFill>
                          <a:effectLst/>
                          <a:latin typeface="Abadi" panose="020B0604020104020204" pitchFamily="34" charset="0"/>
                        </a:rPr>
                        <a:t>Programas por sector, nivel y modalidad</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2D050"/>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 xmlns:a16="http://schemas.microsoft.com/office/drawing/2014/main" val="1501943888"/>
                  </a:ext>
                </a:extLst>
              </a:tr>
              <a:tr h="470782">
                <a:tc>
                  <a:txBody>
                    <a:bodyPr/>
                    <a:lstStyle/>
                    <a:p>
                      <a:pPr algn="ctr" fontAlgn="ctr"/>
                      <a:r>
                        <a:rPr lang="es-CO" sz="1400" b="1" i="0" u="none" strike="noStrike" dirty="0">
                          <a:effectLst/>
                          <a:latin typeface="Century Gothic" panose="020B0502020202020204" pitchFamily="34" charset="0"/>
                        </a:rPr>
                        <a:t>Sector</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400" b="1" i="0" u="none" strike="noStrike" dirty="0">
                          <a:effectLst/>
                          <a:latin typeface="Century Gothic" panose="020B0502020202020204" pitchFamily="34" charset="0"/>
                        </a:rPr>
                        <a:t>Nivel Académico</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400" b="1" i="0" u="none" strike="noStrike" dirty="0">
                          <a:effectLst/>
                          <a:latin typeface="Century Gothic" panose="020B0502020202020204" pitchFamily="34" charset="0"/>
                        </a:rPr>
                        <a:t>A distancia</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400" b="1" i="0" u="none" strike="noStrike" dirty="0">
                          <a:effectLst/>
                          <a:latin typeface="Century Gothic" panose="020B0502020202020204" pitchFamily="34" charset="0"/>
                        </a:rPr>
                        <a:t>Presencial</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400" b="1" i="0" u="none" strike="noStrike">
                          <a:effectLst/>
                          <a:latin typeface="Century Gothic" panose="020B0502020202020204" pitchFamily="34" charset="0"/>
                        </a:rPr>
                        <a:t>Virtual</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400" b="1" i="0" u="none" strike="noStrike">
                          <a:effectLst/>
                          <a:latin typeface="Century Gothic" panose="020B0502020202020204" pitchFamily="34" charset="0"/>
                        </a:rPr>
                        <a:t>Total general</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extLst>
                  <a:ext uri="{0D108BD9-81ED-4DB2-BD59-A6C34878D82A}">
                    <a16:rowId xmlns="" xmlns:a16="http://schemas.microsoft.com/office/drawing/2014/main" val="1079471534"/>
                  </a:ext>
                </a:extLst>
              </a:tr>
              <a:tr h="235391">
                <a:tc>
                  <a:txBody>
                    <a:bodyPr/>
                    <a:lstStyle/>
                    <a:p>
                      <a:pPr algn="ctr" fontAlgn="b"/>
                      <a:r>
                        <a:rPr lang="es-CO" sz="1400" b="0" i="0" u="none" strike="noStrike">
                          <a:effectLst/>
                          <a:latin typeface="Century Gothic" panose="020B0502020202020204" pitchFamily="34" charset="0"/>
                        </a:rPr>
                        <a:t>OFICIAL</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400" b="0" i="0" u="none" strike="noStrike">
                          <a:effectLst/>
                          <a:latin typeface="Century Gothic" panose="020B0502020202020204" pitchFamily="34" charset="0"/>
                        </a:rPr>
                        <a:t>PREGRADO</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400" b="0" i="0" u="none" strike="noStrike">
                          <a:effectLst/>
                          <a:latin typeface="Century Gothic" panose="020B0502020202020204" pitchFamily="34" charset="0"/>
                        </a:rPr>
                        <a:t>22</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400" b="0" i="0" u="none" strike="noStrike" dirty="0">
                          <a:effectLst/>
                          <a:latin typeface="Century Gothic" panose="020B0502020202020204" pitchFamily="34" charset="0"/>
                        </a:rPr>
                        <a:t>238</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400" b="0" i="0" u="none" strike="noStrike" dirty="0">
                          <a:effectLst/>
                          <a:latin typeface="Century Gothic" panose="020B0502020202020204" pitchFamily="34" charset="0"/>
                        </a:rPr>
                        <a:t>4</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400" b="0" i="0" u="none" strike="noStrike">
                          <a:effectLst/>
                          <a:latin typeface="Century Gothic" panose="020B0502020202020204" pitchFamily="34" charset="0"/>
                        </a:rPr>
                        <a:t>264</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843808310"/>
                  </a:ext>
                </a:extLst>
              </a:tr>
              <a:tr h="235391">
                <a:tc>
                  <a:txBody>
                    <a:bodyPr/>
                    <a:lstStyle/>
                    <a:p>
                      <a:pPr algn="ctr" fontAlgn="b"/>
                      <a:r>
                        <a:rPr lang="es-CO" sz="1400" b="0" i="0" u="none" strike="noStrike">
                          <a:effectLst/>
                          <a:latin typeface="Century Gothic" panose="020B0502020202020204" pitchFamily="34" charset="0"/>
                        </a:rPr>
                        <a:t> </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400" b="0" i="0" u="none" strike="noStrike">
                          <a:effectLst/>
                          <a:latin typeface="Century Gothic" panose="020B0502020202020204" pitchFamily="34" charset="0"/>
                        </a:rPr>
                        <a:t>POSGRADO</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400" b="0" i="0" u="none" strike="noStrike">
                          <a:effectLst/>
                          <a:latin typeface="Century Gothic" panose="020B0502020202020204" pitchFamily="34" charset="0"/>
                        </a:rPr>
                        <a:t>13</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400" b="0" i="0" u="none" strike="noStrike">
                          <a:effectLst/>
                          <a:latin typeface="Century Gothic" panose="020B0502020202020204" pitchFamily="34" charset="0"/>
                        </a:rPr>
                        <a:t>206</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400" b="0" i="0" u="none" strike="noStrike" dirty="0">
                          <a:effectLst/>
                          <a:latin typeface="Century Gothic" panose="020B0502020202020204" pitchFamily="34" charset="0"/>
                        </a:rPr>
                        <a:t>15</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400" b="0" i="0" u="none" strike="noStrike">
                          <a:effectLst/>
                          <a:latin typeface="Century Gothic" panose="020B0502020202020204" pitchFamily="34" charset="0"/>
                        </a:rPr>
                        <a:t>234</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3282464128"/>
                  </a:ext>
                </a:extLst>
              </a:tr>
              <a:tr h="235391">
                <a:tc>
                  <a:txBody>
                    <a:bodyPr/>
                    <a:lstStyle/>
                    <a:p>
                      <a:pPr algn="ctr" fontAlgn="b"/>
                      <a:r>
                        <a:rPr lang="es-CO" sz="1400" b="0" i="0" u="none" strike="noStrike">
                          <a:effectLst/>
                          <a:latin typeface="Century Gothic" panose="020B0502020202020204" pitchFamily="34" charset="0"/>
                        </a:rPr>
                        <a:t>PRIVADA</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400" b="0" i="0" u="none" strike="noStrike">
                          <a:effectLst/>
                          <a:latin typeface="Century Gothic" panose="020B0502020202020204" pitchFamily="34" charset="0"/>
                        </a:rPr>
                        <a:t>PREGRADO</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400" b="0" i="0" u="none" strike="noStrike">
                          <a:effectLst/>
                          <a:latin typeface="Century Gothic" panose="020B0502020202020204" pitchFamily="34" charset="0"/>
                        </a:rPr>
                        <a:t>25</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400" b="0" i="0" u="none" strike="noStrike">
                          <a:effectLst/>
                          <a:latin typeface="Century Gothic" panose="020B0502020202020204" pitchFamily="34" charset="0"/>
                        </a:rPr>
                        <a:t>167</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400" b="0" i="0" u="none" strike="noStrike" dirty="0">
                          <a:effectLst/>
                          <a:latin typeface="Century Gothic" panose="020B0502020202020204" pitchFamily="34" charset="0"/>
                        </a:rPr>
                        <a:t>10</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400" b="0" i="0" u="none" strike="noStrike" dirty="0">
                          <a:effectLst/>
                          <a:latin typeface="Century Gothic" panose="020B0502020202020204" pitchFamily="34" charset="0"/>
                        </a:rPr>
                        <a:t>202</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1629609287"/>
                  </a:ext>
                </a:extLst>
              </a:tr>
              <a:tr h="235391">
                <a:tc>
                  <a:txBody>
                    <a:bodyPr/>
                    <a:lstStyle/>
                    <a:p>
                      <a:pPr algn="ctr" fontAlgn="b"/>
                      <a:r>
                        <a:rPr lang="es-CO" sz="1400" b="0" i="0" u="none" strike="noStrike">
                          <a:effectLst/>
                          <a:latin typeface="Century Gothic" panose="020B0502020202020204" pitchFamily="34" charset="0"/>
                        </a:rPr>
                        <a:t> </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400" b="0" i="0" u="none" strike="noStrike">
                          <a:effectLst/>
                          <a:latin typeface="Century Gothic" panose="020B0502020202020204" pitchFamily="34" charset="0"/>
                        </a:rPr>
                        <a:t>POSGRADO</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400" b="0" i="0" u="none" strike="noStrike">
                          <a:effectLst/>
                          <a:latin typeface="Century Gothic" panose="020B0502020202020204" pitchFamily="34" charset="0"/>
                        </a:rPr>
                        <a:t>23</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400" b="0" i="0" u="none" strike="noStrike">
                          <a:effectLst/>
                          <a:latin typeface="Century Gothic" panose="020B0502020202020204" pitchFamily="34" charset="0"/>
                        </a:rPr>
                        <a:t>191</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400" b="0" i="0" u="none" strike="noStrike">
                          <a:effectLst/>
                          <a:latin typeface="Century Gothic" panose="020B0502020202020204" pitchFamily="34" charset="0"/>
                        </a:rPr>
                        <a:t>59</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400" b="0" i="0" u="none" strike="noStrike" dirty="0">
                          <a:effectLst/>
                          <a:latin typeface="Century Gothic" panose="020B0502020202020204" pitchFamily="34" charset="0"/>
                        </a:rPr>
                        <a:t>273</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2067454859"/>
                  </a:ext>
                </a:extLst>
              </a:tr>
              <a:tr h="235391">
                <a:tc gridSpan="2">
                  <a:txBody>
                    <a:bodyPr/>
                    <a:lstStyle/>
                    <a:p>
                      <a:pPr algn="ctr" fontAlgn="b"/>
                      <a:r>
                        <a:rPr lang="es-CO" sz="1400" b="1" i="0" u="none" strike="noStrike">
                          <a:solidFill>
                            <a:schemeClr val="tx1"/>
                          </a:solidFill>
                          <a:effectLst/>
                          <a:latin typeface="Century Gothic" panose="020B0502020202020204" pitchFamily="34" charset="0"/>
                        </a:rPr>
                        <a:t>Total general</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6">
                        <a:lumMod val="20000"/>
                        <a:lumOff val="80000"/>
                      </a:schemeClr>
                    </a:solidFill>
                  </a:tcPr>
                </a:tc>
                <a:tc hMerge="1">
                  <a:txBody>
                    <a:bodyPr/>
                    <a:lstStyle/>
                    <a:p>
                      <a:endParaRPr lang="es-CO"/>
                    </a:p>
                  </a:txBody>
                  <a:tcPr/>
                </a:tc>
                <a:tc>
                  <a:txBody>
                    <a:bodyPr/>
                    <a:lstStyle/>
                    <a:p>
                      <a:pPr algn="ctr" fontAlgn="b"/>
                      <a:r>
                        <a:rPr lang="es-CO" sz="1400" b="1" i="0" u="none" strike="noStrike">
                          <a:solidFill>
                            <a:schemeClr val="tx1"/>
                          </a:solidFill>
                          <a:effectLst/>
                          <a:latin typeface="Century Gothic" panose="020B0502020202020204" pitchFamily="34" charset="0"/>
                        </a:rPr>
                        <a:t>83</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6">
                        <a:lumMod val="20000"/>
                        <a:lumOff val="80000"/>
                      </a:schemeClr>
                    </a:solidFill>
                  </a:tcPr>
                </a:tc>
                <a:tc>
                  <a:txBody>
                    <a:bodyPr/>
                    <a:lstStyle/>
                    <a:p>
                      <a:pPr algn="ctr" fontAlgn="b"/>
                      <a:r>
                        <a:rPr lang="es-CO" sz="1400" b="1" i="0" u="none" strike="noStrike">
                          <a:solidFill>
                            <a:schemeClr val="tx1"/>
                          </a:solidFill>
                          <a:effectLst/>
                          <a:latin typeface="Century Gothic" panose="020B0502020202020204" pitchFamily="34" charset="0"/>
                        </a:rPr>
                        <a:t>802</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6">
                        <a:lumMod val="20000"/>
                        <a:lumOff val="80000"/>
                      </a:schemeClr>
                    </a:solidFill>
                  </a:tcPr>
                </a:tc>
                <a:tc>
                  <a:txBody>
                    <a:bodyPr/>
                    <a:lstStyle/>
                    <a:p>
                      <a:pPr algn="ctr" fontAlgn="b"/>
                      <a:r>
                        <a:rPr lang="es-CO" sz="1400" b="1" i="0" u="none" strike="noStrike">
                          <a:solidFill>
                            <a:schemeClr val="tx1"/>
                          </a:solidFill>
                          <a:effectLst/>
                          <a:latin typeface="Century Gothic" panose="020B0502020202020204" pitchFamily="34" charset="0"/>
                        </a:rPr>
                        <a:t>88</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6">
                        <a:lumMod val="20000"/>
                        <a:lumOff val="80000"/>
                      </a:schemeClr>
                    </a:solidFill>
                  </a:tcPr>
                </a:tc>
                <a:tc>
                  <a:txBody>
                    <a:bodyPr/>
                    <a:lstStyle/>
                    <a:p>
                      <a:pPr algn="ctr" fontAlgn="b"/>
                      <a:r>
                        <a:rPr lang="es-CO" sz="1400" b="1" i="0" u="none" strike="noStrike" dirty="0">
                          <a:solidFill>
                            <a:schemeClr val="tx1"/>
                          </a:solidFill>
                          <a:effectLst/>
                          <a:latin typeface="Century Gothic" panose="020B0502020202020204" pitchFamily="34" charset="0"/>
                        </a:rPr>
                        <a:t>973</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6">
                        <a:lumMod val="20000"/>
                        <a:lumOff val="80000"/>
                      </a:schemeClr>
                    </a:solidFill>
                  </a:tcPr>
                </a:tc>
                <a:extLst>
                  <a:ext uri="{0D108BD9-81ED-4DB2-BD59-A6C34878D82A}">
                    <a16:rowId xmlns="" xmlns:a16="http://schemas.microsoft.com/office/drawing/2014/main" val="4092089469"/>
                  </a:ext>
                </a:extLst>
              </a:tr>
            </a:tbl>
          </a:graphicData>
        </a:graphic>
      </p:graphicFrame>
      <p:sp>
        <p:nvSpPr>
          <p:cNvPr id="10" name="Rectángulo 9">
            <a:extLst>
              <a:ext uri="{FF2B5EF4-FFF2-40B4-BE49-F238E27FC236}">
                <a16:creationId xmlns="" xmlns:a16="http://schemas.microsoft.com/office/drawing/2014/main" id="{60765260-EAB2-4A25-BC1E-8BA08B0DCD68}"/>
              </a:ext>
            </a:extLst>
          </p:cNvPr>
          <p:cNvSpPr/>
          <p:nvPr/>
        </p:nvSpPr>
        <p:spPr>
          <a:xfrm>
            <a:off x="5393635" y="6365517"/>
            <a:ext cx="6096000" cy="307777"/>
          </a:xfrm>
          <a:prstGeom prst="rect">
            <a:avLst/>
          </a:prstGeom>
        </p:spPr>
        <p:txBody>
          <a:bodyPr>
            <a:spAutoFit/>
          </a:bodyPr>
          <a:lstStyle/>
          <a:p>
            <a:pPr algn="r"/>
            <a:r>
              <a:rPr lang="es-CO" sz="1400" dirty="0">
                <a:solidFill>
                  <a:schemeClr val="bg1">
                    <a:lumMod val="50000"/>
                  </a:schemeClr>
                </a:solidFill>
                <a:latin typeface="Century Gothic" panose="020B0502020202020204" pitchFamily="34" charset="0"/>
              </a:rPr>
              <a:t>Fuente: Ministerio de Educación Nacional - SNIES</a:t>
            </a:r>
          </a:p>
        </p:txBody>
      </p:sp>
    </p:spTree>
    <p:extLst>
      <p:ext uri="{BB962C8B-B14F-4D97-AF65-F5344CB8AC3E}">
        <p14:creationId xmlns:p14="http://schemas.microsoft.com/office/powerpoint/2010/main" val="8865637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 xmlns:a16="http://schemas.microsoft.com/office/drawing/2014/main" id="{A0C44607-8D73-40CD-9115-8C52AB8A541F}"/>
              </a:ext>
            </a:extLst>
          </p:cNvPr>
          <p:cNvSpPr/>
          <p:nvPr/>
        </p:nvSpPr>
        <p:spPr>
          <a:xfrm>
            <a:off x="1099931" y="492483"/>
            <a:ext cx="9992138" cy="461665"/>
          </a:xfrm>
          <a:prstGeom prst="rect">
            <a:avLst/>
          </a:prstGeom>
        </p:spPr>
        <p:txBody>
          <a:bodyPr wrap="square">
            <a:spAutoFit/>
          </a:bodyPr>
          <a:lstStyle/>
          <a:p>
            <a:pPr algn="ctr" fontAlgn="b"/>
            <a:r>
              <a:rPr lang="es-CO" sz="2400" b="1" dirty="0">
                <a:solidFill>
                  <a:srgbClr val="CC0066"/>
                </a:solidFill>
                <a:latin typeface="Century Gothic" panose="020B0502020202020204" pitchFamily="34" charset="0"/>
              </a:rPr>
              <a:t>Matriculados Programas Ciencias de la Educación</a:t>
            </a:r>
          </a:p>
        </p:txBody>
      </p:sp>
      <p:graphicFrame>
        <p:nvGraphicFramePr>
          <p:cNvPr id="9" name="Tabla 8">
            <a:extLst>
              <a:ext uri="{FF2B5EF4-FFF2-40B4-BE49-F238E27FC236}">
                <a16:creationId xmlns="" xmlns:a16="http://schemas.microsoft.com/office/drawing/2014/main" id="{2ED6F8B3-6DD1-4373-9DDE-5CD530B76DF3}"/>
              </a:ext>
            </a:extLst>
          </p:cNvPr>
          <p:cNvGraphicFramePr>
            <a:graphicFrameLocks noGrp="1"/>
          </p:cNvGraphicFramePr>
          <p:nvPr>
            <p:extLst>
              <p:ext uri="{D42A27DB-BD31-4B8C-83A1-F6EECF244321}">
                <p14:modId xmlns:p14="http://schemas.microsoft.com/office/powerpoint/2010/main" val="512952770"/>
              </p:ext>
            </p:extLst>
          </p:nvPr>
        </p:nvGraphicFramePr>
        <p:xfrm>
          <a:off x="954158" y="1471371"/>
          <a:ext cx="10137911" cy="4415790"/>
        </p:xfrm>
        <a:graphic>
          <a:graphicData uri="http://schemas.openxmlformats.org/drawingml/2006/table">
            <a:tbl>
              <a:tblPr/>
              <a:tblGrid>
                <a:gridCol w="4291180">
                  <a:extLst>
                    <a:ext uri="{9D8B030D-6E8A-4147-A177-3AD203B41FA5}">
                      <a16:colId xmlns="" xmlns:a16="http://schemas.microsoft.com/office/drawing/2014/main" val="437977085"/>
                    </a:ext>
                  </a:extLst>
                </a:gridCol>
                <a:gridCol w="1734351">
                  <a:extLst>
                    <a:ext uri="{9D8B030D-6E8A-4147-A177-3AD203B41FA5}">
                      <a16:colId xmlns="" xmlns:a16="http://schemas.microsoft.com/office/drawing/2014/main" val="3145611771"/>
                    </a:ext>
                  </a:extLst>
                </a:gridCol>
                <a:gridCol w="2002550">
                  <a:extLst>
                    <a:ext uri="{9D8B030D-6E8A-4147-A177-3AD203B41FA5}">
                      <a16:colId xmlns="" xmlns:a16="http://schemas.microsoft.com/office/drawing/2014/main" val="3190565445"/>
                    </a:ext>
                  </a:extLst>
                </a:gridCol>
                <a:gridCol w="2109830">
                  <a:extLst>
                    <a:ext uri="{9D8B030D-6E8A-4147-A177-3AD203B41FA5}">
                      <a16:colId xmlns="" xmlns:a16="http://schemas.microsoft.com/office/drawing/2014/main" val="4229693520"/>
                    </a:ext>
                  </a:extLst>
                </a:gridCol>
              </a:tblGrid>
              <a:tr h="180975">
                <a:tc gridSpan="4">
                  <a:txBody>
                    <a:bodyPr/>
                    <a:lstStyle/>
                    <a:p>
                      <a:pPr algn="ctr" fontAlgn="ctr"/>
                      <a:r>
                        <a:rPr lang="es-CO" sz="1600" b="1" i="0" u="none" strike="noStrike" dirty="0">
                          <a:solidFill>
                            <a:srgbClr val="FFFFFF"/>
                          </a:solidFill>
                          <a:effectLst/>
                          <a:latin typeface="Century Gothic" panose="020B0502020202020204" pitchFamily="34" charset="0"/>
                        </a:rPr>
                        <a:t> </a:t>
                      </a:r>
                      <a:r>
                        <a:rPr lang="es-CO" sz="1800" b="1" i="0" u="none" strike="noStrike" dirty="0">
                          <a:solidFill>
                            <a:srgbClr val="FFFFFF"/>
                          </a:solidFill>
                          <a:effectLst/>
                          <a:latin typeface="Century Gothic" panose="020B0502020202020204" pitchFamily="34" charset="0"/>
                        </a:rPr>
                        <a:t>Matriculados Total 2018 (datos semestre 2)</a:t>
                      </a:r>
                      <a:endParaRPr lang="es-CO" sz="1600" b="1" i="0" u="none" strike="noStrike" dirty="0">
                        <a:solidFill>
                          <a:srgbClr val="FFFFFF"/>
                        </a:solidFill>
                        <a:effectLst/>
                        <a:latin typeface="Century Gothic" panose="020B0502020202020204"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2D050"/>
                    </a:solidFill>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 xmlns:a16="http://schemas.microsoft.com/office/drawing/2014/main" val="2889418234"/>
                  </a:ext>
                </a:extLst>
              </a:tr>
              <a:tr h="180975">
                <a:tc>
                  <a:txBody>
                    <a:bodyPr/>
                    <a:lstStyle/>
                    <a:p>
                      <a:pPr algn="ctr" fontAlgn="ctr"/>
                      <a:r>
                        <a:rPr lang="es-CO" sz="1400" b="1" i="0" u="none" strike="noStrike">
                          <a:solidFill>
                            <a:srgbClr val="FFFFFF"/>
                          </a:solidFill>
                          <a:effectLst/>
                          <a:latin typeface="Century Gothic" panose="020B0502020202020204" pitchFamily="34" charset="0"/>
                        </a:rPr>
                        <a:t>Nivel y sector</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2D050"/>
                    </a:solidFill>
                  </a:tcPr>
                </a:tc>
                <a:tc>
                  <a:txBody>
                    <a:bodyPr/>
                    <a:lstStyle/>
                    <a:p>
                      <a:pPr algn="ctr" fontAlgn="ctr"/>
                      <a:r>
                        <a:rPr lang="es-CO" sz="1400" b="1" i="0" u="none" strike="noStrike">
                          <a:solidFill>
                            <a:srgbClr val="FFFFFF"/>
                          </a:solidFill>
                          <a:effectLst/>
                          <a:latin typeface="Century Gothic" panose="020B0502020202020204" pitchFamily="34" charset="0"/>
                        </a:rPr>
                        <a:t>Hombre</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2D050"/>
                    </a:solidFill>
                  </a:tcPr>
                </a:tc>
                <a:tc>
                  <a:txBody>
                    <a:bodyPr/>
                    <a:lstStyle/>
                    <a:p>
                      <a:pPr algn="ctr" fontAlgn="ctr"/>
                      <a:r>
                        <a:rPr lang="es-CO" sz="1400" b="1" i="0" u="none" strike="noStrike">
                          <a:solidFill>
                            <a:srgbClr val="FFFFFF"/>
                          </a:solidFill>
                          <a:effectLst/>
                          <a:latin typeface="Century Gothic" panose="020B0502020202020204" pitchFamily="34" charset="0"/>
                        </a:rPr>
                        <a:t>Mujer</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2D050"/>
                    </a:solidFill>
                  </a:tcPr>
                </a:tc>
                <a:tc>
                  <a:txBody>
                    <a:bodyPr/>
                    <a:lstStyle/>
                    <a:p>
                      <a:pPr algn="ctr" fontAlgn="ctr"/>
                      <a:r>
                        <a:rPr lang="es-CO" sz="1400" b="1" i="0" u="none" strike="noStrike">
                          <a:solidFill>
                            <a:srgbClr val="FFFFFF"/>
                          </a:solidFill>
                          <a:effectLst/>
                          <a:latin typeface="Century Gothic" panose="020B0502020202020204" pitchFamily="34" charset="0"/>
                        </a:rPr>
                        <a:t>Total</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2D050"/>
                    </a:solidFill>
                  </a:tcPr>
                </a:tc>
                <a:extLst>
                  <a:ext uri="{0D108BD9-81ED-4DB2-BD59-A6C34878D82A}">
                    <a16:rowId xmlns="" xmlns:a16="http://schemas.microsoft.com/office/drawing/2014/main" val="2131804386"/>
                  </a:ext>
                </a:extLst>
              </a:tr>
              <a:tr h="180975">
                <a:tc>
                  <a:txBody>
                    <a:bodyPr/>
                    <a:lstStyle/>
                    <a:p>
                      <a:pPr algn="l" fontAlgn="b"/>
                      <a:r>
                        <a:rPr lang="es-CO" sz="1400" b="1" i="0" u="none" strike="noStrike">
                          <a:solidFill>
                            <a:srgbClr val="000000"/>
                          </a:solidFill>
                          <a:effectLst/>
                          <a:latin typeface="Century Gothic" panose="020B0502020202020204" pitchFamily="34" charset="0"/>
                        </a:rPr>
                        <a:t>Formación técnica profesional</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92D050"/>
                      </a:solidFill>
                      <a:prstDash val="solid"/>
                      <a:round/>
                      <a:headEnd type="none" w="med" len="med"/>
                      <a:tailEnd type="none" w="med" len="med"/>
                    </a:lnB>
                  </a:tcPr>
                </a:tc>
                <a:tc>
                  <a:txBody>
                    <a:bodyPr/>
                    <a:lstStyle/>
                    <a:p>
                      <a:pPr algn="ctr" fontAlgn="b"/>
                      <a:r>
                        <a:rPr lang="es-CO" sz="1400" b="1" i="0" u="none" strike="noStrike">
                          <a:solidFill>
                            <a:srgbClr val="000000"/>
                          </a:solidFill>
                          <a:effectLst/>
                          <a:latin typeface="Century Gothic" panose="020B0502020202020204" pitchFamily="34" charset="0"/>
                        </a:rPr>
                        <a:t>38</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92D050"/>
                      </a:solidFill>
                      <a:prstDash val="solid"/>
                      <a:round/>
                      <a:headEnd type="none" w="med" len="med"/>
                      <a:tailEnd type="none" w="med" len="med"/>
                    </a:lnB>
                  </a:tcPr>
                </a:tc>
                <a:tc>
                  <a:txBody>
                    <a:bodyPr/>
                    <a:lstStyle/>
                    <a:p>
                      <a:pPr algn="ctr" fontAlgn="b"/>
                      <a:r>
                        <a:rPr lang="es-CO" sz="1400" b="1" i="0" u="none" strike="noStrike">
                          <a:solidFill>
                            <a:srgbClr val="000000"/>
                          </a:solidFill>
                          <a:effectLst/>
                          <a:latin typeface="Century Gothic" panose="020B0502020202020204" pitchFamily="34" charset="0"/>
                        </a:rPr>
                        <a:t>40</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92D050"/>
                      </a:solidFill>
                      <a:prstDash val="solid"/>
                      <a:round/>
                      <a:headEnd type="none" w="med" len="med"/>
                      <a:tailEnd type="none" w="med" len="med"/>
                    </a:lnB>
                  </a:tcPr>
                </a:tc>
                <a:tc>
                  <a:txBody>
                    <a:bodyPr/>
                    <a:lstStyle/>
                    <a:p>
                      <a:pPr algn="ctr" fontAlgn="b"/>
                      <a:r>
                        <a:rPr lang="es-CO" sz="1400" b="1" i="0" u="none" strike="noStrike">
                          <a:solidFill>
                            <a:srgbClr val="000000"/>
                          </a:solidFill>
                          <a:effectLst/>
                          <a:latin typeface="Century Gothic" panose="020B0502020202020204" pitchFamily="34" charset="0"/>
                        </a:rPr>
                        <a:t>78</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92D050"/>
                      </a:solidFill>
                      <a:prstDash val="solid"/>
                      <a:round/>
                      <a:headEnd type="none" w="med" len="med"/>
                      <a:tailEnd type="none" w="med" len="med"/>
                    </a:lnB>
                  </a:tcPr>
                </a:tc>
                <a:extLst>
                  <a:ext uri="{0D108BD9-81ED-4DB2-BD59-A6C34878D82A}">
                    <a16:rowId xmlns="" xmlns:a16="http://schemas.microsoft.com/office/drawing/2014/main" val="3614570597"/>
                  </a:ext>
                </a:extLst>
              </a:tr>
              <a:tr h="171450">
                <a:tc>
                  <a:txBody>
                    <a:bodyPr/>
                    <a:lstStyle/>
                    <a:p>
                      <a:pPr algn="l" fontAlgn="b"/>
                      <a:r>
                        <a:rPr lang="es-CO" sz="1100" b="0" i="0" u="none" strike="noStrike">
                          <a:effectLst/>
                          <a:latin typeface="Century Gothic" panose="020B0502020202020204" pitchFamily="34" charset="0"/>
                        </a:rPr>
                        <a:t>PRIVADA</a:t>
                      </a:r>
                    </a:p>
                  </a:txBody>
                  <a:tcPr marL="114300"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92D05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100" b="0" i="0" u="none" strike="noStrike">
                          <a:effectLst/>
                          <a:latin typeface="Century Gothic" panose="020B0502020202020204" pitchFamily="34" charset="0"/>
                        </a:rPr>
                        <a:t>38</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92D05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100" b="0" i="0" u="none" strike="noStrike">
                          <a:effectLst/>
                          <a:latin typeface="Century Gothic" panose="020B0502020202020204" pitchFamily="34" charset="0"/>
                        </a:rPr>
                        <a:t>40</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92D05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100" b="0" i="0" u="none" strike="noStrike">
                          <a:effectLst/>
                          <a:latin typeface="Century Gothic" panose="020B0502020202020204" pitchFamily="34" charset="0"/>
                        </a:rPr>
                        <a:t>78</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92D05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693280636"/>
                  </a:ext>
                </a:extLst>
              </a:tr>
              <a:tr h="180975">
                <a:tc>
                  <a:txBody>
                    <a:bodyPr/>
                    <a:lstStyle/>
                    <a:p>
                      <a:pPr algn="l" fontAlgn="b"/>
                      <a:r>
                        <a:rPr lang="es-CO" sz="1400" b="1" i="0" u="none" strike="noStrike">
                          <a:solidFill>
                            <a:srgbClr val="000000"/>
                          </a:solidFill>
                          <a:effectLst/>
                          <a:latin typeface="Century Gothic" panose="020B0502020202020204" pitchFamily="34" charset="0"/>
                        </a:rPr>
                        <a:t>Tecnológica</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92D050"/>
                      </a:solidFill>
                      <a:prstDash val="solid"/>
                      <a:round/>
                      <a:headEnd type="none" w="med" len="med"/>
                      <a:tailEnd type="none" w="med" len="med"/>
                    </a:lnB>
                  </a:tcPr>
                </a:tc>
                <a:tc>
                  <a:txBody>
                    <a:bodyPr/>
                    <a:lstStyle/>
                    <a:p>
                      <a:pPr algn="ctr" fontAlgn="b"/>
                      <a:r>
                        <a:rPr lang="es-CO" sz="1400" b="1" i="0" u="none" strike="noStrike">
                          <a:solidFill>
                            <a:srgbClr val="000000"/>
                          </a:solidFill>
                          <a:effectLst/>
                          <a:latin typeface="Century Gothic" panose="020B0502020202020204" pitchFamily="34" charset="0"/>
                        </a:rPr>
                        <a:t>5.656</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92D050"/>
                      </a:solidFill>
                      <a:prstDash val="solid"/>
                      <a:round/>
                      <a:headEnd type="none" w="med" len="med"/>
                      <a:tailEnd type="none" w="med" len="med"/>
                    </a:lnB>
                  </a:tcPr>
                </a:tc>
                <a:tc>
                  <a:txBody>
                    <a:bodyPr/>
                    <a:lstStyle/>
                    <a:p>
                      <a:pPr algn="ctr" fontAlgn="b"/>
                      <a:r>
                        <a:rPr lang="es-CO" sz="1400" b="1" i="0" u="none" strike="noStrike">
                          <a:solidFill>
                            <a:srgbClr val="000000"/>
                          </a:solidFill>
                          <a:effectLst/>
                          <a:latin typeface="Century Gothic" panose="020B0502020202020204" pitchFamily="34" charset="0"/>
                        </a:rPr>
                        <a:t>1.740</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92D050"/>
                      </a:solidFill>
                      <a:prstDash val="solid"/>
                      <a:round/>
                      <a:headEnd type="none" w="med" len="med"/>
                      <a:tailEnd type="none" w="med" len="med"/>
                    </a:lnB>
                  </a:tcPr>
                </a:tc>
                <a:tc>
                  <a:txBody>
                    <a:bodyPr/>
                    <a:lstStyle/>
                    <a:p>
                      <a:pPr algn="ctr" fontAlgn="b"/>
                      <a:r>
                        <a:rPr lang="es-CO" sz="1400" b="1" i="0" u="none" strike="noStrike">
                          <a:solidFill>
                            <a:srgbClr val="000000"/>
                          </a:solidFill>
                          <a:effectLst/>
                          <a:latin typeface="Century Gothic" panose="020B0502020202020204" pitchFamily="34" charset="0"/>
                        </a:rPr>
                        <a:t>7.396</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92D050"/>
                      </a:solidFill>
                      <a:prstDash val="solid"/>
                      <a:round/>
                      <a:headEnd type="none" w="med" len="med"/>
                      <a:tailEnd type="none" w="med" len="med"/>
                    </a:lnB>
                  </a:tcPr>
                </a:tc>
                <a:extLst>
                  <a:ext uri="{0D108BD9-81ED-4DB2-BD59-A6C34878D82A}">
                    <a16:rowId xmlns="" xmlns:a16="http://schemas.microsoft.com/office/drawing/2014/main" val="2735489384"/>
                  </a:ext>
                </a:extLst>
              </a:tr>
              <a:tr h="171450">
                <a:tc>
                  <a:txBody>
                    <a:bodyPr/>
                    <a:lstStyle/>
                    <a:p>
                      <a:pPr algn="l" fontAlgn="b"/>
                      <a:r>
                        <a:rPr lang="es-CO" sz="1100" b="0" i="0" u="none" strike="noStrike">
                          <a:effectLst/>
                          <a:latin typeface="Century Gothic" panose="020B0502020202020204" pitchFamily="34" charset="0"/>
                        </a:rPr>
                        <a:t>OFICIAL</a:t>
                      </a:r>
                    </a:p>
                  </a:txBody>
                  <a:tcPr marL="114300"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92D05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100" b="0" i="0" u="none" strike="noStrike">
                          <a:effectLst/>
                          <a:latin typeface="Century Gothic" panose="020B0502020202020204" pitchFamily="34" charset="0"/>
                        </a:rPr>
                        <a:t>5.306</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92D05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100" b="0" i="0" u="none" strike="noStrike">
                          <a:effectLst/>
                          <a:latin typeface="Century Gothic" panose="020B0502020202020204" pitchFamily="34" charset="0"/>
                        </a:rPr>
                        <a:t>1.685</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92D05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100" b="0" i="0" u="none" strike="noStrike">
                          <a:effectLst/>
                          <a:latin typeface="Century Gothic" panose="020B0502020202020204" pitchFamily="34" charset="0"/>
                        </a:rPr>
                        <a:t>6.991</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92D05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1892081840"/>
                  </a:ext>
                </a:extLst>
              </a:tr>
              <a:tr h="171450">
                <a:tc>
                  <a:txBody>
                    <a:bodyPr/>
                    <a:lstStyle/>
                    <a:p>
                      <a:pPr algn="l" fontAlgn="b"/>
                      <a:r>
                        <a:rPr lang="es-CO" sz="1100" b="0" i="0" u="none" strike="noStrike">
                          <a:effectLst/>
                          <a:latin typeface="Century Gothic" panose="020B0502020202020204" pitchFamily="34" charset="0"/>
                        </a:rPr>
                        <a:t>PRIVADA</a:t>
                      </a:r>
                    </a:p>
                  </a:txBody>
                  <a:tcPr marL="114300"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100" b="0" i="0" u="none" strike="noStrike">
                          <a:effectLst/>
                          <a:latin typeface="Century Gothic" panose="020B0502020202020204" pitchFamily="34" charset="0"/>
                        </a:rPr>
                        <a:t>350</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100" b="0" i="0" u="none" strike="noStrike">
                          <a:effectLst/>
                          <a:latin typeface="Century Gothic" panose="020B0502020202020204" pitchFamily="34" charset="0"/>
                        </a:rPr>
                        <a:t>55</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100" b="0" i="0" u="none" strike="noStrike">
                          <a:effectLst/>
                          <a:latin typeface="Century Gothic" panose="020B0502020202020204" pitchFamily="34" charset="0"/>
                        </a:rPr>
                        <a:t>405</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2432596124"/>
                  </a:ext>
                </a:extLst>
              </a:tr>
              <a:tr h="180975">
                <a:tc>
                  <a:txBody>
                    <a:bodyPr/>
                    <a:lstStyle/>
                    <a:p>
                      <a:pPr algn="l" fontAlgn="b"/>
                      <a:r>
                        <a:rPr lang="es-CO" sz="1400" b="1" i="0" u="none" strike="noStrike">
                          <a:solidFill>
                            <a:srgbClr val="000000"/>
                          </a:solidFill>
                          <a:effectLst/>
                          <a:latin typeface="Century Gothic" panose="020B0502020202020204" pitchFamily="34" charset="0"/>
                        </a:rPr>
                        <a:t>Universitaria</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92D050"/>
                      </a:solidFill>
                      <a:prstDash val="solid"/>
                      <a:round/>
                      <a:headEnd type="none" w="med" len="med"/>
                      <a:tailEnd type="none" w="med" len="med"/>
                    </a:lnB>
                  </a:tcPr>
                </a:tc>
                <a:tc>
                  <a:txBody>
                    <a:bodyPr/>
                    <a:lstStyle/>
                    <a:p>
                      <a:pPr algn="ctr" fontAlgn="b"/>
                      <a:r>
                        <a:rPr lang="es-CO" sz="1400" b="1" i="0" u="none" strike="noStrike">
                          <a:solidFill>
                            <a:srgbClr val="000000"/>
                          </a:solidFill>
                          <a:effectLst/>
                          <a:latin typeface="Century Gothic" panose="020B0502020202020204" pitchFamily="34" charset="0"/>
                        </a:rPr>
                        <a:t>53.829</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92D050"/>
                      </a:solidFill>
                      <a:prstDash val="solid"/>
                      <a:round/>
                      <a:headEnd type="none" w="med" len="med"/>
                      <a:tailEnd type="none" w="med" len="med"/>
                    </a:lnB>
                  </a:tcPr>
                </a:tc>
                <a:tc>
                  <a:txBody>
                    <a:bodyPr/>
                    <a:lstStyle/>
                    <a:p>
                      <a:pPr algn="ctr" fontAlgn="b"/>
                      <a:r>
                        <a:rPr lang="es-CO" sz="1400" b="1" i="0" u="none" strike="noStrike">
                          <a:solidFill>
                            <a:srgbClr val="000000"/>
                          </a:solidFill>
                          <a:effectLst/>
                          <a:latin typeface="Century Gothic" panose="020B0502020202020204" pitchFamily="34" charset="0"/>
                        </a:rPr>
                        <a:t>91.963</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92D050"/>
                      </a:solidFill>
                      <a:prstDash val="solid"/>
                      <a:round/>
                      <a:headEnd type="none" w="med" len="med"/>
                      <a:tailEnd type="none" w="med" len="med"/>
                    </a:lnB>
                  </a:tcPr>
                </a:tc>
                <a:tc>
                  <a:txBody>
                    <a:bodyPr/>
                    <a:lstStyle/>
                    <a:p>
                      <a:pPr algn="ctr" fontAlgn="b"/>
                      <a:r>
                        <a:rPr lang="es-CO" sz="1400" b="1" i="0" u="none" strike="noStrike">
                          <a:solidFill>
                            <a:srgbClr val="000000"/>
                          </a:solidFill>
                          <a:effectLst/>
                          <a:latin typeface="Century Gothic" panose="020B0502020202020204" pitchFamily="34" charset="0"/>
                        </a:rPr>
                        <a:t>145.792</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92D050"/>
                      </a:solidFill>
                      <a:prstDash val="solid"/>
                      <a:round/>
                      <a:headEnd type="none" w="med" len="med"/>
                      <a:tailEnd type="none" w="med" len="med"/>
                    </a:lnB>
                  </a:tcPr>
                </a:tc>
                <a:extLst>
                  <a:ext uri="{0D108BD9-81ED-4DB2-BD59-A6C34878D82A}">
                    <a16:rowId xmlns="" xmlns:a16="http://schemas.microsoft.com/office/drawing/2014/main" val="3474097178"/>
                  </a:ext>
                </a:extLst>
              </a:tr>
              <a:tr h="171450">
                <a:tc>
                  <a:txBody>
                    <a:bodyPr/>
                    <a:lstStyle/>
                    <a:p>
                      <a:pPr algn="l" fontAlgn="b"/>
                      <a:r>
                        <a:rPr lang="es-CO" sz="1100" b="0" i="0" u="none" strike="noStrike">
                          <a:effectLst/>
                          <a:latin typeface="Century Gothic" panose="020B0502020202020204" pitchFamily="34" charset="0"/>
                        </a:rPr>
                        <a:t>OFICIAL</a:t>
                      </a:r>
                    </a:p>
                  </a:txBody>
                  <a:tcPr marL="114300"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92D05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100" b="0" i="0" u="none" strike="noStrike">
                          <a:effectLst/>
                          <a:latin typeface="Century Gothic" panose="020B0502020202020204" pitchFamily="34" charset="0"/>
                        </a:rPr>
                        <a:t>38.772</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92D05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100" b="0" i="0" u="none" strike="noStrike">
                          <a:effectLst/>
                          <a:latin typeface="Century Gothic" panose="020B0502020202020204" pitchFamily="34" charset="0"/>
                        </a:rPr>
                        <a:t>53.913</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92D05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100" b="0" i="0" u="none" strike="noStrike">
                          <a:effectLst/>
                          <a:latin typeface="Century Gothic" panose="020B0502020202020204" pitchFamily="34" charset="0"/>
                        </a:rPr>
                        <a:t>92.685</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92D05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1806691946"/>
                  </a:ext>
                </a:extLst>
              </a:tr>
              <a:tr h="171450">
                <a:tc>
                  <a:txBody>
                    <a:bodyPr/>
                    <a:lstStyle/>
                    <a:p>
                      <a:pPr algn="l" fontAlgn="b"/>
                      <a:r>
                        <a:rPr lang="es-CO" sz="1100" b="0" i="0" u="none" strike="noStrike">
                          <a:effectLst/>
                          <a:latin typeface="Century Gothic" panose="020B0502020202020204" pitchFamily="34" charset="0"/>
                        </a:rPr>
                        <a:t>PRIVADA</a:t>
                      </a:r>
                    </a:p>
                  </a:txBody>
                  <a:tcPr marL="114300"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100" b="0" i="0" u="none" strike="noStrike">
                          <a:effectLst/>
                          <a:latin typeface="Century Gothic" panose="020B0502020202020204" pitchFamily="34" charset="0"/>
                        </a:rPr>
                        <a:t>15.057</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100" b="0" i="0" u="none" strike="noStrike">
                          <a:effectLst/>
                          <a:latin typeface="Century Gothic" panose="020B0502020202020204" pitchFamily="34" charset="0"/>
                        </a:rPr>
                        <a:t>38.050</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100" b="0" i="0" u="none" strike="noStrike">
                          <a:effectLst/>
                          <a:latin typeface="Century Gothic" panose="020B0502020202020204" pitchFamily="34" charset="0"/>
                        </a:rPr>
                        <a:t>53.107</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2556169969"/>
                  </a:ext>
                </a:extLst>
              </a:tr>
              <a:tr h="180975">
                <a:tc>
                  <a:txBody>
                    <a:bodyPr/>
                    <a:lstStyle/>
                    <a:p>
                      <a:pPr algn="l" fontAlgn="b"/>
                      <a:r>
                        <a:rPr lang="es-CO" sz="1400" b="1" i="0" u="none" strike="noStrike">
                          <a:solidFill>
                            <a:srgbClr val="000000"/>
                          </a:solidFill>
                          <a:effectLst/>
                          <a:latin typeface="Century Gothic" panose="020B0502020202020204" pitchFamily="34" charset="0"/>
                        </a:rPr>
                        <a:t>Especialización Tecnológica</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92D050"/>
                      </a:solidFill>
                      <a:prstDash val="solid"/>
                      <a:round/>
                      <a:headEnd type="none" w="med" len="med"/>
                      <a:tailEnd type="none" w="med" len="med"/>
                    </a:lnB>
                  </a:tcPr>
                </a:tc>
                <a:tc>
                  <a:txBody>
                    <a:bodyPr/>
                    <a:lstStyle/>
                    <a:p>
                      <a:pPr algn="ctr" fontAlgn="b"/>
                      <a:r>
                        <a:rPr lang="es-CO" sz="1400" b="1" i="0" u="none" strike="noStrike">
                          <a:solidFill>
                            <a:srgbClr val="000000"/>
                          </a:solidFill>
                          <a:effectLst/>
                          <a:latin typeface="Century Gothic" panose="020B0502020202020204" pitchFamily="34" charset="0"/>
                        </a:rPr>
                        <a:t>54</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92D050"/>
                      </a:solidFill>
                      <a:prstDash val="solid"/>
                      <a:round/>
                      <a:headEnd type="none" w="med" len="med"/>
                      <a:tailEnd type="none" w="med" len="med"/>
                    </a:lnB>
                  </a:tcPr>
                </a:tc>
                <a:tc>
                  <a:txBody>
                    <a:bodyPr/>
                    <a:lstStyle/>
                    <a:p>
                      <a:pPr algn="ctr" fontAlgn="b"/>
                      <a:r>
                        <a:rPr lang="es-CO" sz="1400" b="1" i="0" u="none" strike="noStrike">
                          <a:solidFill>
                            <a:srgbClr val="000000"/>
                          </a:solidFill>
                          <a:effectLst/>
                          <a:latin typeface="Century Gothic" panose="020B0502020202020204" pitchFamily="34" charset="0"/>
                        </a:rPr>
                        <a:t>66</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92D050"/>
                      </a:solidFill>
                      <a:prstDash val="solid"/>
                      <a:round/>
                      <a:headEnd type="none" w="med" len="med"/>
                      <a:tailEnd type="none" w="med" len="med"/>
                    </a:lnB>
                  </a:tcPr>
                </a:tc>
                <a:tc>
                  <a:txBody>
                    <a:bodyPr/>
                    <a:lstStyle/>
                    <a:p>
                      <a:pPr algn="ctr" fontAlgn="b"/>
                      <a:r>
                        <a:rPr lang="es-CO" sz="1400" b="1" i="0" u="none" strike="noStrike">
                          <a:solidFill>
                            <a:srgbClr val="000000"/>
                          </a:solidFill>
                          <a:effectLst/>
                          <a:latin typeface="Century Gothic" panose="020B0502020202020204" pitchFamily="34" charset="0"/>
                        </a:rPr>
                        <a:t>120</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92D050"/>
                      </a:solidFill>
                      <a:prstDash val="solid"/>
                      <a:round/>
                      <a:headEnd type="none" w="med" len="med"/>
                      <a:tailEnd type="none" w="med" len="med"/>
                    </a:lnB>
                  </a:tcPr>
                </a:tc>
                <a:extLst>
                  <a:ext uri="{0D108BD9-81ED-4DB2-BD59-A6C34878D82A}">
                    <a16:rowId xmlns="" xmlns:a16="http://schemas.microsoft.com/office/drawing/2014/main" val="2884823794"/>
                  </a:ext>
                </a:extLst>
              </a:tr>
              <a:tr h="171450">
                <a:tc>
                  <a:txBody>
                    <a:bodyPr/>
                    <a:lstStyle/>
                    <a:p>
                      <a:pPr algn="l" fontAlgn="b"/>
                      <a:r>
                        <a:rPr lang="es-CO" sz="1100" b="0" i="0" u="none" strike="noStrike">
                          <a:effectLst/>
                          <a:latin typeface="Century Gothic" panose="020B0502020202020204" pitchFamily="34" charset="0"/>
                        </a:rPr>
                        <a:t>OFICIAL</a:t>
                      </a:r>
                    </a:p>
                  </a:txBody>
                  <a:tcPr marL="114300"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92D05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100" b="0" i="0" u="none" strike="noStrike">
                          <a:effectLst/>
                          <a:latin typeface="Century Gothic" panose="020B0502020202020204" pitchFamily="34" charset="0"/>
                        </a:rPr>
                        <a:t>54</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92D05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100" b="0" i="0" u="none" strike="noStrike">
                          <a:effectLst/>
                          <a:latin typeface="Century Gothic" panose="020B0502020202020204" pitchFamily="34" charset="0"/>
                        </a:rPr>
                        <a:t>66</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92D05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100" b="0" i="0" u="none" strike="noStrike">
                          <a:effectLst/>
                          <a:latin typeface="Century Gothic" panose="020B0502020202020204" pitchFamily="34" charset="0"/>
                        </a:rPr>
                        <a:t>120</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92D05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2133349471"/>
                  </a:ext>
                </a:extLst>
              </a:tr>
              <a:tr h="180975">
                <a:tc>
                  <a:txBody>
                    <a:bodyPr/>
                    <a:lstStyle/>
                    <a:p>
                      <a:pPr algn="l" fontAlgn="b"/>
                      <a:r>
                        <a:rPr lang="es-CO" sz="1400" b="1" i="0" u="none" strike="noStrike">
                          <a:solidFill>
                            <a:srgbClr val="000000"/>
                          </a:solidFill>
                          <a:effectLst/>
                          <a:latin typeface="Century Gothic" panose="020B0502020202020204" pitchFamily="34" charset="0"/>
                        </a:rPr>
                        <a:t>Especialización Universitaria</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92D050"/>
                      </a:solidFill>
                      <a:prstDash val="solid"/>
                      <a:round/>
                      <a:headEnd type="none" w="med" len="med"/>
                      <a:tailEnd type="none" w="med" len="med"/>
                    </a:lnB>
                  </a:tcPr>
                </a:tc>
                <a:tc>
                  <a:txBody>
                    <a:bodyPr/>
                    <a:lstStyle/>
                    <a:p>
                      <a:pPr algn="ctr" fontAlgn="b"/>
                      <a:r>
                        <a:rPr lang="es-CO" sz="1400" b="1" i="0" u="none" strike="noStrike">
                          <a:solidFill>
                            <a:srgbClr val="000000"/>
                          </a:solidFill>
                          <a:effectLst/>
                          <a:latin typeface="Century Gothic" panose="020B0502020202020204" pitchFamily="34" charset="0"/>
                        </a:rPr>
                        <a:t>3.684</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92D050"/>
                      </a:solidFill>
                      <a:prstDash val="solid"/>
                      <a:round/>
                      <a:headEnd type="none" w="med" len="med"/>
                      <a:tailEnd type="none" w="med" len="med"/>
                    </a:lnB>
                  </a:tcPr>
                </a:tc>
                <a:tc>
                  <a:txBody>
                    <a:bodyPr/>
                    <a:lstStyle/>
                    <a:p>
                      <a:pPr algn="ctr" fontAlgn="b"/>
                      <a:r>
                        <a:rPr lang="es-CO" sz="1400" b="1" i="0" u="none" strike="noStrike">
                          <a:solidFill>
                            <a:srgbClr val="000000"/>
                          </a:solidFill>
                          <a:effectLst/>
                          <a:latin typeface="Century Gothic" panose="020B0502020202020204" pitchFamily="34" charset="0"/>
                        </a:rPr>
                        <a:t>6.611</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92D050"/>
                      </a:solidFill>
                      <a:prstDash val="solid"/>
                      <a:round/>
                      <a:headEnd type="none" w="med" len="med"/>
                      <a:tailEnd type="none" w="med" len="med"/>
                    </a:lnB>
                  </a:tcPr>
                </a:tc>
                <a:tc>
                  <a:txBody>
                    <a:bodyPr/>
                    <a:lstStyle/>
                    <a:p>
                      <a:pPr algn="ctr" fontAlgn="b"/>
                      <a:r>
                        <a:rPr lang="es-CO" sz="1400" b="1" i="0" u="none" strike="noStrike">
                          <a:solidFill>
                            <a:srgbClr val="000000"/>
                          </a:solidFill>
                          <a:effectLst/>
                          <a:latin typeface="Century Gothic" panose="020B0502020202020204" pitchFamily="34" charset="0"/>
                        </a:rPr>
                        <a:t>10.295</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92D050"/>
                      </a:solidFill>
                      <a:prstDash val="solid"/>
                      <a:round/>
                      <a:headEnd type="none" w="med" len="med"/>
                      <a:tailEnd type="none" w="med" len="med"/>
                    </a:lnB>
                  </a:tcPr>
                </a:tc>
                <a:extLst>
                  <a:ext uri="{0D108BD9-81ED-4DB2-BD59-A6C34878D82A}">
                    <a16:rowId xmlns="" xmlns:a16="http://schemas.microsoft.com/office/drawing/2014/main" val="471087724"/>
                  </a:ext>
                </a:extLst>
              </a:tr>
              <a:tr h="171450">
                <a:tc>
                  <a:txBody>
                    <a:bodyPr/>
                    <a:lstStyle/>
                    <a:p>
                      <a:pPr algn="l" fontAlgn="b"/>
                      <a:r>
                        <a:rPr lang="es-CO" sz="1100" b="0" i="0" u="none" strike="noStrike">
                          <a:effectLst/>
                          <a:latin typeface="Century Gothic" panose="020B0502020202020204" pitchFamily="34" charset="0"/>
                        </a:rPr>
                        <a:t>OFICIAL</a:t>
                      </a:r>
                    </a:p>
                  </a:txBody>
                  <a:tcPr marL="114300"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92D05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100" b="0" i="0" u="none" strike="noStrike">
                          <a:effectLst/>
                          <a:latin typeface="Century Gothic" panose="020B0502020202020204" pitchFamily="34" charset="0"/>
                        </a:rPr>
                        <a:t>1.016</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92D05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100" b="0" i="0" u="none" strike="noStrike">
                          <a:effectLst/>
                          <a:latin typeface="Century Gothic" panose="020B0502020202020204" pitchFamily="34" charset="0"/>
                        </a:rPr>
                        <a:t>1.855</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92D05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100" b="0" i="0" u="none" strike="noStrike">
                          <a:effectLst/>
                          <a:latin typeface="Century Gothic" panose="020B0502020202020204" pitchFamily="34" charset="0"/>
                        </a:rPr>
                        <a:t>2.871</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92D05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2236480634"/>
                  </a:ext>
                </a:extLst>
              </a:tr>
              <a:tr h="171450">
                <a:tc>
                  <a:txBody>
                    <a:bodyPr/>
                    <a:lstStyle/>
                    <a:p>
                      <a:pPr algn="l" fontAlgn="b"/>
                      <a:r>
                        <a:rPr lang="es-CO" sz="1100" b="0" i="0" u="none" strike="noStrike">
                          <a:effectLst/>
                          <a:latin typeface="Century Gothic" panose="020B0502020202020204" pitchFamily="34" charset="0"/>
                        </a:rPr>
                        <a:t>PRIVADA</a:t>
                      </a:r>
                    </a:p>
                  </a:txBody>
                  <a:tcPr marL="114300"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100" b="0" i="0" u="none" strike="noStrike">
                          <a:effectLst/>
                          <a:latin typeface="Century Gothic" panose="020B0502020202020204" pitchFamily="34" charset="0"/>
                        </a:rPr>
                        <a:t>2.668</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100" b="0" i="0" u="none" strike="noStrike">
                          <a:effectLst/>
                          <a:latin typeface="Century Gothic" panose="020B0502020202020204" pitchFamily="34" charset="0"/>
                        </a:rPr>
                        <a:t>4.756</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100" b="0" i="0" u="none" strike="noStrike">
                          <a:effectLst/>
                          <a:latin typeface="Century Gothic" panose="020B0502020202020204" pitchFamily="34" charset="0"/>
                        </a:rPr>
                        <a:t>7.424</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1095485995"/>
                  </a:ext>
                </a:extLst>
              </a:tr>
              <a:tr h="180975">
                <a:tc>
                  <a:txBody>
                    <a:bodyPr/>
                    <a:lstStyle/>
                    <a:p>
                      <a:pPr algn="l" fontAlgn="b"/>
                      <a:r>
                        <a:rPr lang="es-CO" sz="1400" b="1" i="0" u="none" strike="noStrike">
                          <a:solidFill>
                            <a:srgbClr val="000000"/>
                          </a:solidFill>
                          <a:effectLst/>
                          <a:latin typeface="Century Gothic" panose="020B0502020202020204" pitchFamily="34" charset="0"/>
                        </a:rPr>
                        <a:t>Maestría</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92D050"/>
                      </a:solidFill>
                      <a:prstDash val="solid"/>
                      <a:round/>
                      <a:headEnd type="none" w="med" len="med"/>
                      <a:tailEnd type="none" w="med" len="med"/>
                    </a:lnB>
                  </a:tcPr>
                </a:tc>
                <a:tc>
                  <a:txBody>
                    <a:bodyPr/>
                    <a:lstStyle/>
                    <a:p>
                      <a:pPr algn="ctr" fontAlgn="b"/>
                      <a:r>
                        <a:rPr lang="es-CO" sz="1400" b="1" i="0" u="none" strike="noStrike">
                          <a:solidFill>
                            <a:srgbClr val="000000"/>
                          </a:solidFill>
                          <a:effectLst/>
                          <a:latin typeface="Century Gothic" panose="020B0502020202020204" pitchFamily="34" charset="0"/>
                        </a:rPr>
                        <a:t>7.086</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92D050"/>
                      </a:solidFill>
                      <a:prstDash val="solid"/>
                      <a:round/>
                      <a:headEnd type="none" w="med" len="med"/>
                      <a:tailEnd type="none" w="med" len="med"/>
                    </a:lnB>
                  </a:tcPr>
                </a:tc>
                <a:tc>
                  <a:txBody>
                    <a:bodyPr/>
                    <a:lstStyle/>
                    <a:p>
                      <a:pPr algn="ctr" fontAlgn="b"/>
                      <a:r>
                        <a:rPr lang="es-CO" sz="1400" b="1" i="0" u="none" strike="noStrike">
                          <a:solidFill>
                            <a:srgbClr val="000000"/>
                          </a:solidFill>
                          <a:effectLst/>
                          <a:latin typeface="Century Gothic" panose="020B0502020202020204" pitchFamily="34" charset="0"/>
                        </a:rPr>
                        <a:t>11.795</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92D050"/>
                      </a:solidFill>
                      <a:prstDash val="solid"/>
                      <a:round/>
                      <a:headEnd type="none" w="med" len="med"/>
                      <a:tailEnd type="none" w="med" len="med"/>
                    </a:lnB>
                  </a:tcPr>
                </a:tc>
                <a:tc>
                  <a:txBody>
                    <a:bodyPr/>
                    <a:lstStyle/>
                    <a:p>
                      <a:pPr algn="ctr" fontAlgn="b"/>
                      <a:r>
                        <a:rPr lang="es-CO" sz="1400" b="1" i="0" u="none" strike="noStrike">
                          <a:solidFill>
                            <a:srgbClr val="000000"/>
                          </a:solidFill>
                          <a:effectLst/>
                          <a:latin typeface="Century Gothic" panose="020B0502020202020204" pitchFamily="34" charset="0"/>
                        </a:rPr>
                        <a:t>18.881</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92D050"/>
                      </a:solidFill>
                      <a:prstDash val="solid"/>
                      <a:round/>
                      <a:headEnd type="none" w="med" len="med"/>
                      <a:tailEnd type="none" w="med" len="med"/>
                    </a:lnB>
                  </a:tcPr>
                </a:tc>
                <a:extLst>
                  <a:ext uri="{0D108BD9-81ED-4DB2-BD59-A6C34878D82A}">
                    <a16:rowId xmlns="" xmlns:a16="http://schemas.microsoft.com/office/drawing/2014/main" val="2085602111"/>
                  </a:ext>
                </a:extLst>
              </a:tr>
              <a:tr h="171450">
                <a:tc>
                  <a:txBody>
                    <a:bodyPr/>
                    <a:lstStyle/>
                    <a:p>
                      <a:pPr algn="l" fontAlgn="b"/>
                      <a:r>
                        <a:rPr lang="es-CO" sz="1100" b="0" i="0" u="none" strike="noStrike">
                          <a:effectLst/>
                          <a:latin typeface="Century Gothic" panose="020B0502020202020204" pitchFamily="34" charset="0"/>
                        </a:rPr>
                        <a:t>OFICIAL</a:t>
                      </a:r>
                    </a:p>
                  </a:txBody>
                  <a:tcPr marL="114300"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92D05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100" b="0" i="0" u="none" strike="noStrike">
                          <a:effectLst/>
                          <a:latin typeface="Century Gothic" panose="020B0502020202020204" pitchFamily="34" charset="0"/>
                        </a:rPr>
                        <a:t>2.510</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92D05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100" b="0" i="0" u="none" strike="noStrike">
                          <a:effectLst/>
                          <a:latin typeface="Century Gothic" panose="020B0502020202020204" pitchFamily="34" charset="0"/>
                        </a:rPr>
                        <a:t>3.730</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92D05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100" b="0" i="0" u="none" strike="noStrike">
                          <a:effectLst/>
                          <a:latin typeface="Century Gothic" panose="020B0502020202020204" pitchFamily="34" charset="0"/>
                        </a:rPr>
                        <a:t>6.240</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92D05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1568728768"/>
                  </a:ext>
                </a:extLst>
              </a:tr>
              <a:tr h="171450">
                <a:tc>
                  <a:txBody>
                    <a:bodyPr/>
                    <a:lstStyle/>
                    <a:p>
                      <a:pPr algn="l" fontAlgn="b"/>
                      <a:r>
                        <a:rPr lang="es-CO" sz="1100" b="0" i="0" u="none" strike="noStrike">
                          <a:effectLst/>
                          <a:latin typeface="Century Gothic" panose="020B0502020202020204" pitchFamily="34" charset="0"/>
                        </a:rPr>
                        <a:t>PRIVADA</a:t>
                      </a:r>
                    </a:p>
                  </a:txBody>
                  <a:tcPr marL="114300"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100" b="0" i="0" u="none" strike="noStrike">
                          <a:effectLst/>
                          <a:latin typeface="Century Gothic" panose="020B0502020202020204" pitchFamily="34" charset="0"/>
                        </a:rPr>
                        <a:t>4.576</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100" b="0" i="0" u="none" strike="noStrike">
                          <a:effectLst/>
                          <a:latin typeface="Century Gothic" panose="020B0502020202020204" pitchFamily="34" charset="0"/>
                        </a:rPr>
                        <a:t>8.065</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100" b="0" i="0" u="none" strike="noStrike">
                          <a:effectLst/>
                          <a:latin typeface="Century Gothic" panose="020B0502020202020204" pitchFamily="34" charset="0"/>
                        </a:rPr>
                        <a:t>12.641</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3589513958"/>
                  </a:ext>
                </a:extLst>
              </a:tr>
              <a:tr h="180975">
                <a:tc>
                  <a:txBody>
                    <a:bodyPr/>
                    <a:lstStyle/>
                    <a:p>
                      <a:pPr algn="l" fontAlgn="b"/>
                      <a:r>
                        <a:rPr lang="es-CO" sz="1400" b="1" i="0" u="none" strike="noStrike">
                          <a:solidFill>
                            <a:srgbClr val="000000"/>
                          </a:solidFill>
                          <a:effectLst/>
                          <a:latin typeface="Century Gothic" panose="020B0502020202020204" pitchFamily="34" charset="0"/>
                        </a:rPr>
                        <a:t>Doctorado</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92D050"/>
                      </a:solidFill>
                      <a:prstDash val="solid"/>
                      <a:round/>
                      <a:headEnd type="none" w="med" len="med"/>
                      <a:tailEnd type="none" w="med" len="med"/>
                    </a:lnB>
                  </a:tcPr>
                </a:tc>
                <a:tc>
                  <a:txBody>
                    <a:bodyPr/>
                    <a:lstStyle/>
                    <a:p>
                      <a:pPr algn="ctr" fontAlgn="b"/>
                      <a:r>
                        <a:rPr lang="es-CO" sz="1400" b="1" i="0" u="none" strike="noStrike">
                          <a:solidFill>
                            <a:srgbClr val="000000"/>
                          </a:solidFill>
                          <a:effectLst/>
                          <a:latin typeface="Century Gothic" panose="020B0502020202020204" pitchFamily="34" charset="0"/>
                        </a:rPr>
                        <a:t>435</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92D050"/>
                      </a:solidFill>
                      <a:prstDash val="solid"/>
                      <a:round/>
                      <a:headEnd type="none" w="med" len="med"/>
                      <a:tailEnd type="none" w="med" len="med"/>
                    </a:lnB>
                  </a:tcPr>
                </a:tc>
                <a:tc>
                  <a:txBody>
                    <a:bodyPr/>
                    <a:lstStyle/>
                    <a:p>
                      <a:pPr algn="ctr" fontAlgn="b"/>
                      <a:r>
                        <a:rPr lang="es-CO" sz="1400" b="1" i="0" u="none" strike="noStrike">
                          <a:solidFill>
                            <a:srgbClr val="000000"/>
                          </a:solidFill>
                          <a:effectLst/>
                          <a:latin typeface="Century Gothic" panose="020B0502020202020204" pitchFamily="34" charset="0"/>
                        </a:rPr>
                        <a:t>436</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92D050"/>
                      </a:solidFill>
                      <a:prstDash val="solid"/>
                      <a:round/>
                      <a:headEnd type="none" w="med" len="med"/>
                      <a:tailEnd type="none" w="med" len="med"/>
                    </a:lnB>
                  </a:tcPr>
                </a:tc>
                <a:tc>
                  <a:txBody>
                    <a:bodyPr/>
                    <a:lstStyle/>
                    <a:p>
                      <a:pPr algn="ctr" fontAlgn="b"/>
                      <a:r>
                        <a:rPr lang="es-CO" sz="1400" b="1" i="0" u="none" strike="noStrike">
                          <a:solidFill>
                            <a:srgbClr val="000000"/>
                          </a:solidFill>
                          <a:effectLst/>
                          <a:latin typeface="Century Gothic" panose="020B0502020202020204" pitchFamily="34" charset="0"/>
                        </a:rPr>
                        <a:t>871</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92D050"/>
                      </a:solidFill>
                      <a:prstDash val="solid"/>
                      <a:round/>
                      <a:headEnd type="none" w="med" len="med"/>
                      <a:tailEnd type="none" w="med" len="med"/>
                    </a:lnB>
                  </a:tcPr>
                </a:tc>
                <a:extLst>
                  <a:ext uri="{0D108BD9-81ED-4DB2-BD59-A6C34878D82A}">
                    <a16:rowId xmlns="" xmlns:a16="http://schemas.microsoft.com/office/drawing/2014/main" val="1197823506"/>
                  </a:ext>
                </a:extLst>
              </a:tr>
              <a:tr h="171450">
                <a:tc>
                  <a:txBody>
                    <a:bodyPr/>
                    <a:lstStyle/>
                    <a:p>
                      <a:pPr algn="l" fontAlgn="b"/>
                      <a:r>
                        <a:rPr lang="es-CO" sz="1100" b="0" i="0" u="none" strike="noStrike">
                          <a:effectLst/>
                          <a:latin typeface="Century Gothic" panose="020B0502020202020204" pitchFamily="34" charset="0"/>
                        </a:rPr>
                        <a:t>OFICIAL</a:t>
                      </a:r>
                    </a:p>
                  </a:txBody>
                  <a:tcPr marL="114300"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92D05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100" b="0" i="0" u="none" strike="noStrike">
                          <a:effectLst/>
                          <a:latin typeface="Century Gothic" panose="020B0502020202020204" pitchFamily="34" charset="0"/>
                        </a:rPr>
                        <a:t>231</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92D05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100" b="0" i="0" u="none" strike="noStrike">
                          <a:effectLst/>
                          <a:latin typeface="Century Gothic" panose="020B0502020202020204" pitchFamily="34" charset="0"/>
                        </a:rPr>
                        <a:t>256</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92D05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100" b="0" i="0" u="none" strike="noStrike">
                          <a:effectLst/>
                          <a:latin typeface="Century Gothic" panose="020B0502020202020204" pitchFamily="34" charset="0"/>
                        </a:rPr>
                        <a:t>487</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92D05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3491304465"/>
                  </a:ext>
                </a:extLst>
              </a:tr>
              <a:tr h="171450">
                <a:tc>
                  <a:txBody>
                    <a:bodyPr/>
                    <a:lstStyle/>
                    <a:p>
                      <a:pPr algn="l" fontAlgn="b"/>
                      <a:r>
                        <a:rPr lang="es-CO" sz="1100" b="0" i="0" u="none" strike="noStrike">
                          <a:effectLst/>
                          <a:latin typeface="Century Gothic" panose="020B0502020202020204" pitchFamily="34" charset="0"/>
                        </a:rPr>
                        <a:t>PRIVADA</a:t>
                      </a:r>
                    </a:p>
                  </a:txBody>
                  <a:tcPr marL="114300"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100" b="0" i="0" u="none" strike="noStrike">
                          <a:effectLst/>
                          <a:latin typeface="Century Gothic" panose="020B0502020202020204" pitchFamily="34" charset="0"/>
                        </a:rPr>
                        <a:t>204</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100" b="0" i="0" u="none" strike="noStrike">
                          <a:effectLst/>
                          <a:latin typeface="Century Gothic" panose="020B0502020202020204" pitchFamily="34" charset="0"/>
                        </a:rPr>
                        <a:t>180</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100" b="0" i="0" u="none" strike="noStrike">
                          <a:effectLst/>
                          <a:latin typeface="Century Gothic" panose="020B0502020202020204" pitchFamily="34" charset="0"/>
                        </a:rPr>
                        <a:t>384</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2721325191"/>
                  </a:ext>
                </a:extLst>
              </a:tr>
              <a:tr h="180975">
                <a:tc>
                  <a:txBody>
                    <a:bodyPr/>
                    <a:lstStyle/>
                    <a:p>
                      <a:pPr algn="ctr" fontAlgn="b"/>
                      <a:r>
                        <a:rPr lang="es-CO" sz="1400" b="1" i="0" u="none" strike="noStrike">
                          <a:solidFill>
                            <a:srgbClr val="000000"/>
                          </a:solidFill>
                          <a:effectLst/>
                          <a:latin typeface="Century Gothic" panose="020B0502020202020204" pitchFamily="34" charset="0"/>
                        </a:rPr>
                        <a:t>Total</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b"/>
                      <a:r>
                        <a:rPr lang="es-CO" sz="1400" b="1" i="0" u="none" strike="noStrike">
                          <a:solidFill>
                            <a:srgbClr val="000000"/>
                          </a:solidFill>
                          <a:effectLst/>
                          <a:latin typeface="Century Gothic" panose="020B0502020202020204" pitchFamily="34" charset="0"/>
                        </a:rPr>
                        <a:t>70.782</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b"/>
                      <a:r>
                        <a:rPr lang="es-CO" sz="1400" b="1" i="0" u="none" strike="noStrike">
                          <a:solidFill>
                            <a:srgbClr val="000000"/>
                          </a:solidFill>
                          <a:effectLst/>
                          <a:latin typeface="Century Gothic" panose="020B0502020202020204" pitchFamily="34" charset="0"/>
                        </a:rPr>
                        <a:t>112.651</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b"/>
                      <a:r>
                        <a:rPr lang="es-CO" sz="1400" b="1" i="0" u="none" strike="noStrike" dirty="0">
                          <a:solidFill>
                            <a:srgbClr val="000000"/>
                          </a:solidFill>
                          <a:effectLst/>
                          <a:latin typeface="Century Gothic" panose="020B0502020202020204" pitchFamily="34" charset="0"/>
                        </a:rPr>
                        <a:t>183.433</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extLst>
                  <a:ext uri="{0D108BD9-81ED-4DB2-BD59-A6C34878D82A}">
                    <a16:rowId xmlns="" xmlns:a16="http://schemas.microsoft.com/office/drawing/2014/main" val="3495332899"/>
                  </a:ext>
                </a:extLst>
              </a:tr>
            </a:tbl>
          </a:graphicData>
        </a:graphic>
      </p:graphicFrame>
      <p:sp>
        <p:nvSpPr>
          <p:cNvPr id="10" name="Rectángulo 9">
            <a:extLst>
              <a:ext uri="{FF2B5EF4-FFF2-40B4-BE49-F238E27FC236}">
                <a16:creationId xmlns="" xmlns:a16="http://schemas.microsoft.com/office/drawing/2014/main" id="{D3839B1A-A390-4A2E-9F9A-C29B5693579C}"/>
              </a:ext>
            </a:extLst>
          </p:cNvPr>
          <p:cNvSpPr/>
          <p:nvPr/>
        </p:nvSpPr>
        <p:spPr>
          <a:xfrm>
            <a:off x="5393635" y="6365517"/>
            <a:ext cx="6096000" cy="307777"/>
          </a:xfrm>
          <a:prstGeom prst="rect">
            <a:avLst/>
          </a:prstGeom>
        </p:spPr>
        <p:txBody>
          <a:bodyPr>
            <a:spAutoFit/>
          </a:bodyPr>
          <a:lstStyle/>
          <a:p>
            <a:pPr algn="r"/>
            <a:r>
              <a:rPr lang="es-CO" sz="1400" dirty="0">
                <a:solidFill>
                  <a:schemeClr val="bg1">
                    <a:lumMod val="50000"/>
                  </a:schemeClr>
                </a:solidFill>
                <a:latin typeface="Century Gothic" panose="020B0502020202020204" pitchFamily="34" charset="0"/>
              </a:rPr>
              <a:t>Fuente: Ministerio de Educación Nacional - SNIES</a:t>
            </a:r>
          </a:p>
        </p:txBody>
      </p:sp>
    </p:spTree>
    <p:extLst>
      <p:ext uri="{BB962C8B-B14F-4D97-AF65-F5344CB8AC3E}">
        <p14:creationId xmlns:p14="http://schemas.microsoft.com/office/powerpoint/2010/main" val="28271822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 xmlns:a16="http://schemas.microsoft.com/office/drawing/2014/main" id="{A0C44607-8D73-40CD-9115-8C52AB8A541F}"/>
              </a:ext>
            </a:extLst>
          </p:cNvPr>
          <p:cNvSpPr/>
          <p:nvPr/>
        </p:nvSpPr>
        <p:spPr>
          <a:xfrm>
            <a:off x="1099931" y="492483"/>
            <a:ext cx="9992138" cy="461665"/>
          </a:xfrm>
          <a:prstGeom prst="rect">
            <a:avLst/>
          </a:prstGeom>
        </p:spPr>
        <p:txBody>
          <a:bodyPr wrap="square">
            <a:spAutoFit/>
          </a:bodyPr>
          <a:lstStyle/>
          <a:p>
            <a:pPr algn="ctr" fontAlgn="b"/>
            <a:r>
              <a:rPr lang="es-CO" sz="2400" b="1" dirty="0">
                <a:solidFill>
                  <a:srgbClr val="CC0066"/>
                </a:solidFill>
                <a:latin typeface="Century Gothic" panose="020B0502020202020204" pitchFamily="34" charset="0"/>
              </a:rPr>
              <a:t>Matriculados primer curso Programas Ciencias de la Educación</a:t>
            </a:r>
          </a:p>
        </p:txBody>
      </p:sp>
      <p:graphicFrame>
        <p:nvGraphicFramePr>
          <p:cNvPr id="3" name="Tabla 2">
            <a:extLst>
              <a:ext uri="{FF2B5EF4-FFF2-40B4-BE49-F238E27FC236}">
                <a16:creationId xmlns="" xmlns:a16="http://schemas.microsoft.com/office/drawing/2014/main" id="{8A1AD1E1-5562-40F3-A1D6-2E0F393A6A09}"/>
              </a:ext>
            </a:extLst>
          </p:cNvPr>
          <p:cNvGraphicFramePr>
            <a:graphicFrameLocks noGrp="1"/>
          </p:cNvGraphicFramePr>
          <p:nvPr>
            <p:extLst>
              <p:ext uri="{D42A27DB-BD31-4B8C-83A1-F6EECF244321}">
                <p14:modId xmlns:p14="http://schemas.microsoft.com/office/powerpoint/2010/main" val="3123051994"/>
              </p:ext>
            </p:extLst>
          </p:nvPr>
        </p:nvGraphicFramePr>
        <p:xfrm>
          <a:off x="1246317" y="1444867"/>
          <a:ext cx="9699366" cy="4476750"/>
        </p:xfrm>
        <a:graphic>
          <a:graphicData uri="http://schemas.openxmlformats.org/drawingml/2006/table">
            <a:tbl>
              <a:tblPr/>
              <a:tblGrid>
                <a:gridCol w="4105553">
                  <a:extLst>
                    <a:ext uri="{9D8B030D-6E8A-4147-A177-3AD203B41FA5}">
                      <a16:colId xmlns="" xmlns:a16="http://schemas.microsoft.com/office/drawing/2014/main" val="3413154889"/>
                    </a:ext>
                  </a:extLst>
                </a:gridCol>
                <a:gridCol w="1659326">
                  <a:extLst>
                    <a:ext uri="{9D8B030D-6E8A-4147-A177-3AD203B41FA5}">
                      <a16:colId xmlns="" xmlns:a16="http://schemas.microsoft.com/office/drawing/2014/main" val="792277049"/>
                    </a:ext>
                  </a:extLst>
                </a:gridCol>
                <a:gridCol w="1915924">
                  <a:extLst>
                    <a:ext uri="{9D8B030D-6E8A-4147-A177-3AD203B41FA5}">
                      <a16:colId xmlns="" xmlns:a16="http://schemas.microsoft.com/office/drawing/2014/main" val="3600961063"/>
                    </a:ext>
                  </a:extLst>
                </a:gridCol>
                <a:gridCol w="2018563">
                  <a:extLst>
                    <a:ext uri="{9D8B030D-6E8A-4147-A177-3AD203B41FA5}">
                      <a16:colId xmlns="" xmlns:a16="http://schemas.microsoft.com/office/drawing/2014/main" val="3781617889"/>
                    </a:ext>
                  </a:extLst>
                </a:gridCol>
              </a:tblGrid>
              <a:tr h="180975">
                <a:tc gridSpan="4">
                  <a:txBody>
                    <a:bodyPr/>
                    <a:lstStyle/>
                    <a:p>
                      <a:pPr algn="ctr" fontAlgn="ctr"/>
                      <a:r>
                        <a:rPr lang="es-CO" sz="1800" b="1" i="0" u="none" strike="noStrike" dirty="0">
                          <a:solidFill>
                            <a:srgbClr val="FFFFFF"/>
                          </a:solidFill>
                          <a:effectLst/>
                          <a:latin typeface="Century Gothic" panose="020B0502020202020204" pitchFamily="34" charset="0"/>
                        </a:rPr>
                        <a:t>Matriculados Primer Curso 2018 (datos semestre 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2D050"/>
                    </a:solidFill>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 xmlns:a16="http://schemas.microsoft.com/office/drawing/2014/main" val="867383011"/>
                  </a:ext>
                </a:extLst>
              </a:tr>
              <a:tr h="180975">
                <a:tc>
                  <a:txBody>
                    <a:bodyPr/>
                    <a:lstStyle/>
                    <a:p>
                      <a:pPr algn="ctr" fontAlgn="ctr"/>
                      <a:r>
                        <a:rPr lang="es-CO" sz="1800" b="1" i="0" u="none" strike="noStrike">
                          <a:solidFill>
                            <a:srgbClr val="FFFFFF"/>
                          </a:solidFill>
                          <a:effectLst/>
                          <a:latin typeface="Century Gothic" panose="020B0502020202020204" pitchFamily="34" charset="0"/>
                        </a:rPr>
                        <a:t>Nivel y sector</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2D050"/>
                    </a:solidFill>
                  </a:tcPr>
                </a:tc>
                <a:tc>
                  <a:txBody>
                    <a:bodyPr/>
                    <a:lstStyle/>
                    <a:p>
                      <a:pPr algn="ctr" fontAlgn="ctr"/>
                      <a:r>
                        <a:rPr lang="es-CO" sz="1800" b="1" i="0" u="none" strike="noStrike">
                          <a:solidFill>
                            <a:srgbClr val="FFFFFF"/>
                          </a:solidFill>
                          <a:effectLst/>
                          <a:latin typeface="Century Gothic" panose="020B0502020202020204" pitchFamily="34" charset="0"/>
                        </a:rPr>
                        <a:t>Hombre</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2D050"/>
                    </a:solidFill>
                  </a:tcPr>
                </a:tc>
                <a:tc>
                  <a:txBody>
                    <a:bodyPr/>
                    <a:lstStyle/>
                    <a:p>
                      <a:pPr algn="ctr" fontAlgn="ctr"/>
                      <a:r>
                        <a:rPr lang="es-CO" sz="1800" b="1" i="0" u="none" strike="noStrike">
                          <a:solidFill>
                            <a:srgbClr val="FFFFFF"/>
                          </a:solidFill>
                          <a:effectLst/>
                          <a:latin typeface="Century Gothic" panose="020B0502020202020204" pitchFamily="34" charset="0"/>
                        </a:rPr>
                        <a:t>Mujer</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2D050"/>
                    </a:solidFill>
                  </a:tcPr>
                </a:tc>
                <a:tc>
                  <a:txBody>
                    <a:bodyPr/>
                    <a:lstStyle/>
                    <a:p>
                      <a:pPr algn="ctr" fontAlgn="ctr"/>
                      <a:r>
                        <a:rPr lang="es-CO" sz="1800" b="1" i="0" u="none" strike="noStrike" dirty="0">
                          <a:solidFill>
                            <a:srgbClr val="FFFFFF"/>
                          </a:solidFill>
                          <a:effectLst/>
                          <a:latin typeface="Century Gothic" panose="020B0502020202020204" pitchFamily="34" charset="0"/>
                        </a:rPr>
                        <a:t>Total</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2D050"/>
                    </a:solidFill>
                  </a:tcPr>
                </a:tc>
                <a:extLst>
                  <a:ext uri="{0D108BD9-81ED-4DB2-BD59-A6C34878D82A}">
                    <a16:rowId xmlns="" xmlns:a16="http://schemas.microsoft.com/office/drawing/2014/main" val="542404333"/>
                  </a:ext>
                </a:extLst>
              </a:tr>
              <a:tr h="180975">
                <a:tc>
                  <a:txBody>
                    <a:bodyPr/>
                    <a:lstStyle/>
                    <a:p>
                      <a:pPr algn="l" fontAlgn="b"/>
                      <a:r>
                        <a:rPr lang="es-CO" sz="1400" b="1" i="0" u="none" strike="noStrike">
                          <a:solidFill>
                            <a:srgbClr val="000000"/>
                          </a:solidFill>
                          <a:effectLst/>
                          <a:latin typeface="Century Gothic" panose="020B0502020202020204" pitchFamily="34" charset="0"/>
                        </a:rPr>
                        <a:t>Formación técnica profesional</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92D050"/>
                      </a:solidFill>
                      <a:prstDash val="solid"/>
                      <a:round/>
                      <a:headEnd type="none" w="med" len="med"/>
                      <a:tailEnd type="none" w="med" len="med"/>
                    </a:lnB>
                  </a:tcPr>
                </a:tc>
                <a:tc>
                  <a:txBody>
                    <a:bodyPr/>
                    <a:lstStyle/>
                    <a:p>
                      <a:pPr algn="ctr" fontAlgn="b"/>
                      <a:r>
                        <a:rPr lang="es-CO" sz="1400" b="1" i="0" u="none" strike="noStrike">
                          <a:solidFill>
                            <a:srgbClr val="000000"/>
                          </a:solidFill>
                          <a:effectLst/>
                          <a:latin typeface="Century Gothic" panose="020B0502020202020204" pitchFamily="34" charset="0"/>
                        </a:rPr>
                        <a:t>9</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92D050"/>
                      </a:solidFill>
                      <a:prstDash val="solid"/>
                      <a:round/>
                      <a:headEnd type="none" w="med" len="med"/>
                      <a:tailEnd type="none" w="med" len="med"/>
                    </a:lnB>
                  </a:tcPr>
                </a:tc>
                <a:tc>
                  <a:txBody>
                    <a:bodyPr/>
                    <a:lstStyle/>
                    <a:p>
                      <a:pPr algn="ctr" fontAlgn="b"/>
                      <a:r>
                        <a:rPr lang="es-CO" sz="1400" b="1" i="0" u="none" strike="noStrike">
                          <a:solidFill>
                            <a:srgbClr val="000000"/>
                          </a:solidFill>
                          <a:effectLst/>
                          <a:latin typeface="Century Gothic" panose="020B0502020202020204" pitchFamily="34" charset="0"/>
                        </a:rPr>
                        <a:t>6</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92D050"/>
                      </a:solidFill>
                      <a:prstDash val="solid"/>
                      <a:round/>
                      <a:headEnd type="none" w="med" len="med"/>
                      <a:tailEnd type="none" w="med" len="med"/>
                    </a:lnB>
                  </a:tcPr>
                </a:tc>
                <a:tc>
                  <a:txBody>
                    <a:bodyPr/>
                    <a:lstStyle/>
                    <a:p>
                      <a:pPr algn="ctr" fontAlgn="b"/>
                      <a:r>
                        <a:rPr lang="es-CO" sz="1400" b="1" i="0" u="none" strike="noStrike">
                          <a:solidFill>
                            <a:srgbClr val="000000"/>
                          </a:solidFill>
                          <a:effectLst/>
                          <a:latin typeface="Century Gothic" panose="020B0502020202020204" pitchFamily="34" charset="0"/>
                        </a:rPr>
                        <a:t>15</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92D050"/>
                      </a:solidFill>
                      <a:prstDash val="solid"/>
                      <a:round/>
                      <a:headEnd type="none" w="med" len="med"/>
                      <a:tailEnd type="none" w="med" len="med"/>
                    </a:lnB>
                  </a:tcPr>
                </a:tc>
                <a:extLst>
                  <a:ext uri="{0D108BD9-81ED-4DB2-BD59-A6C34878D82A}">
                    <a16:rowId xmlns="" xmlns:a16="http://schemas.microsoft.com/office/drawing/2014/main" val="371778827"/>
                  </a:ext>
                </a:extLst>
              </a:tr>
              <a:tr h="171450">
                <a:tc>
                  <a:txBody>
                    <a:bodyPr/>
                    <a:lstStyle/>
                    <a:p>
                      <a:pPr algn="l" fontAlgn="b"/>
                      <a:r>
                        <a:rPr lang="es-CO" sz="1100" b="0" i="0" u="none" strike="noStrike">
                          <a:effectLst/>
                          <a:latin typeface="Century Gothic" panose="020B0502020202020204" pitchFamily="34" charset="0"/>
                        </a:rPr>
                        <a:t>PRIVADA</a:t>
                      </a:r>
                    </a:p>
                  </a:txBody>
                  <a:tcPr marL="114300"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92D05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100" b="0" i="0" u="none" strike="noStrike">
                          <a:effectLst/>
                          <a:latin typeface="Century Gothic" panose="020B0502020202020204" pitchFamily="34" charset="0"/>
                        </a:rPr>
                        <a:t>9</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92D05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100" b="0" i="0" u="none" strike="noStrike">
                          <a:effectLst/>
                          <a:latin typeface="Century Gothic" panose="020B0502020202020204" pitchFamily="34" charset="0"/>
                        </a:rPr>
                        <a:t>6</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92D05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100" b="0" i="0" u="none" strike="noStrike">
                          <a:effectLst/>
                          <a:latin typeface="Century Gothic" panose="020B0502020202020204" pitchFamily="34" charset="0"/>
                        </a:rPr>
                        <a:t>15</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92D05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1833863189"/>
                  </a:ext>
                </a:extLst>
              </a:tr>
              <a:tr h="180975">
                <a:tc>
                  <a:txBody>
                    <a:bodyPr/>
                    <a:lstStyle/>
                    <a:p>
                      <a:pPr algn="l" fontAlgn="b"/>
                      <a:r>
                        <a:rPr lang="es-CO" sz="1400" b="1" i="0" u="none" strike="noStrike">
                          <a:solidFill>
                            <a:srgbClr val="000000"/>
                          </a:solidFill>
                          <a:effectLst/>
                          <a:latin typeface="Century Gothic" panose="020B0502020202020204" pitchFamily="34" charset="0"/>
                        </a:rPr>
                        <a:t>Tecnológica</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92D050"/>
                      </a:solidFill>
                      <a:prstDash val="solid"/>
                      <a:round/>
                      <a:headEnd type="none" w="med" len="med"/>
                      <a:tailEnd type="none" w="med" len="med"/>
                    </a:lnB>
                  </a:tcPr>
                </a:tc>
                <a:tc>
                  <a:txBody>
                    <a:bodyPr/>
                    <a:lstStyle/>
                    <a:p>
                      <a:pPr algn="ctr" fontAlgn="b"/>
                      <a:r>
                        <a:rPr lang="es-CO" sz="1400" b="1" i="0" u="none" strike="noStrike">
                          <a:solidFill>
                            <a:srgbClr val="000000"/>
                          </a:solidFill>
                          <a:effectLst/>
                          <a:latin typeface="Century Gothic" panose="020B0502020202020204" pitchFamily="34" charset="0"/>
                        </a:rPr>
                        <a:t>945</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92D050"/>
                      </a:solidFill>
                      <a:prstDash val="solid"/>
                      <a:round/>
                      <a:headEnd type="none" w="med" len="med"/>
                      <a:tailEnd type="none" w="med" len="med"/>
                    </a:lnB>
                  </a:tcPr>
                </a:tc>
                <a:tc>
                  <a:txBody>
                    <a:bodyPr/>
                    <a:lstStyle/>
                    <a:p>
                      <a:pPr algn="ctr" fontAlgn="b"/>
                      <a:r>
                        <a:rPr lang="es-CO" sz="1400" b="1" i="0" u="none" strike="noStrike">
                          <a:solidFill>
                            <a:srgbClr val="000000"/>
                          </a:solidFill>
                          <a:effectLst/>
                          <a:latin typeface="Century Gothic" panose="020B0502020202020204" pitchFamily="34" charset="0"/>
                        </a:rPr>
                        <a:t>349</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92D050"/>
                      </a:solidFill>
                      <a:prstDash val="solid"/>
                      <a:round/>
                      <a:headEnd type="none" w="med" len="med"/>
                      <a:tailEnd type="none" w="med" len="med"/>
                    </a:lnB>
                  </a:tcPr>
                </a:tc>
                <a:tc>
                  <a:txBody>
                    <a:bodyPr/>
                    <a:lstStyle/>
                    <a:p>
                      <a:pPr algn="ctr" fontAlgn="b"/>
                      <a:r>
                        <a:rPr lang="es-CO" sz="1400" b="1" i="0" u="none" strike="noStrike">
                          <a:solidFill>
                            <a:srgbClr val="000000"/>
                          </a:solidFill>
                          <a:effectLst/>
                          <a:latin typeface="Century Gothic" panose="020B0502020202020204" pitchFamily="34" charset="0"/>
                        </a:rPr>
                        <a:t>1294</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92D050"/>
                      </a:solidFill>
                      <a:prstDash val="solid"/>
                      <a:round/>
                      <a:headEnd type="none" w="med" len="med"/>
                      <a:tailEnd type="none" w="med" len="med"/>
                    </a:lnB>
                  </a:tcPr>
                </a:tc>
                <a:extLst>
                  <a:ext uri="{0D108BD9-81ED-4DB2-BD59-A6C34878D82A}">
                    <a16:rowId xmlns="" xmlns:a16="http://schemas.microsoft.com/office/drawing/2014/main" val="3193505602"/>
                  </a:ext>
                </a:extLst>
              </a:tr>
              <a:tr h="171450">
                <a:tc>
                  <a:txBody>
                    <a:bodyPr/>
                    <a:lstStyle/>
                    <a:p>
                      <a:pPr algn="l" fontAlgn="b"/>
                      <a:r>
                        <a:rPr lang="es-CO" sz="1100" b="0" i="0" u="none" strike="noStrike">
                          <a:effectLst/>
                          <a:latin typeface="Century Gothic" panose="020B0502020202020204" pitchFamily="34" charset="0"/>
                        </a:rPr>
                        <a:t>OFICIAL</a:t>
                      </a:r>
                    </a:p>
                  </a:txBody>
                  <a:tcPr marL="114300"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92D05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100" b="0" i="0" u="none" strike="noStrike">
                          <a:effectLst/>
                          <a:latin typeface="Century Gothic" panose="020B0502020202020204" pitchFamily="34" charset="0"/>
                        </a:rPr>
                        <a:t>895</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92D05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100" b="0" i="0" u="none" strike="noStrike">
                          <a:effectLst/>
                          <a:latin typeface="Century Gothic" panose="020B0502020202020204" pitchFamily="34" charset="0"/>
                        </a:rPr>
                        <a:t>338</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92D05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100" b="0" i="0" u="none" strike="noStrike">
                          <a:effectLst/>
                          <a:latin typeface="Century Gothic" panose="020B0502020202020204" pitchFamily="34" charset="0"/>
                        </a:rPr>
                        <a:t>1233</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92D05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748885132"/>
                  </a:ext>
                </a:extLst>
              </a:tr>
              <a:tr h="171450">
                <a:tc>
                  <a:txBody>
                    <a:bodyPr/>
                    <a:lstStyle/>
                    <a:p>
                      <a:pPr algn="l" fontAlgn="b"/>
                      <a:r>
                        <a:rPr lang="es-CO" sz="1100" b="0" i="0" u="none" strike="noStrike">
                          <a:effectLst/>
                          <a:latin typeface="Century Gothic" panose="020B0502020202020204" pitchFamily="34" charset="0"/>
                        </a:rPr>
                        <a:t>PRIVADA</a:t>
                      </a:r>
                    </a:p>
                  </a:txBody>
                  <a:tcPr marL="114300"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100" b="0" i="0" u="none" strike="noStrike">
                          <a:effectLst/>
                          <a:latin typeface="Century Gothic" panose="020B0502020202020204" pitchFamily="34" charset="0"/>
                        </a:rPr>
                        <a:t>50</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100" b="0" i="0" u="none" strike="noStrike">
                          <a:effectLst/>
                          <a:latin typeface="Century Gothic" panose="020B0502020202020204" pitchFamily="34" charset="0"/>
                        </a:rPr>
                        <a:t>11</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100" b="0" i="0" u="none" strike="noStrike">
                          <a:effectLst/>
                          <a:latin typeface="Century Gothic" panose="020B0502020202020204" pitchFamily="34" charset="0"/>
                        </a:rPr>
                        <a:t>61</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1883614651"/>
                  </a:ext>
                </a:extLst>
              </a:tr>
              <a:tr h="180975">
                <a:tc>
                  <a:txBody>
                    <a:bodyPr/>
                    <a:lstStyle/>
                    <a:p>
                      <a:pPr algn="l" fontAlgn="b"/>
                      <a:r>
                        <a:rPr lang="es-CO" sz="1400" b="1" i="0" u="none" strike="noStrike">
                          <a:solidFill>
                            <a:srgbClr val="000000"/>
                          </a:solidFill>
                          <a:effectLst/>
                          <a:latin typeface="Century Gothic" panose="020B0502020202020204" pitchFamily="34" charset="0"/>
                        </a:rPr>
                        <a:t>Universitaria</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92D050"/>
                      </a:solidFill>
                      <a:prstDash val="solid"/>
                      <a:round/>
                      <a:headEnd type="none" w="med" len="med"/>
                      <a:tailEnd type="none" w="med" len="med"/>
                    </a:lnB>
                  </a:tcPr>
                </a:tc>
                <a:tc>
                  <a:txBody>
                    <a:bodyPr/>
                    <a:lstStyle/>
                    <a:p>
                      <a:pPr algn="ctr" fontAlgn="b"/>
                      <a:r>
                        <a:rPr lang="es-CO" sz="1400" b="1" i="0" u="none" strike="noStrike">
                          <a:solidFill>
                            <a:srgbClr val="000000"/>
                          </a:solidFill>
                          <a:effectLst/>
                          <a:latin typeface="Century Gothic" panose="020B0502020202020204" pitchFamily="34" charset="0"/>
                        </a:rPr>
                        <a:t>7174</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92D050"/>
                      </a:solidFill>
                      <a:prstDash val="solid"/>
                      <a:round/>
                      <a:headEnd type="none" w="med" len="med"/>
                      <a:tailEnd type="none" w="med" len="med"/>
                    </a:lnB>
                  </a:tcPr>
                </a:tc>
                <a:tc>
                  <a:txBody>
                    <a:bodyPr/>
                    <a:lstStyle/>
                    <a:p>
                      <a:pPr algn="ctr" fontAlgn="b"/>
                      <a:r>
                        <a:rPr lang="es-CO" sz="1400" b="1" i="0" u="none" strike="noStrike">
                          <a:solidFill>
                            <a:srgbClr val="000000"/>
                          </a:solidFill>
                          <a:effectLst/>
                          <a:latin typeface="Century Gothic" panose="020B0502020202020204" pitchFamily="34" charset="0"/>
                        </a:rPr>
                        <a:t>11353</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92D050"/>
                      </a:solidFill>
                      <a:prstDash val="solid"/>
                      <a:round/>
                      <a:headEnd type="none" w="med" len="med"/>
                      <a:tailEnd type="none" w="med" len="med"/>
                    </a:lnB>
                  </a:tcPr>
                </a:tc>
                <a:tc>
                  <a:txBody>
                    <a:bodyPr/>
                    <a:lstStyle/>
                    <a:p>
                      <a:pPr algn="ctr" fontAlgn="b"/>
                      <a:r>
                        <a:rPr lang="es-CO" sz="1400" b="1" i="0" u="none" strike="noStrike">
                          <a:solidFill>
                            <a:srgbClr val="000000"/>
                          </a:solidFill>
                          <a:effectLst/>
                          <a:latin typeface="Century Gothic" panose="020B0502020202020204" pitchFamily="34" charset="0"/>
                        </a:rPr>
                        <a:t>18527</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92D050"/>
                      </a:solidFill>
                      <a:prstDash val="solid"/>
                      <a:round/>
                      <a:headEnd type="none" w="med" len="med"/>
                      <a:tailEnd type="none" w="med" len="med"/>
                    </a:lnB>
                  </a:tcPr>
                </a:tc>
                <a:extLst>
                  <a:ext uri="{0D108BD9-81ED-4DB2-BD59-A6C34878D82A}">
                    <a16:rowId xmlns="" xmlns:a16="http://schemas.microsoft.com/office/drawing/2014/main" val="1802012991"/>
                  </a:ext>
                </a:extLst>
              </a:tr>
              <a:tr h="171450">
                <a:tc>
                  <a:txBody>
                    <a:bodyPr/>
                    <a:lstStyle/>
                    <a:p>
                      <a:pPr algn="l" fontAlgn="b"/>
                      <a:r>
                        <a:rPr lang="es-CO" sz="1100" b="0" i="0" u="none" strike="noStrike">
                          <a:effectLst/>
                          <a:latin typeface="Century Gothic" panose="020B0502020202020204" pitchFamily="34" charset="0"/>
                        </a:rPr>
                        <a:t>OFICIAL</a:t>
                      </a:r>
                    </a:p>
                  </a:txBody>
                  <a:tcPr marL="114300"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92D05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100" b="0" i="0" u="none" strike="noStrike">
                          <a:effectLst/>
                          <a:latin typeface="Century Gothic" panose="020B0502020202020204" pitchFamily="34" charset="0"/>
                        </a:rPr>
                        <a:t>4935</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92D05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100" b="0" i="0" u="none" strike="noStrike">
                          <a:effectLst/>
                          <a:latin typeface="Century Gothic" panose="020B0502020202020204" pitchFamily="34" charset="0"/>
                        </a:rPr>
                        <a:t>6141</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92D05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100" b="0" i="0" u="none" strike="noStrike">
                          <a:effectLst/>
                          <a:latin typeface="Century Gothic" panose="020B0502020202020204" pitchFamily="34" charset="0"/>
                        </a:rPr>
                        <a:t>11076</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92D05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3779781943"/>
                  </a:ext>
                </a:extLst>
              </a:tr>
              <a:tr h="171450">
                <a:tc>
                  <a:txBody>
                    <a:bodyPr/>
                    <a:lstStyle/>
                    <a:p>
                      <a:pPr algn="l" fontAlgn="b"/>
                      <a:r>
                        <a:rPr lang="es-CO" sz="1100" b="0" i="0" u="none" strike="noStrike">
                          <a:effectLst/>
                          <a:latin typeface="Century Gothic" panose="020B0502020202020204" pitchFamily="34" charset="0"/>
                        </a:rPr>
                        <a:t>PRIVADA</a:t>
                      </a:r>
                    </a:p>
                  </a:txBody>
                  <a:tcPr marL="114300"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100" b="0" i="0" u="none" strike="noStrike">
                          <a:effectLst/>
                          <a:latin typeface="Century Gothic" panose="020B0502020202020204" pitchFamily="34" charset="0"/>
                        </a:rPr>
                        <a:t>2239</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100" b="0" i="0" u="none" strike="noStrike">
                          <a:effectLst/>
                          <a:latin typeface="Century Gothic" panose="020B0502020202020204" pitchFamily="34" charset="0"/>
                        </a:rPr>
                        <a:t>5212</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100" b="0" i="0" u="none" strike="noStrike">
                          <a:effectLst/>
                          <a:latin typeface="Century Gothic" panose="020B0502020202020204" pitchFamily="34" charset="0"/>
                        </a:rPr>
                        <a:t>7451</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2984395355"/>
                  </a:ext>
                </a:extLst>
              </a:tr>
              <a:tr h="180975">
                <a:tc>
                  <a:txBody>
                    <a:bodyPr/>
                    <a:lstStyle/>
                    <a:p>
                      <a:pPr algn="l" fontAlgn="b"/>
                      <a:r>
                        <a:rPr lang="es-CO" sz="1400" b="1" i="0" u="none" strike="noStrike">
                          <a:solidFill>
                            <a:srgbClr val="000000"/>
                          </a:solidFill>
                          <a:effectLst/>
                          <a:latin typeface="Century Gothic" panose="020B0502020202020204" pitchFamily="34" charset="0"/>
                        </a:rPr>
                        <a:t>Especialización Tecnológica</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92D050"/>
                      </a:solidFill>
                      <a:prstDash val="solid"/>
                      <a:round/>
                      <a:headEnd type="none" w="med" len="med"/>
                      <a:tailEnd type="none" w="med" len="med"/>
                    </a:lnB>
                  </a:tcPr>
                </a:tc>
                <a:tc>
                  <a:txBody>
                    <a:bodyPr/>
                    <a:lstStyle/>
                    <a:p>
                      <a:pPr algn="ctr" fontAlgn="b"/>
                      <a:r>
                        <a:rPr lang="es-CO" sz="1400" b="1" i="0" u="none" strike="noStrike">
                          <a:solidFill>
                            <a:srgbClr val="000000"/>
                          </a:solidFill>
                          <a:effectLst/>
                          <a:latin typeface="Century Gothic" panose="020B0502020202020204" pitchFamily="34" charset="0"/>
                        </a:rPr>
                        <a:t>54</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92D050"/>
                      </a:solidFill>
                      <a:prstDash val="solid"/>
                      <a:round/>
                      <a:headEnd type="none" w="med" len="med"/>
                      <a:tailEnd type="none" w="med" len="med"/>
                    </a:lnB>
                  </a:tcPr>
                </a:tc>
                <a:tc>
                  <a:txBody>
                    <a:bodyPr/>
                    <a:lstStyle/>
                    <a:p>
                      <a:pPr algn="ctr" fontAlgn="b"/>
                      <a:r>
                        <a:rPr lang="es-CO" sz="1400" b="1" i="0" u="none" strike="noStrike">
                          <a:solidFill>
                            <a:srgbClr val="000000"/>
                          </a:solidFill>
                          <a:effectLst/>
                          <a:latin typeface="Century Gothic" panose="020B0502020202020204" pitchFamily="34" charset="0"/>
                        </a:rPr>
                        <a:t>66</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92D050"/>
                      </a:solidFill>
                      <a:prstDash val="solid"/>
                      <a:round/>
                      <a:headEnd type="none" w="med" len="med"/>
                      <a:tailEnd type="none" w="med" len="med"/>
                    </a:lnB>
                  </a:tcPr>
                </a:tc>
                <a:tc>
                  <a:txBody>
                    <a:bodyPr/>
                    <a:lstStyle/>
                    <a:p>
                      <a:pPr algn="ctr" fontAlgn="b"/>
                      <a:r>
                        <a:rPr lang="es-CO" sz="1400" b="1" i="0" u="none" strike="noStrike">
                          <a:solidFill>
                            <a:srgbClr val="000000"/>
                          </a:solidFill>
                          <a:effectLst/>
                          <a:latin typeface="Century Gothic" panose="020B0502020202020204" pitchFamily="34" charset="0"/>
                        </a:rPr>
                        <a:t>120</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92D050"/>
                      </a:solidFill>
                      <a:prstDash val="solid"/>
                      <a:round/>
                      <a:headEnd type="none" w="med" len="med"/>
                      <a:tailEnd type="none" w="med" len="med"/>
                    </a:lnB>
                  </a:tcPr>
                </a:tc>
                <a:extLst>
                  <a:ext uri="{0D108BD9-81ED-4DB2-BD59-A6C34878D82A}">
                    <a16:rowId xmlns="" xmlns:a16="http://schemas.microsoft.com/office/drawing/2014/main" val="2447333535"/>
                  </a:ext>
                </a:extLst>
              </a:tr>
              <a:tr h="171450">
                <a:tc>
                  <a:txBody>
                    <a:bodyPr/>
                    <a:lstStyle/>
                    <a:p>
                      <a:pPr algn="l" fontAlgn="b"/>
                      <a:r>
                        <a:rPr lang="es-CO" sz="1100" b="0" i="0" u="none" strike="noStrike">
                          <a:effectLst/>
                          <a:latin typeface="Century Gothic" panose="020B0502020202020204" pitchFamily="34" charset="0"/>
                        </a:rPr>
                        <a:t>OFICIAL</a:t>
                      </a:r>
                    </a:p>
                  </a:txBody>
                  <a:tcPr marL="114300"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92D05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100" b="0" i="0" u="none" strike="noStrike">
                          <a:effectLst/>
                          <a:latin typeface="Century Gothic" panose="020B0502020202020204" pitchFamily="34" charset="0"/>
                        </a:rPr>
                        <a:t>54</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92D05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100" b="0" i="0" u="none" strike="noStrike">
                          <a:effectLst/>
                          <a:latin typeface="Century Gothic" panose="020B0502020202020204" pitchFamily="34" charset="0"/>
                        </a:rPr>
                        <a:t>66</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92D05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100" b="0" i="0" u="none" strike="noStrike">
                          <a:effectLst/>
                          <a:latin typeface="Century Gothic" panose="020B0502020202020204" pitchFamily="34" charset="0"/>
                        </a:rPr>
                        <a:t>120</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92D05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570469311"/>
                  </a:ext>
                </a:extLst>
              </a:tr>
              <a:tr h="180975">
                <a:tc>
                  <a:txBody>
                    <a:bodyPr/>
                    <a:lstStyle/>
                    <a:p>
                      <a:pPr algn="l" fontAlgn="b"/>
                      <a:r>
                        <a:rPr lang="es-CO" sz="1400" b="1" i="0" u="none" strike="noStrike">
                          <a:solidFill>
                            <a:srgbClr val="000000"/>
                          </a:solidFill>
                          <a:effectLst/>
                          <a:latin typeface="Century Gothic" panose="020B0502020202020204" pitchFamily="34" charset="0"/>
                        </a:rPr>
                        <a:t>Especialización Universitaria</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92D050"/>
                      </a:solidFill>
                      <a:prstDash val="solid"/>
                      <a:round/>
                      <a:headEnd type="none" w="med" len="med"/>
                      <a:tailEnd type="none" w="med" len="med"/>
                    </a:lnB>
                  </a:tcPr>
                </a:tc>
                <a:tc>
                  <a:txBody>
                    <a:bodyPr/>
                    <a:lstStyle/>
                    <a:p>
                      <a:pPr algn="ctr" fontAlgn="b"/>
                      <a:r>
                        <a:rPr lang="es-CO" sz="1400" b="1" i="0" u="none" strike="noStrike">
                          <a:solidFill>
                            <a:srgbClr val="000000"/>
                          </a:solidFill>
                          <a:effectLst/>
                          <a:latin typeface="Century Gothic" panose="020B0502020202020204" pitchFamily="34" charset="0"/>
                        </a:rPr>
                        <a:t>1340</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92D050"/>
                      </a:solidFill>
                      <a:prstDash val="solid"/>
                      <a:round/>
                      <a:headEnd type="none" w="med" len="med"/>
                      <a:tailEnd type="none" w="med" len="med"/>
                    </a:lnB>
                  </a:tcPr>
                </a:tc>
                <a:tc>
                  <a:txBody>
                    <a:bodyPr/>
                    <a:lstStyle/>
                    <a:p>
                      <a:pPr algn="ctr" fontAlgn="b"/>
                      <a:r>
                        <a:rPr lang="es-CO" sz="1400" b="1" i="0" u="none" strike="noStrike">
                          <a:solidFill>
                            <a:srgbClr val="000000"/>
                          </a:solidFill>
                          <a:effectLst/>
                          <a:latin typeface="Century Gothic" panose="020B0502020202020204" pitchFamily="34" charset="0"/>
                        </a:rPr>
                        <a:t>2167</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92D050"/>
                      </a:solidFill>
                      <a:prstDash val="solid"/>
                      <a:round/>
                      <a:headEnd type="none" w="med" len="med"/>
                      <a:tailEnd type="none" w="med" len="med"/>
                    </a:lnB>
                  </a:tcPr>
                </a:tc>
                <a:tc>
                  <a:txBody>
                    <a:bodyPr/>
                    <a:lstStyle/>
                    <a:p>
                      <a:pPr algn="ctr" fontAlgn="b"/>
                      <a:r>
                        <a:rPr lang="es-CO" sz="1400" b="1" i="0" u="none" strike="noStrike">
                          <a:solidFill>
                            <a:srgbClr val="000000"/>
                          </a:solidFill>
                          <a:effectLst/>
                          <a:latin typeface="Century Gothic" panose="020B0502020202020204" pitchFamily="34" charset="0"/>
                        </a:rPr>
                        <a:t>3507</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92D050"/>
                      </a:solidFill>
                      <a:prstDash val="solid"/>
                      <a:round/>
                      <a:headEnd type="none" w="med" len="med"/>
                      <a:tailEnd type="none" w="med" len="med"/>
                    </a:lnB>
                  </a:tcPr>
                </a:tc>
                <a:extLst>
                  <a:ext uri="{0D108BD9-81ED-4DB2-BD59-A6C34878D82A}">
                    <a16:rowId xmlns="" xmlns:a16="http://schemas.microsoft.com/office/drawing/2014/main" val="3091219759"/>
                  </a:ext>
                </a:extLst>
              </a:tr>
              <a:tr h="171450">
                <a:tc>
                  <a:txBody>
                    <a:bodyPr/>
                    <a:lstStyle/>
                    <a:p>
                      <a:pPr algn="l" fontAlgn="b"/>
                      <a:r>
                        <a:rPr lang="es-CO" sz="1100" b="0" i="0" u="none" strike="noStrike">
                          <a:effectLst/>
                          <a:latin typeface="Century Gothic" panose="020B0502020202020204" pitchFamily="34" charset="0"/>
                        </a:rPr>
                        <a:t>OFICIAL</a:t>
                      </a:r>
                    </a:p>
                  </a:txBody>
                  <a:tcPr marL="114300"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92D05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100" b="0" i="0" u="none" strike="noStrike">
                          <a:effectLst/>
                          <a:latin typeface="Century Gothic" panose="020B0502020202020204" pitchFamily="34" charset="0"/>
                        </a:rPr>
                        <a:t>298</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92D05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100" b="0" i="0" u="none" strike="noStrike">
                          <a:effectLst/>
                          <a:latin typeface="Century Gothic" panose="020B0502020202020204" pitchFamily="34" charset="0"/>
                        </a:rPr>
                        <a:t>465</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92D05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100" b="0" i="0" u="none" strike="noStrike">
                          <a:effectLst/>
                          <a:latin typeface="Century Gothic" panose="020B0502020202020204" pitchFamily="34" charset="0"/>
                        </a:rPr>
                        <a:t>763</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92D05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427603516"/>
                  </a:ext>
                </a:extLst>
              </a:tr>
              <a:tr h="171450">
                <a:tc>
                  <a:txBody>
                    <a:bodyPr/>
                    <a:lstStyle/>
                    <a:p>
                      <a:pPr algn="l" fontAlgn="b"/>
                      <a:r>
                        <a:rPr lang="es-CO" sz="1100" b="0" i="0" u="none" strike="noStrike">
                          <a:effectLst/>
                          <a:latin typeface="Century Gothic" panose="020B0502020202020204" pitchFamily="34" charset="0"/>
                        </a:rPr>
                        <a:t>PRIVADA</a:t>
                      </a:r>
                    </a:p>
                  </a:txBody>
                  <a:tcPr marL="114300"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100" b="0" i="0" u="none" strike="noStrike">
                          <a:effectLst/>
                          <a:latin typeface="Century Gothic" panose="020B0502020202020204" pitchFamily="34" charset="0"/>
                        </a:rPr>
                        <a:t>1042</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100" b="0" i="0" u="none" strike="noStrike">
                          <a:effectLst/>
                          <a:latin typeface="Century Gothic" panose="020B0502020202020204" pitchFamily="34" charset="0"/>
                        </a:rPr>
                        <a:t>1702</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100" b="0" i="0" u="none" strike="noStrike">
                          <a:effectLst/>
                          <a:latin typeface="Century Gothic" panose="020B0502020202020204" pitchFamily="34" charset="0"/>
                        </a:rPr>
                        <a:t>2744</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3013071920"/>
                  </a:ext>
                </a:extLst>
              </a:tr>
              <a:tr h="180975">
                <a:tc>
                  <a:txBody>
                    <a:bodyPr/>
                    <a:lstStyle/>
                    <a:p>
                      <a:pPr algn="l" fontAlgn="b"/>
                      <a:r>
                        <a:rPr lang="es-CO" sz="1400" b="1" i="0" u="none" strike="noStrike">
                          <a:solidFill>
                            <a:srgbClr val="000000"/>
                          </a:solidFill>
                          <a:effectLst/>
                          <a:latin typeface="Century Gothic" panose="020B0502020202020204" pitchFamily="34" charset="0"/>
                        </a:rPr>
                        <a:t>Maestría</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92D050"/>
                      </a:solidFill>
                      <a:prstDash val="solid"/>
                      <a:round/>
                      <a:headEnd type="none" w="med" len="med"/>
                      <a:tailEnd type="none" w="med" len="med"/>
                    </a:lnB>
                  </a:tcPr>
                </a:tc>
                <a:tc>
                  <a:txBody>
                    <a:bodyPr/>
                    <a:lstStyle/>
                    <a:p>
                      <a:pPr algn="ctr" fontAlgn="b"/>
                      <a:r>
                        <a:rPr lang="es-CO" sz="1400" b="1" i="0" u="none" strike="noStrike">
                          <a:solidFill>
                            <a:srgbClr val="000000"/>
                          </a:solidFill>
                          <a:effectLst/>
                          <a:latin typeface="Century Gothic" panose="020B0502020202020204" pitchFamily="34" charset="0"/>
                        </a:rPr>
                        <a:t>822</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92D050"/>
                      </a:solidFill>
                      <a:prstDash val="solid"/>
                      <a:round/>
                      <a:headEnd type="none" w="med" len="med"/>
                      <a:tailEnd type="none" w="med" len="med"/>
                    </a:lnB>
                  </a:tcPr>
                </a:tc>
                <a:tc>
                  <a:txBody>
                    <a:bodyPr/>
                    <a:lstStyle/>
                    <a:p>
                      <a:pPr algn="ctr" fontAlgn="b"/>
                      <a:r>
                        <a:rPr lang="es-CO" sz="1400" b="1" i="0" u="none" strike="noStrike">
                          <a:solidFill>
                            <a:srgbClr val="000000"/>
                          </a:solidFill>
                          <a:effectLst/>
                          <a:latin typeface="Century Gothic" panose="020B0502020202020204" pitchFamily="34" charset="0"/>
                        </a:rPr>
                        <a:t>1410</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92D050"/>
                      </a:solidFill>
                      <a:prstDash val="solid"/>
                      <a:round/>
                      <a:headEnd type="none" w="med" len="med"/>
                      <a:tailEnd type="none" w="med" len="med"/>
                    </a:lnB>
                  </a:tcPr>
                </a:tc>
                <a:tc>
                  <a:txBody>
                    <a:bodyPr/>
                    <a:lstStyle/>
                    <a:p>
                      <a:pPr algn="ctr" fontAlgn="b"/>
                      <a:r>
                        <a:rPr lang="es-CO" sz="1400" b="1" i="0" u="none" strike="noStrike">
                          <a:solidFill>
                            <a:srgbClr val="000000"/>
                          </a:solidFill>
                          <a:effectLst/>
                          <a:latin typeface="Century Gothic" panose="020B0502020202020204" pitchFamily="34" charset="0"/>
                        </a:rPr>
                        <a:t>2232</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92D050"/>
                      </a:solidFill>
                      <a:prstDash val="solid"/>
                      <a:round/>
                      <a:headEnd type="none" w="med" len="med"/>
                      <a:tailEnd type="none" w="med" len="med"/>
                    </a:lnB>
                  </a:tcPr>
                </a:tc>
                <a:extLst>
                  <a:ext uri="{0D108BD9-81ED-4DB2-BD59-A6C34878D82A}">
                    <a16:rowId xmlns="" xmlns:a16="http://schemas.microsoft.com/office/drawing/2014/main" val="1980839218"/>
                  </a:ext>
                </a:extLst>
              </a:tr>
              <a:tr h="171450">
                <a:tc>
                  <a:txBody>
                    <a:bodyPr/>
                    <a:lstStyle/>
                    <a:p>
                      <a:pPr algn="l" fontAlgn="b"/>
                      <a:r>
                        <a:rPr lang="es-CO" sz="1100" b="0" i="0" u="none" strike="noStrike">
                          <a:effectLst/>
                          <a:latin typeface="Century Gothic" panose="020B0502020202020204" pitchFamily="34" charset="0"/>
                        </a:rPr>
                        <a:t>OFICIAL</a:t>
                      </a:r>
                    </a:p>
                  </a:txBody>
                  <a:tcPr marL="114300"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92D05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100" b="0" i="0" u="none" strike="noStrike">
                          <a:effectLst/>
                          <a:latin typeface="Century Gothic" panose="020B0502020202020204" pitchFamily="34" charset="0"/>
                        </a:rPr>
                        <a:t>389</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92D05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100" b="0" i="0" u="none" strike="noStrike">
                          <a:effectLst/>
                          <a:latin typeface="Century Gothic" panose="020B0502020202020204" pitchFamily="34" charset="0"/>
                        </a:rPr>
                        <a:t>545</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92D05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100" b="0" i="0" u="none" strike="noStrike">
                          <a:effectLst/>
                          <a:latin typeface="Century Gothic" panose="020B0502020202020204" pitchFamily="34" charset="0"/>
                        </a:rPr>
                        <a:t>934</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92D05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1330760743"/>
                  </a:ext>
                </a:extLst>
              </a:tr>
              <a:tr h="171450">
                <a:tc>
                  <a:txBody>
                    <a:bodyPr/>
                    <a:lstStyle/>
                    <a:p>
                      <a:pPr algn="l" fontAlgn="b"/>
                      <a:r>
                        <a:rPr lang="es-CO" sz="1100" b="0" i="0" u="none" strike="noStrike">
                          <a:effectLst/>
                          <a:latin typeface="Century Gothic" panose="020B0502020202020204" pitchFamily="34" charset="0"/>
                        </a:rPr>
                        <a:t>PRIVADA</a:t>
                      </a:r>
                    </a:p>
                  </a:txBody>
                  <a:tcPr marL="114300"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100" b="0" i="0" u="none" strike="noStrike">
                          <a:effectLst/>
                          <a:latin typeface="Century Gothic" panose="020B0502020202020204" pitchFamily="34" charset="0"/>
                        </a:rPr>
                        <a:t>433</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100" b="0" i="0" u="none" strike="noStrike">
                          <a:effectLst/>
                          <a:latin typeface="Century Gothic" panose="020B0502020202020204" pitchFamily="34" charset="0"/>
                        </a:rPr>
                        <a:t>865</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100" b="0" i="0" u="none" strike="noStrike">
                          <a:effectLst/>
                          <a:latin typeface="Century Gothic" panose="020B0502020202020204" pitchFamily="34" charset="0"/>
                        </a:rPr>
                        <a:t>1298</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2977796056"/>
                  </a:ext>
                </a:extLst>
              </a:tr>
              <a:tr h="180975">
                <a:tc>
                  <a:txBody>
                    <a:bodyPr/>
                    <a:lstStyle/>
                    <a:p>
                      <a:pPr algn="l" fontAlgn="b"/>
                      <a:r>
                        <a:rPr lang="es-CO" sz="1400" b="1" i="0" u="none" strike="noStrike">
                          <a:solidFill>
                            <a:srgbClr val="000000"/>
                          </a:solidFill>
                          <a:effectLst/>
                          <a:latin typeface="Century Gothic" panose="020B0502020202020204" pitchFamily="34" charset="0"/>
                        </a:rPr>
                        <a:t>Doctorado</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92D050"/>
                      </a:solidFill>
                      <a:prstDash val="solid"/>
                      <a:round/>
                      <a:headEnd type="none" w="med" len="med"/>
                      <a:tailEnd type="none" w="med" len="med"/>
                    </a:lnB>
                  </a:tcPr>
                </a:tc>
                <a:tc>
                  <a:txBody>
                    <a:bodyPr/>
                    <a:lstStyle/>
                    <a:p>
                      <a:pPr algn="ctr" fontAlgn="b"/>
                      <a:r>
                        <a:rPr lang="es-CO" sz="1400" b="1" i="0" u="none" strike="noStrike">
                          <a:solidFill>
                            <a:srgbClr val="000000"/>
                          </a:solidFill>
                          <a:effectLst/>
                          <a:latin typeface="Century Gothic" panose="020B0502020202020204" pitchFamily="34" charset="0"/>
                        </a:rPr>
                        <a:t>86</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92D050"/>
                      </a:solidFill>
                      <a:prstDash val="solid"/>
                      <a:round/>
                      <a:headEnd type="none" w="med" len="med"/>
                      <a:tailEnd type="none" w="med" len="med"/>
                    </a:lnB>
                  </a:tcPr>
                </a:tc>
                <a:tc>
                  <a:txBody>
                    <a:bodyPr/>
                    <a:lstStyle/>
                    <a:p>
                      <a:pPr algn="ctr" fontAlgn="b"/>
                      <a:r>
                        <a:rPr lang="es-CO" sz="1400" b="1" i="0" u="none" strike="noStrike">
                          <a:solidFill>
                            <a:srgbClr val="000000"/>
                          </a:solidFill>
                          <a:effectLst/>
                          <a:latin typeface="Century Gothic" panose="020B0502020202020204" pitchFamily="34" charset="0"/>
                        </a:rPr>
                        <a:t>71</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92D050"/>
                      </a:solidFill>
                      <a:prstDash val="solid"/>
                      <a:round/>
                      <a:headEnd type="none" w="med" len="med"/>
                      <a:tailEnd type="none" w="med" len="med"/>
                    </a:lnB>
                  </a:tcPr>
                </a:tc>
                <a:tc>
                  <a:txBody>
                    <a:bodyPr/>
                    <a:lstStyle/>
                    <a:p>
                      <a:pPr algn="ctr" fontAlgn="b"/>
                      <a:r>
                        <a:rPr lang="es-CO" sz="1400" b="1" i="0" u="none" strike="noStrike">
                          <a:solidFill>
                            <a:srgbClr val="000000"/>
                          </a:solidFill>
                          <a:effectLst/>
                          <a:latin typeface="Century Gothic" panose="020B0502020202020204" pitchFamily="34" charset="0"/>
                        </a:rPr>
                        <a:t>157</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92D050"/>
                      </a:solidFill>
                      <a:prstDash val="solid"/>
                      <a:round/>
                      <a:headEnd type="none" w="med" len="med"/>
                      <a:tailEnd type="none" w="med" len="med"/>
                    </a:lnB>
                  </a:tcPr>
                </a:tc>
                <a:extLst>
                  <a:ext uri="{0D108BD9-81ED-4DB2-BD59-A6C34878D82A}">
                    <a16:rowId xmlns="" xmlns:a16="http://schemas.microsoft.com/office/drawing/2014/main" val="2980344998"/>
                  </a:ext>
                </a:extLst>
              </a:tr>
              <a:tr h="171450">
                <a:tc>
                  <a:txBody>
                    <a:bodyPr/>
                    <a:lstStyle/>
                    <a:p>
                      <a:pPr algn="l" fontAlgn="b"/>
                      <a:r>
                        <a:rPr lang="es-CO" sz="1100" b="0" i="0" u="none" strike="noStrike">
                          <a:effectLst/>
                          <a:latin typeface="Century Gothic" panose="020B0502020202020204" pitchFamily="34" charset="0"/>
                        </a:rPr>
                        <a:t>OFICIAL</a:t>
                      </a:r>
                    </a:p>
                  </a:txBody>
                  <a:tcPr marL="114300"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92D05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100" b="0" i="0" u="none" strike="noStrike">
                          <a:effectLst/>
                          <a:latin typeface="Century Gothic" panose="020B0502020202020204" pitchFamily="34" charset="0"/>
                        </a:rPr>
                        <a:t>44</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92D05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100" b="0" i="0" u="none" strike="noStrike">
                          <a:effectLst/>
                          <a:latin typeface="Century Gothic" panose="020B0502020202020204" pitchFamily="34" charset="0"/>
                        </a:rPr>
                        <a:t>34</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92D05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100" b="0" i="0" u="none" strike="noStrike">
                          <a:effectLst/>
                          <a:latin typeface="Century Gothic" panose="020B0502020202020204" pitchFamily="34" charset="0"/>
                        </a:rPr>
                        <a:t>78</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92D05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1131926246"/>
                  </a:ext>
                </a:extLst>
              </a:tr>
              <a:tr h="171450">
                <a:tc>
                  <a:txBody>
                    <a:bodyPr/>
                    <a:lstStyle/>
                    <a:p>
                      <a:pPr algn="l" fontAlgn="b"/>
                      <a:r>
                        <a:rPr lang="es-CO" sz="1100" b="0" i="0" u="none" strike="noStrike">
                          <a:effectLst/>
                          <a:latin typeface="Century Gothic" panose="020B0502020202020204" pitchFamily="34" charset="0"/>
                        </a:rPr>
                        <a:t>PRIVADA</a:t>
                      </a:r>
                    </a:p>
                  </a:txBody>
                  <a:tcPr marL="114300"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100" b="0" i="0" u="none" strike="noStrike">
                          <a:effectLst/>
                          <a:latin typeface="Century Gothic" panose="020B0502020202020204" pitchFamily="34" charset="0"/>
                        </a:rPr>
                        <a:t>42</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100" b="0" i="0" u="none" strike="noStrike">
                          <a:effectLst/>
                          <a:latin typeface="Century Gothic" panose="020B0502020202020204" pitchFamily="34" charset="0"/>
                        </a:rPr>
                        <a:t>37</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100" b="0" i="0" u="none" strike="noStrike">
                          <a:effectLst/>
                          <a:latin typeface="Century Gothic" panose="020B0502020202020204" pitchFamily="34" charset="0"/>
                        </a:rPr>
                        <a:t>79</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3382033881"/>
                  </a:ext>
                </a:extLst>
              </a:tr>
              <a:tr h="180975">
                <a:tc>
                  <a:txBody>
                    <a:bodyPr/>
                    <a:lstStyle/>
                    <a:p>
                      <a:pPr algn="l" fontAlgn="b"/>
                      <a:r>
                        <a:rPr lang="es-CO" sz="1400" b="1" i="0" u="none" strike="noStrike">
                          <a:solidFill>
                            <a:srgbClr val="000000"/>
                          </a:solidFill>
                          <a:effectLst/>
                          <a:latin typeface="Century Gothic" panose="020B0502020202020204" pitchFamily="34" charset="0"/>
                        </a:rPr>
                        <a:t>Total general</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b"/>
                      <a:r>
                        <a:rPr lang="es-CO" sz="1400" b="1" i="0" u="none" strike="noStrike">
                          <a:solidFill>
                            <a:srgbClr val="000000"/>
                          </a:solidFill>
                          <a:effectLst/>
                          <a:latin typeface="Century Gothic" panose="020B0502020202020204" pitchFamily="34" charset="0"/>
                        </a:rPr>
                        <a:t>10.430</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b"/>
                      <a:r>
                        <a:rPr lang="es-CO" sz="1400" b="1" i="0" u="none" strike="noStrike">
                          <a:solidFill>
                            <a:srgbClr val="000000"/>
                          </a:solidFill>
                          <a:effectLst/>
                          <a:latin typeface="Century Gothic" panose="020B0502020202020204" pitchFamily="34" charset="0"/>
                        </a:rPr>
                        <a:t>15.422</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b"/>
                      <a:r>
                        <a:rPr lang="es-CO" sz="1400" b="1" i="0" u="none" strike="noStrike" dirty="0">
                          <a:solidFill>
                            <a:srgbClr val="000000"/>
                          </a:solidFill>
                          <a:effectLst/>
                          <a:latin typeface="Century Gothic" panose="020B0502020202020204" pitchFamily="34" charset="0"/>
                        </a:rPr>
                        <a:t>25.852</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extLst>
                  <a:ext uri="{0D108BD9-81ED-4DB2-BD59-A6C34878D82A}">
                    <a16:rowId xmlns="" xmlns:a16="http://schemas.microsoft.com/office/drawing/2014/main" val="4170034954"/>
                  </a:ext>
                </a:extLst>
              </a:tr>
            </a:tbl>
          </a:graphicData>
        </a:graphic>
      </p:graphicFrame>
      <p:sp>
        <p:nvSpPr>
          <p:cNvPr id="6" name="Rectángulo 5">
            <a:extLst>
              <a:ext uri="{FF2B5EF4-FFF2-40B4-BE49-F238E27FC236}">
                <a16:creationId xmlns="" xmlns:a16="http://schemas.microsoft.com/office/drawing/2014/main" id="{6B8E2D65-F648-4B47-803D-79DAEA437625}"/>
              </a:ext>
            </a:extLst>
          </p:cNvPr>
          <p:cNvSpPr/>
          <p:nvPr/>
        </p:nvSpPr>
        <p:spPr>
          <a:xfrm>
            <a:off x="5393635" y="6365517"/>
            <a:ext cx="6096000" cy="307777"/>
          </a:xfrm>
          <a:prstGeom prst="rect">
            <a:avLst/>
          </a:prstGeom>
        </p:spPr>
        <p:txBody>
          <a:bodyPr>
            <a:spAutoFit/>
          </a:bodyPr>
          <a:lstStyle/>
          <a:p>
            <a:pPr algn="r"/>
            <a:r>
              <a:rPr lang="es-CO" sz="1400" dirty="0">
                <a:solidFill>
                  <a:schemeClr val="bg1">
                    <a:lumMod val="50000"/>
                  </a:schemeClr>
                </a:solidFill>
                <a:latin typeface="Century Gothic" panose="020B0502020202020204" pitchFamily="34" charset="0"/>
              </a:rPr>
              <a:t>Fuente: Ministerio de Educación Nacional - SNIES</a:t>
            </a:r>
          </a:p>
        </p:txBody>
      </p:sp>
    </p:spTree>
    <p:extLst>
      <p:ext uri="{BB962C8B-B14F-4D97-AF65-F5344CB8AC3E}">
        <p14:creationId xmlns:p14="http://schemas.microsoft.com/office/powerpoint/2010/main" val="31664052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 xmlns:a16="http://schemas.microsoft.com/office/drawing/2014/main" id="{A0C44607-8D73-40CD-9115-8C52AB8A541F}"/>
              </a:ext>
            </a:extLst>
          </p:cNvPr>
          <p:cNvSpPr/>
          <p:nvPr/>
        </p:nvSpPr>
        <p:spPr>
          <a:xfrm>
            <a:off x="1099931" y="492483"/>
            <a:ext cx="9992138" cy="461665"/>
          </a:xfrm>
          <a:prstGeom prst="rect">
            <a:avLst/>
          </a:prstGeom>
        </p:spPr>
        <p:txBody>
          <a:bodyPr wrap="square">
            <a:spAutoFit/>
          </a:bodyPr>
          <a:lstStyle/>
          <a:p>
            <a:pPr algn="ctr" fontAlgn="b"/>
            <a:r>
              <a:rPr lang="es-CO" sz="2400" b="1" dirty="0">
                <a:solidFill>
                  <a:srgbClr val="CC0066"/>
                </a:solidFill>
                <a:latin typeface="Century Gothic" panose="020B0502020202020204" pitchFamily="34" charset="0"/>
              </a:rPr>
              <a:t>Graduados Programas Ciencias de la Educación</a:t>
            </a:r>
          </a:p>
        </p:txBody>
      </p:sp>
      <p:graphicFrame>
        <p:nvGraphicFramePr>
          <p:cNvPr id="4" name="Tabla 3">
            <a:extLst>
              <a:ext uri="{FF2B5EF4-FFF2-40B4-BE49-F238E27FC236}">
                <a16:creationId xmlns="" xmlns:a16="http://schemas.microsoft.com/office/drawing/2014/main" id="{3C368EC7-0CF1-406E-885B-93079CAB9EF4}"/>
              </a:ext>
            </a:extLst>
          </p:cNvPr>
          <p:cNvGraphicFramePr>
            <a:graphicFrameLocks noGrp="1"/>
          </p:cNvGraphicFramePr>
          <p:nvPr>
            <p:extLst>
              <p:ext uri="{D42A27DB-BD31-4B8C-83A1-F6EECF244321}">
                <p14:modId xmlns:p14="http://schemas.microsoft.com/office/powerpoint/2010/main" val="1186285268"/>
              </p:ext>
            </p:extLst>
          </p:nvPr>
        </p:nvGraphicFramePr>
        <p:xfrm>
          <a:off x="1213899" y="1364565"/>
          <a:ext cx="9777045" cy="4740605"/>
        </p:xfrm>
        <a:graphic>
          <a:graphicData uri="http://schemas.openxmlformats.org/drawingml/2006/table">
            <a:tbl>
              <a:tblPr/>
              <a:tblGrid>
                <a:gridCol w="4138434">
                  <a:extLst>
                    <a:ext uri="{9D8B030D-6E8A-4147-A177-3AD203B41FA5}">
                      <a16:colId xmlns="" xmlns:a16="http://schemas.microsoft.com/office/drawing/2014/main" val="1928691424"/>
                    </a:ext>
                  </a:extLst>
                </a:gridCol>
                <a:gridCol w="1672615">
                  <a:extLst>
                    <a:ext uri="{9D8B030D-6E8A-4147-A177-3AD203B41FA5}">
                      <a16:colId xmlns="" xmlns:a16="http://schemas.microsoft.com/office/drawing/2014/main" val="2289601505"/>
                    </a:ext>
                  </a:extLst>
                </a:gridCol>
                <a:gridCol w="1931268">
                  <a:extLst>
                    <a:ext uri="{9D8B030D-6E8A-4147-A177-3AD203B41FA5}">
                      <a16:colId xmlns="" xmlns:a16="http://schemas.microsoft.com/office/drawing/2014/main" val="1017203284"/>
                    </a:ext>
                  </a:extLst>
                </a:gridCol>
                <a:gridCol w="2034728">
                  <a:extLst>
                    <a:ext uri="{9D8B030D-6E8A-4147-A177-3AD203B41FA5}">
                      <a16:colId xmlns="" xmlns:a16="http://schemas.microsoft.com/office/drawing/2014/main" val="401259419"/>
                    </a:ext>
                  </a:extLst>
                </a:gridCol>
              </a:tblGrid>
              <a:tr h="259113">
                <a:tc gridSpan="4">
                  <a:txBody>
                    <a:bodyPr/>
                    <a:lstStyle/>
                    <a:p>
                      <a:pPr algn="ctr" fontAlgn="b"/>
                      <a:r>
                        <a:rPr lang="es-CO" sz="1800" b="1" i="0" u="none" strike="noStrike" dirty="0">
                          <a:solidFill>
                            <a:srgbClr val="FFFFFF"/>
                          </a:solidFill>
                          <a:effectLst/>
                          <a:latin typeface="Century Gothic" panose="020B0502020202020204" pitchFamily="34" charset="0"/>
                        </a:rPr>
                        <a:t>Graduados 2018 (datos semestre 2)</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2D050"/>
                    </a:solidFill>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 xmlns:a16="http://schemas.microsoft.com/office/drawing/2014/main" val="3992447892"/>
                  </a:ext>
                </a:extLst>
              </a:tr>
              <a:tr h="259113">
                <a:tc>
                  <a:txBody>
                    <a:bodyPr/>
                    <a:lstStyle/>
                    <a:p>
                      <a:pPr algn="ctr" fontAlgn="ctr"/>
                      <a:r>
                        <a:rPr lang="es-CO" sz="1800" b="1" i="0" u="none" strike="noStrike">
                          <a:solidFill>
                            <a:srgbClr val="FFFFFF"/>
                          </a:solidFill>
                          <a:effectLst/>
                          <a:latin typeface="Century Gothic" panose="020B0502020202020204" pitchFamily="34" charset="0"/>
                        </a:rPr>
                        <a:t>Nivel y sector</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2D050"/>
                    </a:solidFill>
                  </a:tcPr>
                </a:tc>
                <a:tc>
                  <a:txBody>
                    <a:bodyPr/>
                    <a:lstStyle/>
                    <a:p>
                      <a:pPr algn="ctr" fontAlgn="ctr"/>
                      <a:r>
                        <a:rPr lang="es-CO" sz="1800" b="1" i="0" u="none" strike="noStrike">
                          <a:solidFill>
                            <a:srgbClr val="FFFFFF"/>
                          </a:solidFill>
                          <a:effectLst/>
                          <a:latin typeface="Century Gothic" panose="020B0502020202020204" pitchFamily="34" charset="0"/>
                        </a:rPr>
                        <a:t>Hombre</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2D050"/>
                    </a:solidFill>
                  </a:tcPr>
                </a:tc>
                <a:tc>
                  <a:txBody>
                    <a:bodyPr/>
                    <a:lstStyle/>
                    <a:p>
                      <a:pPr algn="ctr" fontAlgn="ctr"/>
                      <a:r>
                        <a:rPr lang="es-CO" sz="1800" b="1" i="0" u="none" strike="noStrike">
                          <a:solidFill>
                            <a:srgbClr val="FFFFFF"/>
                          </a:solidFill>
                          <a:effectLst/>
                          <a:latin typeface="Century Gothic" panose="020B0502020202020204" pitchFamily="34" charset="0"/>
                        </a:rPr>
                        <a:t>Mujer</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2D050"/>
                    </a:solidFill>
                  </a:tcPr>
                </a:tc>
                <a:tc>
                  <a:txBody>
                    <a:bodyPr/>
                    <a:lstStyle/>
                    <a:p>
                      <a:pPr algn="ctr" fontAlgn="ctr"/>
                      <a:r>
                        <a:rPr lang="es-CO" sz="1800" b="1" i="0" u="none" strike="noStrike">
                          <a:solidFill>
                            <a:srgbClr val="FFFFFF"/>
                          </a:solidFill>
                          <a:effectLst/>
                          <a:latin typeface="Century Gothic" panose="020B0502020202020204" pitchFamily="34" charset="0"/>
                        </a:rPr>
                        <a:t>Total</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2D050"/>
                    </a:solidFill>
                  </a:tcPr>
                </a:tc>
                <a:extLst>
                  <a:ext uri="{0D108BD9-81ED-4DB2-BD59-A6C34878D82A}">
                    <a16:rowId xmlns="" xmlns:a16="http://schemas.microsoft.com/office/drawing/2014/main" val="2419190154"/>
                  </a:ext>
                </a:extLst>
              </a:tr>
              <a:tr h="205131">
                <a:tc>
                  <a:txBody>
                    <a:bodyPr/>
                    <a:lstStyle/>
                    <a:p>
                      <a:pPr algn="l" fontAlgn="b"/>
                      <a:r>
                        <a:rPr lang="es-CO" sz="1400" b="1" i="0" u="none" strike="noStrike">
                          <a:solidFill>
                            <a:srgbClr val="000000"/>
                          </a:solidFill>
                          <a:effectLst/>
                          <a:latin typeface="Century Gothic" panose="020B0502020202020204" pitchFamily="34" charset="0"/>
                        </a:rPr>
                        <a:t>Formación técnica profesional</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92D050"/>
                      </a:solidFill>
                      <a:prstDash val="solid"/>
                      <a:round/>
                      <a:headEnd type="none" w="med" len="med"/>
                      <a:tailEnd type="none" w="med" len="med"/>
                    </a:lnB>
                  </a:tcPr>
                </a:tc>
                <a:tc>
                  <a:txBody>
                    <a:bodyPr/>
                    <a:lstStyle/>
                    <a:p>
                      <a:pPr algn="ctr" fontAlgn="b"/>
                      <a:r>
                        <a:rPr lang="es-CO" sz="1400" b="1" i="0" u="none" strike="noStrike">
                          <a:solidFill>
                            <a:srgbClr val="000000"/>
                          </a:solidFill>
                          <a:effectLst/>
                          <a:latin typeface="Century Gothic" panose="020B0502020202020204" pitchFamily="34" charset="0"/>
                        </a:rPr>
                        <a:t>9</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92D050"/>
                      </a:solidFill>
                      <a:prstDash val="solid"/>
                      <a:round/>
                      <a:headEnd type="none" w="med" len="med"/>
                      <a:tailEnd type="none" w="med" len="med"/>
                    </a:lnB>
                  </a:tcPr>
                </a:tc>
                <a:tc>
                  <a:txBody>
                    <a:bodyPr/>
                    <a:lstStyle/>
                    <a:p>
                      <a:pPr algn="ctr" fontAlgn="b"/>
                      <a:r>
                        <a:rPr lang="es-CO" sz="1400" b="1" i="0" u="none" strike="noStrike">
                          <a:solidFill>
                            <a:srgbClr val="000000"/>
                          </a:solidFill>
                          <a:effectLst/>
                          <a:latin typeface="Century Gothic" panose="020B0502020202020204" pitchFamily="34" charset="0"/>
                        </a:rPr>
                        <a:t>7</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92D050"/>
                      </a:solidFill>
                      <a:prstDash val="solid"/>
                      <a:round/>
                      <a:headEnd type="none" w="med" len="med"/>
                      <a:tailEnd type="none" w="med" len="med"/>
                    </a:lnB>
                  </a:tcPr>
                </a:tc>
                <a:tc>
                  <a:txBody>
                    <a:bodyPr/>
                    <a:lstStyle/>
                    <a:p>
                      <a:pPr algn="ctr" fontAlgn="b"/>
                      <a:r>
                        <a:rPr lang="es-CO" sz="1400" b="1" i="0" u="none" strike="noStrike">
                          <a:solidFill>
                            <a:srgbClr val="000000"/>
                          </a:solidFill>
                          <a:effectLst/>
                          <a:latin typeface="Century Gothic" panose="020B0502020202020204" pitchFamily="34" charset="0"/>
                        </a:rPr>
                        <a:t>16</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92D050"/>
                      </a:solidFill>
                      <a:prstDash val="solid"/>
                      <a:round/>
                      <a:headEnd type="none" w="med" len="med"/>
                      <a:tailEnd type="none" w="med" len="med"/>
                    </a:lnB>
                  </a:tcPr>
                </a:tc>
                <a:extLst>
                  <a:ext uri="{0D108BD9-81ED-4DB2-BD59-A6C34878D82A}">
                    <a16:rowId xmlns="" xmlns:a16="http://schemas.microsoft.com/office/drawing/2014/main" val="2725480261"/>
                  </a:ext>
                </a:extLst>
              </a:tr>
              <a:tr h="237520">
                <a:tc>
                  <a:txBody>
                    <a:bodyPr/>
                    <a:lstStyle/>
                    <a:p>
                      <a:pPr algn="l" fontAlgn="b"/>
                      <a:r>
                        <a:rPr lang="es-CO" sz="1100" b="0" i="0" u="none" strike="noStrike">
                          <a:effectLst/>
                          <a:latin typeface="Century Gothic" panose="020B0502020202020204" pitchFamily="34" charset="0"/>
                        </a:rPr>
                        <a:t>PRIVADA</a:t>
                      </a:r>
                    </a:p>
                  </a:txBody>
                  <a:tcPr marL="114300"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92D05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400" b="0" i="0" u="none" strike="noStrike">
                          <a:effectLst/>
                          <a:latin typeface="Century Gothic" panose="020B0502020202020204" pitchFamily="34" charset="0"/>
                        </a:rPr>
                        <a:t>9</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92D05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400" b="0" i="0" u="none" strike="noStrike">
                          <a:effectLst/>
                          <a:latin typeface="Century Gothic" panose="020B0502020202020204" pitchFamily="34" charset="0"/>
                        </a:rPr>
                        <a:t>7</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92D05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400" b="0" i="0" u="none" strike="noStrike">
                          <a:effectLst/>
                          <a:latin typeface="Century Gothic" panose="020B0502020202020204" pitchFamily="34" charset="0"/>
                        </a:rPr>
                        <a:t>16</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92D05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1954635254"/>
                  </a:ext>
                </a:extLst>
              </a:tr>
              <a:tr h="205131">
                <a:tc>
                  <a:txBody>
                    <a:bodyPr/>
                    <a:lstStyle/>
                    <a:p>
                      <a:pPr algn="l" fontAlgn="b"/>
                      <a:r>
                        <a:rPr lang="es-CO" sz="1400" b="1" i="0" u="none" strike="noStrike">
                          <a:solidFill>
                            <a:srgbClr val="000000"/>
                          </a:solidFill>
                          <a:effectLst/>
                          <a:latin typeface="Century Gothic" panose="020B0502020202020204" pitchFamily="34" charset="0"/>
                        </a:rPr>
                        <a:t>Tecnológica</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92D050"/>
                      </a:solidFill>
                      <a:prstDash val="solid"/>
                      <a:round/>
                      <a:headEnd type="none" w="med" len="med"/>
                      <a:tailEnd type="none" w="med" len="med"/>
                    </a:lnB>
                  </a:tcPr>
                </a:tc>
                <a:tc>
                  <a:txBody>
                    <a:bodyPr/>
                    <a:lstStyle/>
                    <a:p>
                      <a:pPr algn="ctr" fontAlgn="b"/>
                      <a:r>
                        <a:rPr lang="es-CO" sz="1400" b="1" i="0" u="none" strike="noStrike">
                          <a:solidFill>
                            <a:srgbClr val="000000"/>
                          </a:solidFill>
                          <a:effectLst/>
                          <a:latin typeface="Century Gothic" panose="020B0502020202020204" pitchFamily="34" charset="0"/>
                        </a:rPr>
                        <a:t>770</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92D050"/>
                      </a:solidFill>
                      <a:prstDash val="solid"/>
                      <a:round/>
                      <a:headEnd type="none" w="med" len="med"/>
                      <a:tailEnd type="none" w="med" len="med"/>
                    </a:lnB>
                  </a:tcPr>
                </a:tc>
                <a:tc>
                  <a:txBody>
                    <a:bodyPr/>
                    <a:lstStyle/>
                    <a:p>
                      <a:pPr algn="ctr" fontAlgn="b"/>
                      <a:r>
                        <a:rPr lang="es-CO" sz="1400" b="1" i="0" u="none" strike="noStrike">
                          <a:solidFill>
                            <a:srgbClr val="000000"/>
                          </a:solidFill>
                          <a:effectLst/>
                          <a:latin typeface="Century Gothic" panose="020B0502020202020204" pitchFamily="34" charset="0"/>
                        </a:rPr>
                        <a:t>226</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92D050"/>
                      </a:solidFill>
                      <a:prstDash val="solid"/>
                      <a:round/>
                      <a:headEnd type="none" w="med" len="med"/>
                      <a:tailEnd type="none" w="med" len="med"/>
                    </a:lnB>
                  </a:tcPr>
                </a:tc>
                <a:tc>
                  <a:txBody>
                    <a:bodyPr/>
                    <a:lstStyle/>
                    <a:p>
                      <a:pPr algn="ctr" fontAlgn="b"/>
                      <a:r>
                        <a:rPr lang="es-CO" sz="1400" b="1" i="0" u="none" strike="noStrike">
                          <a:solidFill>
                            <a:srgbClr val="000000"/>
                          </a:solidFill>
                          <a:effectLst/>
                          <a:latin typeface="Century Gothic" panose="020B0502020202020204" pitchFamily="34" charset="0"/>
                        </a:rPr>
                        <a:t>996</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92D050"/>
                      </a:solidFill>
                      <a:prstDash val="solid"/>
                      <a:round/>
                      <a:headEnd type="none" w="med" len="med"/>
                      <a:tailEnd type="none" w="med" len="med"/>
                    </a:lnB>
                  </a:tcPr>
                </a:tc>
                <a:extLst>
                  <a:ext uri="{0D108BD9-81ED-4DB2-BD59-A6C34878D82A}">
                    <a16:rowId xmlns="" xmlns:a16="http://schemas.microsoft.com/office/drawing/2014/main" val="2541353094"/>
                  </a:ext>
                </a:extLst>
              </a:tr>
              <a:tr h="237520">
                <a:tc>
                  <a:txBody>
                    <a:bodyPr/>
                    <a:lstStyle/>
                    <a:p>
                      <a:pPr algn="l" fontAlgn="b"/>
                      <a:r>
                        <a:rPr lang="es-CO" sz="1100" b="0" i="0" u="none" strike="noStrike">
                          <a:effectLst/>
                          <a:latin typeface="Century Gothic" panose="020B0502020202020204" pitchFamily="34" charset="0"/>
                        </a:rPr>
                        <a:t>OFICIAL</a:t>
                      </a:r>
                    </a:p>
                  </a:txBody>
                  <a:tcPr marL="114300"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92D05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400" b="0" i="0" u="none" strike="noStrike">
                          <a:effectLst/>
                          <a:latin typeface="Century Gothic" panose="020B0502020202020204" pitchFamily="34" charset="0"/>
                        </a:rPr>
                        <a:t>741</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92D05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400" b="0" i="0" u="none" strike="noStrike">
                          <a:effectLst/>
                          <a:latin typeface="Century Gothic" panose="020B0502020202020204" pitchFamily="34" charset="0"/>
                        </a:rPr>
                        <a:t>215</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92D05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400" b="0" i="0" u="none" strike="noStrike">
                          <a:effectLst/>
                          <a:latin typeface="Century Gothic" panose="020B0502020202020204" pitchFamily="34" charset="0"/>
                        </a:rPr>
                        <a:t>956</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92D05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3015524430"/>
                  </a:ext>
                </a:extLst>
              </a:tr>
              <a:tr h="237520">
                <a:tc>
                  <a:txBody>
                    <a:bodyPr/>
                    <a:lstStyle/>
                    <a:p>
                      <a:pPr algn="l" fontAlgn="b"/>
                      <a:r>
                        <a:rPr lang="es-CO" sz="1100" b="0" i="0" u="none" strike="noStrike">
                          <a:effectLst/>
                          <a:latin typeface="Century Gothic" panose="020B0502020202020204" pitchFamily="34" charset="0"/>
                        </a:rPr>
                        <a:t>PRIVADA</a:t>
                      </a:r>
                    </a:p>
                  </a:txBody>
                  <a:tcPr marL="114300"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400" b="0" i="0" u="none" strike="noStrike">
                          <a:effectLst/>
                          <a:latin typeface="Century Gothic" panose="020B0502020202020204" pitchFamily="34" charset="0"/>
                        </a:rPr>
                        <a:t>29</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400" b="0" i="0" u="none" strike="noStrike">
                          <a:effectLst/>
                          <a:latin typeface="Century Gothic" panose="020B0502020202020204" pitchFamily="34" charset="0"/>
                        </a:rPr>
                        <a:t>11</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400" b="0" i="0" u="none" strike="noStrike">
                          <a:effectLst/>
                          <a:latin typeface="Century Gothic" panose="020B0502020202020204" pitchFamily="34" charset="0"/>
                        </a:rPr>
                        <a:t>40</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1928733577"/>
                  </a:ext>
                </a:extLst>
              </a:tr>
              <a:tr h="205131">
                <a:tc>
                  <a:txBody>
                    <a:bodyPr/>
                    <a:lstStyle/>
                    <a:p>
                      <a:pPr algn="l" fontAlgn="b"/>
                      <a:r>
                        <a:rPr lang="es-CO" sz="1400" b="1" i="0" u="none" strike="noStrike">
                          <a:solidFill>
                            <a:srgbClr val="000000"/>
                          </a:solidFill>
                          <a:effectLst/>
                          <a:latin typeface="Century Gothic" panose="020B0502020202020204" pitchFamily="34" charset="0"/>
                        </a:rPr>
                        <a:t>Universitaria</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92D050"/>
                      </a:solidFill>
                      <a:prstDash val="solid"/>
                      <a:round/>
                      <a:headEnd type="none" w="med" len="med"/>
                      <a:tailEnd type="none" w="med" len="med"/>
                    </a:lnB>
                  </a:tcPr>
                </a:tc>
                <a:tc>
                  <a:txBody>
                    <a:bodyPr/>
                    <a:lstStyle/>
                    <a:p>
                      <a:pPr algn="ctr" fontAlgn="b"/>
                      <a:r>
                        <a:rPr lang="es-CO" sz="1400" b="1" i="0" u="none" strike="noStrike">
                          <a:solidFill>
                            <a:srgbClr val="000000"/>
                          </a:solidFill>
                          <a:effectLst/>
                          <a:latin typeface="Century Gothic" panose="020B0502020202020204" pitchFamily="34" charset="0"/>
                        </a:rPr>
                        <a:t>4429</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92D050"/>
                      </a:solidFill>
                      <a:prstDash val="solid"/>
                      <a:round/>
                      <a:headEnd type="none" w="med" len="med"/>
                      <a:tailEnd type="none" w="med" len="med"/>
                    </a:lnB>
                  </a:tcPr>
                </a:tc>
                <a:tc>
                  <a:txBody>
                    <a:bodyPr/>
                    <a:lstStyle/>
                    <a:p>
                      <a:pPr algn="ctr" fontAlgn="b"/>
                      <a:r>
                        <a:rPr lang="es-CO" sz="1400" b="1" i="0" u="none" strike="noStrike">
                          <a:solidFill>
                            <a:srgbClr val="000000"/>
                          </a:solidFill>
                          <a:effectLst/>
                          <a:latin typeface="Century Gothic" panose="020B0502020202020204" pitchFamily="34" charset="0"/>
                        </a:rPr>
                        <a:t>10394</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92D050"/>
                      </a:solidFill>
                      <a:prstDash val="solid"/>
                      <a:round/>
                      <a:headEnd type="none" w="med" len="med"/>
                      <a:tailEnd type="none" w="med" len="med"/>
                    </a:lnB>
                  </a:tcPr>
                </a:tc>
                <a:tc>
                  <a:txBody>
                    <a:bodyPr/>
                    <a:lstStyle/>
                    <a:p>
                      <a:pPr algn="ctr" fontAlgn="b"/>
                      <a:r>
                        <a:rPr lang="es-CO" sz="1400" b="1" i="0" u="none" strike="noStrike">
                          <a:solidFill>
                            <a:srgbClr val="000000"/>
                          </a:solidFill>
                          <a:effectLst/>
                          <a:latin typeface="Century Gothic" panose="020B0502020202020204" pitchFamily="34" charset="0"/>
                        </a:rPr>
                        <a:t>14823</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92D050"/>
                      </a:solidFill>
                      <a:prstDash val="solid"/>
                      <a:round/>
                      <a:headEnd type="none" w="med" len="med"/>
                      <a:tailEnd type="none" w="med" len="med"/>
                    </a:lnB>
                  </a:tcPr>
                </a:tc>
                <a:extLst>
                  <a:ext uri="{0D108BD9-81ED-4DB2-BD59-A6C34878D82A}">
                    <a16:rowId xmlns="" xmlns:a16="http://schemas.microsoft.com/office/drawing/2014/main" val="3881193070"/>
                  </a:ext>
                </a:extLst>
              </a:tr>
              <a:tr h="237520">
                <a:tc>
                  <a:txBody>
                    <a:bodyPr/>
                    <a:lstStyle/>
                    <a:p>
                      <a:pPr algn="l" fontAlgn="b"/>
                      <a:r>
                        <a:rPr lang="es-CO" sz="1100" b="0" i="0" u="none" strike="noStrike">
                          <a:effectLst/>
                          <a:latin typeface="Century Gothic" panose="020B0502020202020204" pitchFamily="34" charset="0"/>
                        </a:rPr>
                        <a:t>OFICIAL</a:t>
                      </a:r>
                    </a:p>
                  </a:txBody>
                  <a:tcPr marL="114300"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92D05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400" b="0" i="0" u="none" strike="noStrike">
                          <a:effectLst/>
                          <a:latin typeface="Century Gothic" panose="020B0502020202020204" pitchFamily="34" charset="0"/>
                        </a:rPr>
                        <a:t>3083</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92D05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400" b="0" i="0" u="none" strike="noStrike">
                          <a:effectLst/>
                          <a:latin typeface="Century Gothic" panose="020B0502020202020204" pitchFamily="34" charset="0"/>
                        </a:rPr>
                        <a:t>5682</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92D05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400" b="0" i="0" u="none" strike="noStrike">
                          <a:effectLst/>
                          <a:latin typeface="Century Gothic" panose="020B0502020202020204" pitchFamily="34" charset="0"/>
                        </a:rPr>
                        <a:t>8765</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92D05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3999540680"/>
                  </a:ext>
                </a:extLst>
              </a:tr>
              <a:tr h="237520">
                <a:tc>
                  <a:txBody>
                    <a:bodyPr/>
                    <a:lstStyle/>
                    <a:p>
                      <a:pPr algn="l" fontAlgn="b"/>
                      <a:r>
                        <a:rPr lang="es-CO" sz="1100" b="0" i="0" u="none" strike="noStrike">
                          <a:effectLst/>
                          <a:latin typeface="Century Gothic" panose="020B0502020202020204" pitchFamily="34" charset="0"/>
                        </a:rPr>
                        <a:t>PRIVADA</a:t>
                      </a:r>
                    </a:p>
                  </a:txBody>
                  <a:tcPr marL="114300"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400" b="0" i="0" u="none" strike="noStrike">
                          <a:effectLst/>
                          <a:latin typeface="Century Gothic" panose="020B0502020202020204" pitchFamily="34" charset="0"/>
                        </a:rPr>
                        <a:t>1346</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400" b="0" i="0" u="none" strike="noStrike">
                          <a:effectLst/>
                          <a:latin typeface="Century Gothic" panose="020B0502020202020204" pitchFamily="34" charset="0"/>
                        </a:rPr>
                        <a:t>4712</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400" b="0" i="0" u="none" strike="noStrike">
                          <a:effectLst/>
                          <a:latin typeface="Century Gothic" panose="020B0502020202020204" pitchFamily="34" charset="0"/>
                        </a:rPr>
                        <a:t>6058</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2636799744"/>
                  </a:ext>
                </a:extLst>
              </a:tr>
              <a:tr h="205131">
                <a:tc>
                  <a:txBody>
                    <a:bodyPr/>
                    <a:lstStyle/>
                    <a:p>
                      <a:pPr algn="l" fontAlgn="b"/>
                      <a:r>
                        <a:rPr lang="es-CO" sz="1400" b="1" i="0" u="none" strike="noStrike">
                          <a:solidFill>
                            <a:srgbClr val="000000"/>
                          </a:solidFill>
                          <a:effectLst/>
                          <a:latin typeface="Century Gothic" panose="020B0502020202020204" pitchFamily="34" charset="0"/>
                        </a:rPr>
                        <a:t>Especialización Universitaria</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92D050"/>
                      </a:solidFill>
                      <a:prstDash val="solid"/>
                      <a:round/>
                      <a:headEnd type="none" w="med" len="med"/>
                      <a:tailEnd type="none" w="med" len="med"/>
                    </a:lnB>
                  </a:tcPr>
                </a:tc>
                <a:tc>
                  <a:txBody>
                    <a:bodyPr/>
                    <a:lstStyle/>
                    <a:p>
                      <a:pPr algn="ctr" fontAlgn="b"/>
                      <a:r>
                        <a:rPr lang="es-CO" sz="1400" b="1" i="0" u="none" strike="noStrike">
                          <a:solidFill>
                            <a:srgbClr val="000000"/>
                          </a:solidFill>
                          <a:effectLst/>
                          <a:latin typeface="Century Gothic" panose="020B0502020202020204" pitchFamily="34" charset="0"/>
                        </a:rPr>
                        <a:t>1428</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92D050"/>
                      </a:solidFill>
                      <a:prstDash val="solid"/>
                      <a:round/>
                      <a:headEnd type="none" w="med" len="med"/>
                      <a:tailEnd type="none" w="med" len="med"/>
                    </a:lnB>
                  </a:tcPr>
                </a:tc>
                <a:tc>
                  <a:txBody>
                    <a:bodyPr/>
                    <a:lstStyle/>
                    <a:p>
                      <a:pPr algn="ctr" fontAlgn="b"/>
                      <a:r>
                        <a:rPr lang="es-CO" sz="1400" b="1" i="0" u="none" strike="noStrike">
                          <a:solidFill>
                            <a:srgbClr val="000000"/>
                          </a:solidFill>
                          <a:effectLst/>
                          <a:latin typeface="Century Gothic" panose="020B0502020202020204" pitchFamily="34" charset="0"/>
                        </a:rPr>
                        <a:t>2935</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92D050"/>
                      </a:solidFill>
                      <a:prstDash val="solid"/>
                      <a:round/>
                      <a:headEnd type="none" w="med" len="med"/>
                      <a:tailEnd type="none" w="med" len="med"/>
                    </a:lnB>
                  </a:tcPr>
                </a:tc>
                <a:tc>
                  <a:txBody>
                    <a:bodyPr/>
                    <a:lstStyle/>
                    <a:p>
                      <a:pPr algn="ctr" fontAlgn="b"/>
                      <a:r>
                        <a:rPr lang="es-CO" sz="1400" b="1" i="0" u="none" strike="noStrike">
                          <a:solidFill>
                            <a:srgbClr val="000000"/>
                          </a:solidFill>
                          <a:effectLst/>
                          <a:latin typeface="Century Gothic" panose="020B0502020202020204" pitchFamily="34" charset="0"/>
                        </a:rPr>
                        <a:t>4363</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92D050"/>
                      </a:solidFill>
                      <a:prstDash val="solid"/>
                      <a:round/>
                      <a:headEnd type="none" w="med" len="med"/>
                      <a:tailEnd type="none" w="med" len="med"/>
                    </a:lnB>
                  </a:tcPr>
                </a:tc>
                <a:extLst>
                  <a:ext uri="{0D108BD9-81ED-4DB2-BD59-A6C34878D82A}">
                    <a16:rowId xmlns="" xmlns:a16="http://schemas.microsoft.com/office/drawing/2014/main" val="3327555403"/>
                  </a:ext>
                </a:extLst>
              </a:tr>
              <a:tr h="237520">
                <a:tc>
                  <a:txBody>
                    <a:bodyPr/>
                    <a:lstStyle/>
                    <a:p>
                      <a:pPr algn="l" fontAlgn="b"/>
                      <a:r>
                        <a:rPr lang="es-CO" sz="1100" b="0" i="0" u="none" strike="noStrike">
                          <a:effectLst/>
                          <a:latin typeface="Century Gothic" panose="020B0502020202020204" pitchFamily="34" charset="0"/>
                        </a:rPr>
                        <a:t>OFICIAL</a:t>
                      </a:r>
                    </a:p>
                  </a:txBody>
                  <a:tcPr marL="114300"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92D05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400" b="0" i="0" u="none" strike="noStrike">
                          <a:effectLst/>
                          <a:latin typeface="Century Gothic" panose="020B0502020202020204" pitchFamily="34" charset="0"/>
                        </a:rPr>
                        <a:t>460</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92D05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400" b="0" i="0" u="none" strike="noStrike">
                          <a:effectLst/>
                          <a:latin typeface="Century Gothic" panose="020B0502020202020204" pitchFamily="34" charset="0"/>
                        </a:rPr>
                        <a:t>919</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92D05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400" b="0" i="0" u="none" strike="noStrike">
                          <a:effectLst/>
                          <a:latin typeface="Century Gothic" panose="020B0502020202020204" pitchFamily="34" charset="0"/>
                        </a:rPr>
                        <a:t>1379</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92D05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411989390"/>
                  </a:ext>
                </a:extLst>
              </a:tr>
              <a:tr h="237520">
                <a:tc>
                  <a:txBody>
                    <a:bodyPr/>
                    <a:lstStyle/>
                    <a:p>
                      <a:pPr algn="l" fontAlgn="b"/>
                      <a:r>
                        <a:rPr lang="es-CO" sz="1100" b="0" i="0" u="none" strike="noStrike">
                          <a:effectLst/>
                          <a:latin typeface="Century Gothic" panose="020B0502020202020204" pitchFamily="34" charset="0"/>
                        </a:rPr>
                        <a:t>PRIVADA</a:t>
                      </a:r>
                    </a:p>
                  </a:txBody>
                  <a:tcPr marL="114300"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400" b="0" i="0" u="none" strike="noStrike">
                          <a:effectLst/>
                          <a:latin typeface="Century Gothic" panose="020B0502020202020204" pitchFamily="34" charset="0"/>
                        </a:rPr>
                        <a:t>968</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400" b="0" i="0" u="none" strike="noStrike">
                          <a:effectLst/>
                          <a:latin typeface="Century Gothic" panose="020B0502020202020204" pitchFamily="34" charset="0"/>
                        </a:rPr>
                        <a:t>2016</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400" b="0" i="0" u="none" strike="noStrike">
                          <a:effectLst/>
                          <a:latin typeface="Century Gothic" panose="020B0502020202020204" pitchFamily="34" charset="0"/>
                        </a:rPr>
                        <a:t>2984</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2040753959"/>
                  </a:ext>
                </a:extLst>
              </a:tr>
              <a:tr h="205131">
                <a:tc>
                  <a:txBody>
                    <a:bodyPr/>
                    <a:lstStyle/>
                    <a:p>
                      <a:pPr algn="l" fontAlgn="b"/>
                      <a:r>
                        <a:rPr lang="es-CO" sz="1400" b="1" i="0" u="none" strike="noStrike">
                          <a:solidFill>
                            <a:srgbClr val="000000"/>
                          </a:solidFill>
                          <a:effectLst/>
                          <a:latin typeface="Century Gothic" panose="020B0502020202020204" pitchFamily="34" charset="0"/>
                        </a:rPr>
                        <a:t>Maestría</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92D050"/>
                      </a:solidFill>
                      <a:prstDash val="solid"/>
                      <a:round/>
                      <a:headEnd type="none" w="med" len="med"/>
                      <a:tailEnd type="none" w="med" len="med"/>
                    </a:lnB>
                  </a:tcPr>
                </a:tc>
                <a:tc>
                  <a:txBody>
                    <a:bodyPr/>
                    <a:lstStyle/>
                    <a:p>
                      <a:pPr algn="ctr" fontAlgn="b"/>
                      <a:r>
                        <a:rPr lang="es-CO" sz="1400" b="1" i="0" u="none" strike="noStrike">
                          <a:solidFill>
                            <a:srgbClr val="000000"/>
                          </a:solidFill>
                          <a:effectLst/>
                          <a:latin typeface="Century Gothic" panose="020B0502020202020204" pitchFamily="34" charset="0"/>
                        </a:rPr>
                        <a:t>2216</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92D050"/>
                      </a:solidFill>
                      <a:prstDash val="solid"/>
                      <a:round/>
                      <a:headEnd type="none" w="med" len="med"/>
                      <a:tailEnd type="none" w="med" len="med"/>
                    </a:lnB>
                  </a:tcPr>
                </a:tc>
                <a:tc>
                  <a:txBody>
                    <a:bodyPr/>
                    <a:lstStyle/>
                    <a:p>
                      <a:pPr algn="ctr" fontAlgn="b"/>
                      <a:r>
                        <a:rPr lang="es-CO" sz="1400" b="1" i="0" u="none" strike="noStrike">
                          <a:solidFill>
                            <a:srgbClr val="000000"/>
                          </a:solidFill>
                          <a:effectLst/>
                          <a:latin typeface="Century Gothic" panose="020B0502020202020204" pitchFamily="34" charset="0"/>
                        </a:rPr>
                        <a:t>4486</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92D050"/>
                      </a:solidFill>
                      <a:prstDash val="solid"/>
                      <a:round/>
                      <a:headEnd type="none" w="med" len="med"/>
                      <a:tailEnd type="none" w="med" len="med"/>
                    </a:lnB>
                  </a:tcPr>
                </a:tc>
                <a:tc>
                  <a:txBody>
                    <a:bodyPr/>
                    <a:lstStyle/>
                    <a:p>
                      <a:pPr algn="ctr" fontAlgn="b"/>
                      <a:r>
                        <a:rPr lang="es-CO" sz="1400" b="1" i="0" u="none" strike="noStrike" dirty="0">
                          <a:solidFill>
                            <a:srgbClr val="000000"/>
                          </a:solidFill>
                          <a:effectLst/>
                          <a:latin typeface="Century Gothic" panose="020B0502020202020204" pitchFamily="34" charset="0"/>
                        </a:rPr>
                        <a:t>6702</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92D050"/>
                      </a:solidFill>
                      <a:prstDash val="solid"/>
                      <a:round/>
                      <a:headEnd type="none" w="med" len="med"/>
                      <a:tailEnd type="none" w="med" len="med"/>
                    </a:lnB>
                  </a:tcPr>
                </a:tc>
                <a:extLst>
                  <a:ext uri="{0D108BD9-81ED-4DB2-BD59-A6C34878D82A}">
                    <a16:rowId xmlns="" xmlns:a16="http://schemas.microsoft.com/office/drawing/2014/main" val="195501280"/>
                  </a:ext>
                </a:extLst>
              </a:tr>
              <a:tr h="237520">
                <a:tc>
                  <a:txBody>
                    <a:bodyPr/>
                    <a:lstStyle/>
                    <a:p>
                      <a:pPr algn="l" fontAlgn="b"/>
                      <a:r>
                        <a:rPr lang="es-CO" sz="1100" b="0" i="0" u="none" strike="noStrike">
                          <a:effectLst/>
                          <a:latin typeface="Century Gothic" panose="020B0502020202020204" pitchFamily="34" charset="0"/>
                        </a:rPr>
                        <a:t>OFICIAL</a:t>
                      </a:r>
                    </a:p>
                  </a:txBody>
                  <a:tcPr marL="114300"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92D05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400" b="0" i="0" u="none" strike="noStrike">
                          <a:effectLst/>
                          <a:latin typeface="Century Gothic" panose="020B0502020202020204" pitchFamily="34" charset="0"/>
                        </a:rPr>
                        <a:t>614</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92D05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400" b="0" i="0" u="none" strike="noStrike">
                          <a:effectLst/>
                          <a:latin typeface="Century Gothic" panose="020B0502020202020204" pitchFamily="34" charset="0"/>
                        </a:rPr>
                        <a:t>1316</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92D05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400" b="0" i="0" u="none" strike="noStrike">
                          <a:effectLst/>
                          <a:latin typeface="Century Gothic" panose="020B0502020202020204" pitchFamily="34" charset="0"/>
                        </a:rPr>
                        <a:t>1930</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92D05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4111109513"/>
                  </a:ext>
                </a:extLst>
              </a:tr>
              <a:tr h="237520">
                <a:tc>
                  <a:txBody>
                    <a:bodyPr/>
                    <a:lstStyle/>
                    <a:p>
                      <a:pPr algn="l" fontAlgn="b"/>
                      <a:r>
                        <a:rPr lang="es-CO" sz="1100" b="0" i="0" u="none" strike="noStrike">
                          <a:effectLst/>
                          <a:latin typeface="Century Gothic" panose="020B0502020202020204" pitchFamily="34" charset="0"/>
                        </a:rPr>
                        <a:t>PRIVADA</a:t>
                      </a:r>
                    </a:p>
                  </a:txBody>
                  <a:tcPr marL="114300"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400" b="0" i="0" u="none" strike="noStrike">
                          <a:effectLst/>
                          <a:latin typeface="Century Gothic" panose="020B0502020202020204" pitchFamily="34" charset="0"/>
                        </a:rPr>
                        <a:t>1602</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400" b="0" i="0" u="none" strike="noStrike">
                          <a:effectLst/>
                          <a:latin typeface="Century Gothic" panose="020B0502020202020204" pitchFamily="34" charset="0"/>
                        </a:rPr>
                        <a:t>3170</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400" b="0" i="0" u="none" strike="noStrike">
                          <a:effectLst/>
                          <a:latin typeface="Century Gothic" panose="020B0502020202020204" pitchFamily="34" charset="0"/>
                        </a:rPr>
                        <a:t>4772</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2582527316"/>
                  </a:ext>
                </a:extLst>
              </a:tr>
              <a:tr h="205131">
                <a:tc>
                  <a:txBody>
                    <a:bodyPr/>
                    <a:lstStyle/>
                    <a:p>
                      <a:pPr algn="l" fontAlgn="b"/>
                      <a:r>
                        <a:rPr lang="es-CO" sz="1400" b="1" i="0" u="none" strike="noStrike">
                          <a:solidFill>
                            <a:srgbClr val="000000"/>
                          </a:solidFill>
                          <a:effectLst/>
                          <a:latin typeface="Century Gothic" panose="020B0502020202020204" pitchFamily="34" charset="0"/>
                        </a:rPr>
                        <a:t>Doctorado</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92D050"/>
                      </a:solidFill>
                      <a:prstDash val="solid"/>
                      <a:round/>
                      <a:headEnd type="none" w="med" len="med"/>
                      <a:tailEnd type="none" w="med" len="med"/>
                    </a:lnB>
                  </a:tcPr>
                </a:tc>
                <a:tc>
                  <a:txBody>
                    <a:bodyPr/>
                    <a:lstStyle/>
                    <a:p>
                      <a:pPr algn="ctr" fontAlgn="b"/>
                      <a:r>
                        <a:rPr lang="es-CO" sz="1400" b="1" i="0" u="none" strike="noStrike">
                          <a:solidFill>
                            <a:srgbClr val="000000"/>
                          </a:solidFill>
                          <a:effectLst/>
                          <a:latin typeface="Century Gothic" panose="020B0502020202020204" pitchFamily="34" charset="0"/>
                        </a:rPr>
                        <a:t>26</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92D050"/>
                      </a:solidFill>
                      <a:prstDash val="solid"/>
                      <a:round/>
                      <a:headEnd type="none" w="med" len="med"/>
                      <a:tailEnd type="none" w="med" len="med"/>
                    </a:lnB>
                  </a:tcPr>
                </a:tc>
                <a:tc>
                  <a:txBody>
                    <a:bodyPr/>
                    <a:lstStyle/>
                    <a:p>
                      <a:pPr algn="ctr" fontAlgn="b"/>
                      <a:r>
                        <a:rPr lang="es-CO" sz="1400" b="1" i="0" u="none" strike="noStrike">
                          <a:solidFill>
                            <a:srgbClr val="000000"/>
                          </a:solidFill>
                          <a:effectLst/>
                          <a:latin typeface="Century Gothic" panose="020B0502020202020204" pitchFamily="34" charset="0"/>
                        </a:rPr>
                        <a:t>29</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92D050"/>
                      </a:solidFill>
                      <a:prstDash val="solid"/>
                      <a:round/>
                      <a:headEnd type="none" w="med" len="med"/>
                      <a:tailEnd type="none" w="med" len="med"/>
                    </a:lnB>
                  </a:tcPr>
                </a:tc>
                <a:tc>
                  <a:txBody>
                    <a:bodyPr/>
                    <a:lstStyle/>
                    <a:p>
                      <a:pPr algn="ctr" fontAlgn="b"/>
                      <a:r>
                        <a:rPr lang="es-CO" sz="1400" b="1" i="0" u="none" strike="noStrike">
                          <a:solidFill>
                            <a:srgbClr val="000000"/>
                          </a:solidFill>
                          <a:effectLst/>
                          <a:latin typeface="Century Gothic" panose="020B0502020202020204" pitchFamily="34" charset="0"/>
                        </a:rPr>
                        <a:t>55</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92D050"/>
                      </a:solidFill>
                      <a:prstDash val="solid"/>
                      <a:round/>
                      <a:headEnd type="none" w="med" len="med"/>
                      <a:tailEnd type="none" w="med" len="med"/>
                    </a:lnB>
                  </a:tcPr>
                </a:tc>
                <a:extLst>
                  <a:ext uri="{0D108BD9-81ED-4DB2-BD59-A6C34878D82A}">
                    <a16:rowId xmlns="" xmlns:a16="http://schemas.microsoft.com/office/drawing/2014/main" val="2868748166"/>
                  </a:ext>
                </a:extLst>
              </a:tr>
              <a:tr h="237520">
                <a:tc>
                  <a:txBody>
                    <a:bodyPr/>
                    <a:lstStyle/>
                    <a:p>
                      <a:pPr algn="l" fontAlgn="b"/>
                      <a:r>
                        <a:rPr lang="es-CO" sz="1100" b="0" i="0" u="none" strike="noStrike">
                          <a:effectLst/>
                          <a:latin typeface="Century Gothic" panose="020B0502020202020204" pitchFamily="34" charset="0"/>
                        </a:rPr>
                        <a:t>OFICIAL</a:t>
                      </a:r>
                    </a:p>
                  </a:txBody>
                  <a:tcPr marL="114300"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92D05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400" b="0" i="0" u="none" strike="noStrike">
                          <a:effectLst/>
                          <a:latin typeface="Century Gothic" panose="020B0502020202020204" pitchFamily="34" charset="0"/>
                        </a:rPr>
                        <a:t>18</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92D05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400" b="0" i="0" u="none" strike="noStrike">
                          <a:effectLst/>
                          <a:latin typeface="Century Gothic" panose="020B0502020202020204" pitchFamily="34" charset="0"/>
                        </a:rPr>
                        <a:t>21</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92D05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400" b="0" i="0" u="none" strike="noStrike">
                          <a:effectLst/>
                          <a:latin typeface="Century Gothic" panose="020B0502020202020204" pitchFamily="34" charset="0"/>
                        </a:rPr>
                        <a:t>39</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92D05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3514780174"/>
                  </a:ext>
                </a:extLst>
              </a:tr>
              <a:tr h="237520">
                <a:tc>
                  <a:txBody>
                    <a:bodyPr/>
                    <a:lstStyle/>
                    <a:p>
                      <a:pPr algn="l" fontAlgn="b"/>
                      <a:r>
                        <a:rPr lang="es-CO" sz="1100" b="0" i="0" u="none" strike="noStrike">
                          <a:effectLst/>
                          <a:latin typeface="Century Gothic" panose="020B0502020202020204" pitchFamily="34" charset="0"/>
                        </a:rPr>
                        <a:t>PRIVADA</a:t>
                      </a:r>
                    </a:p>
                  </a:txBody>
                  <a:tcPr marL="114300"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400" b="0" i="0" u="none" strike="noStrike">
                          <a:effectLst/>
                          <a:latin typeface="Century Gothic" panose="020B0502020202020204" pitchFamily="34" charset="0"/>
                        </a:rPr>
                        <a:t>8</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400" b="0" i="0" u="none" strike="noStrike">
                          <a:effectLst/>
                          <a:latin typeface="Century Gothic" panose="020B0502020202020204" pitchFamily="34" charset="0"/>
                        </a:rPr>
                        <a:t>8</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400" b="0" i="0" u="none" strike="noStrike">
                          <a:effectLst/>
                          <a:latin typeface="Century Gothic" panose="020B0502020202020204" pitchFamily="34" charset="0"/>
                        </a:rPr>
                        <a:t>16</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1058331005"/>
                  </a:ext>
                </a:extLst>
              </a:tr>
              <a:tr h="205131">
                <a:tc>
                  <a:txBody>
                    <a:bodyPr/>
                    <a:lstStyle/>
                    <a:p>
                      <a:pPr algn="l" fontAlgn="b"/>
                      <a:r>
                        <a:rPr lang="es-CO" sz="1400" b="1" i="0" u="none" strike="noStrike">
                          <a:solidFill>
                            <a:srgbClr val="000000"/>
                          </a:solidFill>
                          <a:effectLst/>
                          <a:latin typeface="Century Gothic" panose="020B0502020202020204" pitchFamily="34" charset="0"/>
                        </a:rPr>
                        <a:t>Total general</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b"/>
                      <a:r>
                        <a:rPr lang="es-CO" sz="1400" b="1" i="0" u="none" strike="noStrike">
                          <a:solidFill>
                            <a:srgbClr val="000000"/>
                          </a:solidFill>
                          <a:effectLst/>
                          <a:latin typeface="Century Gothic" panose="020B0502020202020204" pitchFamily="34" charset="0"/>
                        </a:rPr>
                        <a:t>8878</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b"/>
                      <a:r>
                        <a:rPr lang="es-CO" sz="1400" b="1" i="0" u="none" strike="noStrike">
                          <a:solidFill>
                            <a:srgbClr val="000000"/>
                          </a:solidFill>
                          <a:effectLst/>
                          <a:latin typeface="Century Gothic" panose="020B0502020202020204" pitchFamily="34" charset="0"/>
                        </a:rPr>
                        <a:t>18077</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b"/>
                      <a:r>
                        <a:rPr lang="es-CO" sz="1400" b="1" i="0" u="none" strike="noStrike" dirty="0">
                          <a:solidFill>
                            <a:srgbClr val="000000"/>
                          </a:solidFill>
                          <a:effectLst/>
                          <a:latin typeface="Century Gothic" panose="020B0502020202020204" pitchFamily="34" charset="0"/>
                        </a:rPr>
                        <a:t>26955</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extLst>
                  <a:ext uri="{0D108BD9-81ED-4DB2-BD59-A6C34878D82A}">
                    <a16:rowId xmlns="" xmlns:a16="http://schemas.microsoft.com/office/drawing/2014/main" val="1806660599"/>
                  </a:ext>
                </a:extLst>
              </a:tr>
            </a:tbl>
          </a:graphicData>
        </a:graphic>
      </p:graphicFrame>
      <p:sp>
        <p:nvSpPr>
          <p:cNvPr id="6" name="Rectángulo 5">
            <a:extLst>
              <a:ext uri="{FF2B5EF4-FFF2-40B4-BE49-F238E27FC236}">
                <a16:creationId xmlns="" xmlns:a16="http://schemas.microsoft.com/office/drawing/2014/main" id="{266AA594-1F22-49A6-A5C6-981A11A8C416}"/>
              </a:ext>
            </a:extLst>
          </p:cNvPr>
          <p:cNvSpPr/>
          <p:nvPr/>
        </p:nvSpPr>
        <p:spPr>
          <a:xfrm>
            <a:off x="5393635" y="6365517"/>
            <a:ext cx="6096000" cy="307777"/>
          </a:xfrm>
          <a:prstGeom prst="rect">
            <a:avLst/>
          </a:prstGeom>
        </p:spPr>
        <p:txBody>
          <a:bodyPr>
            <a:spAutoFit/>
          </a:bodyPr>
          <a:lstStyle/>
          <a:p>
            <a:pPr algn="r"/>
            <a:r>
              <a:rPr lang="es-CO" sz="1400" dirty="0">
                <a:solidFill>
                  <a:schemeClr val="bg1">
                    <a:lumMod val="50000"/>
                  </a:schemeClr>
                </a:solidFill>
                <a:latin typeface="Century Gothic" panose="020B0502020202020204" pitchFamily="34" charset="0"/>
              </a:rPr>
              <a:t>Fuente: Ministerio de Educación Nacional - SNIES</a:t>
            </a:r>
          </a:p>
        </p:txBody>
      </p:sp>
    </p:spTree>
    <p:extLst>
      <p:ext uri="{BB962C8B-B14F-4D97-AF65-F5344CB8AC3E}">
        <p14:creationId xmlns:p14="http://schemas.microsoft.com/office/powerpoint/2010/main" val="31882383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 xmlns:a16="http://schemas.microsoft.com/office/drawing/2014/main" id="{A1398D73-586E-4EAA-B2A8-CE53C4EFE279}"/>
              </a:ext>
            </a:extLst>
          </p:cNvPr>
          <p:cNvSpPr/>
          <p:nvPr/>
        </p:nvSpPr>
        <p:spPr>
          <a:xfrm>
            <a:off x="136633" y="138554"/>
            <a:ext cx="9935835" cy="646331"/>
          </a:xfrm>
          <a:prstGeom prst="rect">
            <a:avLst/>
          </a:prstGeom>
        </p:spPr>
        <p:txBody>
          <a:bodyPr wrap="square">
            <a:spAutoFit/>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s-CO" sz="3600" b="1" i="0" u="none" strike="noStrike" kern="1200" cap="none" spc="0" normalizeH="0" baseline="0" noProof="0" dirty="0">
                <a:ln>
                  <a:noFill/>
                </a:ln>
                <a:solidFill>
                  <a:srgbClr val="CC0066"/>
                </a:solidFill>
                <a:effectLst/>
                <a:uLnTx/>
                <a:uFillTx/>
                <a:latin typeface="Century Gothic" panose="020B0502020202020204" pitchFamily="34" charset="0"/>
                <a:ea typeface="+mn-ea"/>
                <a:cs typeface="+mn-cs"/>
              </a:rPr>
              <a:t>Consideraciones generales sobre los datos</a:t>
            </a:r>
          </a:p>
        </p:txBody>
      </p:sp>
      <p:sp>
        <p:nvSpPr>
          <p:cNvPr id="7" name="CuadroTexto 6">
            <a:extLst>
              <a:ext uri="{FF2B5EF4-FFF2-40B4-BE49-F238E27FC236}">
                <a16:creationId xmlns="" xmlns:a16="http://schemas.microsoft.com/office/drawing/2014/main" id="{483BE09A-58F2-49AB-8153-2CCC9F783AA2}"/>
              </a:ext>
            </a:extLst>
          </p:cNvPr>
          <p:cNvSpPr txBox="1"/>
          <p:nvPr/>
        </p:nvSpPr>
        <p:spPr>
          <a:xfrm>
            <a:off x="608957" y="1279877"/>
            <a:ext cx="10522632" cy="5078313"/>
          </a:xfrm>
          <a:prstGeom prst="rect">
            <a:avLst/>
          </a:prstGeom>
          <a:solidFill>
            <a:schemeClr val="bg1"/>
          </a:solidFill>
          <a:ln w="57150">
            <a:solidFill>
              <a:srgbClr val="FFC000"/>
            </a:solidFill>
            <a:prstDash val="dash"/>
          </a:ln>
        </p:spPr>
        <p:txBody>
          <a:bodyPr wrap="square" rtlCol="0" anchor="ctr" anchorCtr="0">
            <a:spAutoFit/>
          </a:bodyPr>
          <a:lstStyle>
            <a:defPPr>
              <a:defRPr lang="es-CO"/>
            </a:defPPr>
            <a:lvl1pPr algn="ctr">
              <a:defRPr sz="1600">
                <a:latin typeface="Century Gothic" panose="020B0502020202020204" pitchFamily="34" charset="0"/>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342900" marR="0" lvl="0" indent="-342900" algn="ctr" defTabSz="914400" rtl="0" eaLnBrk="1" fontAlgn="auto" latinLnBrk="0" hangingPunct="1">
              <a:lnSpc>
                <a:spcPct val="100000"/>
              </a:lnSpc>
              <a:spcBef>
                <a:spcPts val="0"/>
              </a:spcBef>
              <a:spcAft>
                <a:spcPts val="0"/>
              </a:spcAft>
              <a:buClr>
                <a:srgbClr val="00B050"/>
              </a:buClr>
              <a:buSzPct val="120000"/>
              <a:buFont typeface="+mj-lt"/>
              <a:buAutoNum type="arabicPeriod"/>
              <a:tabLst/>
              <a:defRPr/>
            </a:pPr>
            <a:r>
              <a:rPr kumimoji="0" lang="es-CO" sz="180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Este análisis se pensó con el objetivo de contar con información que permita mayor conocimiento de la oferta de programas en el país del área de las ciencias de la educación y en particular, de los asociados de </a:t>
            </a:r>
            <a:r>
              <a:rPr kumimoji="0" lang="es-CO" sz="1800" i="0" u="none" strike="noStrike" kern="1200" cap="none" spc="0" normalizeH="0" baseline="0" noProof="0" dirty="0" err="1">
                <a:ln>
                  <a:noFill/>
                </a:ln>
                <a:solidFill>
                  <a:prstClr val="black"/>
                </a:solidFill>
                <a:effectLst/>
                <a:uLnTx/>
                <a:uFillTx/>
                <a:latin typeface="Century Gothic" panose="020B0502020202020204" pitchFamily="34" charset="0"/>
                <a:ea typeface="+mn-ea"/>
                <a:cs typeface="+mn-cs"/>
              </a:rPr>
              <a:t>Ascofade</a:t>
            </a:r>
            <a:r>
              <a:rPr kumimoji="0" lang="es-CO" sz="180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a:t>
            </a:r>
          </a:p>
          <a:p>
            <a:pPr marL="342900" marR="0" lvl="0" indent="-342900" algn="ctr" defTabSz="914400" rtl="0" eaLnBrk="1" fontAlgn="auto" latinLnBrk="0" hangingPunct="1">
              <a:lnSpc>
                <a:spcPct val="100000"/>
              </a:lnSpc>
              <a:spcBef>
                <a:spcPts val="0"/>
              </a:spcBef>
              <a:spcAft>
                <a:spcPts val="0"/>
              </a:spcAft>
              <a:buClr>
                <a:srgbClr val="00B050"/>
              </a:buClr>
              <a:buSzPct val="120000"/>
              <a:buFont typeface="+mj-lt"/>
              <a:buAutoNum type="arabicPeriod"/>
              <a:tabLst/>
              <a:defRPr/>
            </a:pPr>
            <a:endParaRPr kumimoji="0" lang="es-CO" sz="180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342900" marR="0" lvl="0" indent="-342900" algn="ctr" defTabSz="914400" rtl="0" eaLnBrk="1" fontAlgn="auto" latinLnBrk="0" hangingPunct="1">
              <a:lnSpc>
                <a:spcPct val="100000"/>
              </a:lnSpc>
              <a:spcBef>
                <a:spcPts val="0"/>
              </a:spcBef>
              <a:spcAft>
                <a:spcPts val="0"/>
              </a:spcAft>
              <a:buClr>
                <a:srgbClr val="00B050"/>
              </a:buClr>
              <a:buSzPct val="120000"/>
              <a:buFont typeface="+mj-lt"/>
              <a:buAutoNum type="arabicPeriod"/>
              <a:tabLst/>
              <a:defRPr/>
            </a:pPr>
            <a:r>
              <a:rPr lang="es-CO" sz="1800" dirty="0">
                <a:solidFill>
                  <a:prstClr val="black"/>
                </a:solidFill>
              </a:rPr>
              <a:t>I</a:t>
            </a:r>
            <a:r>
              <a:rPr kumimoji="0" lang="es-CO" sz="1800" i="0" u="none" strike="noStrike" kern="1200" cap="none" spc="0" normalizeH="0" baseline="0" noProof="0" dirty="0" err="1">
                <a:ln>
                  <a:noFill/>
                </a:ln>
                <a:solidFill>
                  <a:prstClr val="black"/>
                </a:solidFill>
                <a:effectLst/>
                <a:uLnTx/>
                <a:uFillTx/>
                <a:latin typeface="Century Gothic" panose="020B0502020202020204" pitchFamily="34" charset="0"/>
                <a:ea typeface="+mn-ea"/>
                <a:cs typeface="+mn-cs"/>
              </a:rPr>
              <a:t>nformación</a:t>
            </a:r>
            <a:r>
              <a:rPr kumimoji="0" lang="es-CO" sz="180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 que </a:t>
            </a:r>
            <a:r>
              <a:rPr lang="es-CO" sz="1800" dirty="0">
                <a:solidFill>
                  <a:prstClr val="black"/>
                </a:solidFill>
              </a:rPr>
              <a:t>permita la toma de decisiones de la Junta Directiva Nacional en aspectos clave del sector, relativos a: </a:t>
            </a:r>
            <a:r>
              <a:rPr kumimoji="0" lang="es-CO" sz="180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nivel</a:t>
            </a:r>
            <a:r>
              <a:rPr lang="es-CO" sz="1800" dirty="0">
                <a:solidFill>
                  <a:prstClr val="black"/>
                </a:solidFill>
              </a:rPr>
              <a:t> educativo, </a:t>
            </a:r>
            <a:r>
              <a:rPr kumimoji="0" lang="es-CO" sz="180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sector, modalidad</a:t>
            </a:r>
            <a:r>
              <a:rPr lang="es-CO" sz="1800" dirty="0">
                <a:solidFill>
                  <a:prstClr val="black"/>
                </a:solidFill>
              </a:rPr>
              <a:t> de formación, </a:t>
            </a:r>
            <a:r>
              <a:rPr kumimoji="0" lang="es-CO" sz="180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vigencia de programas, entre otras variables que se pueden obtener de la información oficial del Ministerio de Educación de Nacional (</a:t>
            </a:r>
            <a:r>
              <a:rPr kumimoji="0" lang="es-CO" sz="1800" i="0" u="none" strike="noStrike" kern="1200" cap="none" spc="0" normalizeH="0" baseline="0" noProof="0" dirty="0" err="1">
                <a:ln>
                  <a:noFill/>
                </a:ln>
                <a:solidFill>
                  <a:prstClr val="black"/>
                </a:solidFill>
                <a:effectLst/>
                <a:uLnTx/>
                <a:uFillTx/>
                <a:latin typeface="Century Gothic" panose="020B0502020202020204" pitchFamily="34" charset="0"/>
                <a:ea typeface="+mn-ea"/>
                <a:cs typeface="+mn-cs"/>
              </a:rPr>
              <a:t>Snies</a:t>
            </a:r>
            <a:r>
              <a:rPr kumimoji="0" lang="es-CO" sz="180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a:t>
            </a:r>
          </a:p>
          <a:p>
            <a:pPr marL="342900" marR="0" lvl="0" indent="-342900" algn="ctr" defTabSz="914400" rtl="0" eaLnBrk="1" fontAlgn="auto" latinLnBrk="0" hangingPunct="1">
              <a:lnSpc>
                <a:spcPct val="100000"/>
              </a:lnSpc>
              <a:spcBef>
                <a:spcPts val="0"/>
              </a:spcBef>
              <a:spcAft>
                <a:spcPts val="0"/>
              </a:spcAft>
              <a:buClr>
                <a:srgbClr val="00B050"/>
              </a:buClr>
              <a:buSzPct val="120000"/>
              <a:buFont typeface="+mj-lt"/>
              <a:buAutoNum type="arabicPeriod"/>
              <a:tabLst/>
              <a:defRPr/>
            </a:pPr>
            <a:endParaRPr kumimoji="0" lang="es-CO" sz="180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342900" lvl="0" indent="-342900">
              <a:buClr>
                <a:srgbClr val="00B050"/>
              </a:buClr>
              <a:buSzPct val="120000"/>
              <a:buFont typeface="+mj-lt"/>
              <a:buAutoNum type="arabicPeriod"/>
            </a:pPr>
            <a:r>
              <a:rPr lang="es-CO" sz="1800" dirty="0">
                <a:solidFill>
                  <a:prstClr val="black"/>
                </a:solidFill>
              </a:rPr>
              <a:t>Profundizar en el análisis de los datos y obtener otros cruces de información, podrían contribuir con el deseo de la Junta Directiva Nacional para dar línea a sus asociados y al sector en general, así como en la construcción de la política pública. También, para definir</a:t>
            </a:r>
            <a:r>
              <a:rPr lang="es-ES" sz="1800" dirty="0">
                <a:solidFill>
                  <a:prstClr val="black"/>
                </a:solidFill>
              </a:rPr>
              <a:t> estrategias y proyectos de carácter colectivo.</a:t>
            </a:r>
            <a:endParaRPr lang="es-CO" sz="1800" dirty="0">
              <a:solidFill>
                <a:prstClr val="black"/>
              </a:solidFill>
            </a:endParaRPr>
          </a:p>
          <a:p>
            <a:pPr marL="342900" marR="0" lvl="0" indent="-342900" algn="ctr" defTabSz="914400" rtl="0" eaLnBrk="1" fontAlgn="auto" latinLnBrk="0" hangingPunct="1">
              <a:lnSpc>
                <a:spcPct val="100000"/>
              </a:lnSpc>
              <a:spcBef>
                <a:spcPts val="0"/>
              </a:spcBef>
              <a:spcAft>
                <a:spcPts val="0"/>
              </a:spcAft>
              <a:buClr>
                <a:srgbClr val="00B050"/>
              </a:buClr>
              <a:buSzPct val="120000"/>
              <a:buFont typeface="+mj-lt"/>
              <a:buAutoNum type="arabicPeriod"/>
              <a:tabLst/>
              <a:defRPr/>
            </a:pPr>
            <a:endParaRPr lang="es-CO" sz="1800" dirty="0">
              <a:solidFill>
                <a:prstClr val="black"/>
              </a:solidFill>
            </a:endParaRPr>
          </a:p>
          <a:p>
            <a:pPr marL="342900" marR="0" lvl="0" indent="-342900" algn="ctr" defTabSz="914400" rtl="0" eaLnBrk="1" fontAlgn="auto" latinLnBrk="0" hangingPunct="1">
              <a:lnSpc>
                <a:spcPct val="100000"/>
              </a:lnSpc>
              <a:spcBef>
                <a:spcPts val="0"/>
              </a:spcBef>
              <a:spcAft>
                <a:spcPts val="0"/>
              </a:spcAft>
              <a:buClr>
                <a:srgbClr val="00B050"/>
              </a:buClr>
              <a:buSzPct val="120000"/>
              <a:buFont typeface="+mj-lt"/>
              <a:buAutoNum type="arabicPeriod"/>
              <a:tabLst/>
              <a:defRPr/>
            </a:pPr>
            <a:r>
              <a:rPr lang="es-CO" sz="1800" dirty="0">
                <a:solidFill>
                  <a:prstClr val="black"/>
                </a:solidFill>
              </a:rPr>
              <a:t>La base de datos del </a:t>
            </a:r>
            <a:r>
              <a:rPr lang="es-CO" sz="1800" dirty="0" err="1">
                <a:solidFill>
                  <a:prstClr val="black"/>
                </a:solidFill>
              </a:rPr>
              <a:t>Snies</a:t>
            </a:r>
            <a:r>
              <a:rPr lang="es-CO" sz="1800" dirty="0">
                <a:solidFill>
                  <a:prstClr val="black"/>
                </a:solidFill>
              </a:rPr>
              <a:t>, organizada y verificada de acuerdo con criterios definidos por </a:t>
            </a:r>
            <a:r>
              <a:rPr lang="es-CO" sz="1800" dirty="0" err="1">
                <a:solidFill>
                  <a:prstClr val="black"/>
                </a:solidFill>
              </a:rPr>
              <a:t>Ascofade</a:t>
            </a:r>
            <a:r>
              <a:rPr lang="es-CO" sz="1800" dirty="0">
                <a:solidFill>
                  <a:prstClr val="black"/>
                </a:solidFill>
              </a:rPr>
              <a:t>, podría utilizarse para otros cruces de información con otras entidades como por ejemplo: </a:t>
            </a:r>
            <a:r>
              <a:rPr lang="es-CO" sz="1800" dirty="0" err="1">
                <a:solidFill>
                  <a:prstClr val="black"/>
                </a:solidFill>
              </a:rPr>
              <a:t>Icfes</a:t>
            </a:r>
            <a:r>
              <a:rPr lang="es-CO" sz="1800" dirty="0">
                <a:solidFill>
                  <a:prstClr val="black"/>
                </a:solidFill>
              </a:rPr>
              <a:t>, </a:t>
            </a:r>
            <a:r>
              <a:rPr lang="es-CO" sz="1800" dirty="0" err="1">
                <a:solidFill>
                  <a:prstClr val="black"/>
                </a:solidFill>
              </a:rPr>
              <a:t>Icetex</a:t>
            </a:r>
            <a:r>
              <a:rPr lang="es-CO" sz="1800" dirty="0">
                <a:solidFill>
                  <a:prstClr val="black"/>
                </a:solidFill>
              </a:rPr>
              <a:t> y las mismas facultades de educación.</a:t>
            </a:r>
            <a:endParaRPr kumimoji="0" lang="es-CO" sz="180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18835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F3060C83-F051-4F0E-ABAD-AA0DFC48B21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Freeform: Shape 9">
            <a:extLst>
              <a:ext uri="{FF2B5EF4-FFF2-40B4-BE49-F238E27FC236}">
                <a16:creationId xmlns="" xmlns:a16="http://schemas.microsoft.com/office/drawing/2014/main" id="{83C98ABE-055B-441F-B07E-44F97F083C3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 xmlns:a16="http://schemas.microsoft.com/office/drawing/2014/main" id="{29FDB030-9B49-4CED-8CCD-4D99382388A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 xmlns:a16="http://schemas.microsoft.com/office/drawing/2014/main" id="{3783CA14-24A1-485C-8B30-D6A5D87987A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 xmlns:a16="http://schemas.microsoft.com/office/drawing/2014/main" id="{9A97C86A-04D6-40F7-AE84-31AB43E6A84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Isosceles Triangle 17">
            <a:extLst>
              <a:ext uri="{FF2B5EF4-FFF2-40B4-BE49-F238E27FC236}">
                <a16:creationId xmlns="" xmlns:a16="http://schemas.microsoft.com/office/drawing/2014/main" id="{FF9F2414-84E8-453E-B1F3-389FDE8192D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Isosceles Triangle 19">
            <a:extLst>
              <a:ext uri="{FF2B5EF4-FFF2-40B4-BE49-F238E27FC236}">
                <a16:creationId xmlns="" xmlns:a16="http://schemas.microsoft.com/office/drawing/2014/main" id="{3ECA69A1-7536-43AC-85EF-C7106179F5E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ángulo 12">
            <a:extLst>
              <a:ext uri="{FF2B5EF4-FFF2-40B4-BE49-F238E27FC236}">
                <a16:creationId xmlns="" xmlns:a16="http://schemas.microsoft.com/office/drawing/2014/main" id="{FC5DEC4B-D788-48E1-974C-4FC3D04B9E14}"/>
              </a:ext>
            </a:extLst>
          </p:cNvPr>
          <p:cNvSpPr/>
          <p:nvPr/>
        </p:nvSpPr>
        <p:spPr>
          <a:xfrm>
            <a:off x="1059828" y="416346"/>
            <a:ext cx="9452115" cy="523220"/>
          </a:xfrm>
          <a:prstGeom prst="rect">
            <a:avLst/>
          </a:prstGeom>
        </p:spPr>
        <p:txBody>
          <a:bodyPr wrap="square">
            <a:spAutoFit/>
          </a:bodyPr>
          <a:lstStyle/>
          <a:p>
            <a:pPr algn="ctr" fontAlgn="b"/>
            <a:r>
              <a:rPr lang="es-CO" sz="2800" b="1" dirty="0">
                <a:solidFill>
                  <a:srgbClr val="CC0066"/>
                </a:solidFill>
                <a:latin typeface="Century Gothic" panose="020B0502020202020204" pitchFamily="34" charset="0"/>
              </a:rPr>
              <a:t>Información general de </a:t>
            </a:r>
            <a:r>
              <a:rPr lang="es-CO" sz="2800" b="1" dirty="0" err="1">
                <a:solidFill>
                  <a:srgbClr val="CC0066"/>
                </a:solidFill>
                <a:latin typeface="Century Gothic" panose="020B0502020202020204" pitchFamily="34" charset="0"/>
              </a:rPr>
              <a:t>Ascofade</a:t>
            </a:r>
            <a:endParaRPr lang="es-CO" sz="2800" b="1" dirty="0">
              <a:solidFill>
                <a:srgbClr val="CC0066"/>
              </a:solidFill>
              <a:latin typeface="Century Gothic" panose="020B0502020202020204" pitchFamily="34" charset="0"/>
            </a:endParaRPr>
          </a:p>
        </p:txBody>
      </p:sp>
      <p:sp>
        <p:nvSpPr>
          <p:cNvPr id="17" name="CuadroTexto 16">
            <a:extLst>
              <a:ext uri="{FF2B5EF4-FFF2-40B4-BE49-F238E27FC236}">
                <a16:creationId xmlns="" xmlns:a16="http://schemas.microsoft.com/office/drawing/2014/main" id="{847364DE-2F9D-4593-A46A-888722D09250}"/>
              </a:ext>
            </a:extLst>
          </p:cNvPr>
          <p:cNvSpPr txBox="1"/>
          <p:nvPr/>
        </p:nvSpPr>
        <p:spPr>
          <a:xfrm>
            <a:off x="323558" y="1003468"/>
            <a:ext cx="11479236" cy="5601533"/>
          </a:xfrm>
          <a:prstGeom prst="rect">
            <a:avLst/>
          </a:prstGeom>
          <a:solidFill>
            <a:schemeClr val="bg1"/>
          </a:solidFill>
          <a:ln w="57150">
            <a:solidFill>
              <a:srgbClr val="FFC000"/>
            </a:solidFill>
            <a:prstDash val="dash"/>
          </a:ln>
        </p:spPr>
        <p:txBody>
          <a:bodyPr wrap="square" rtlCol="0" anchor="ctr" anchorCtr="0">
            <a:spAutoFit/>
          </a:bodyPr>
          <a:lstStyle>
            <a:defPPr>
              <a:defRPr lang="es-CO"/>
            </a:defPPr>
            <a:lvl1pPr algn="ctr">
              <a:defRPr sz="1600">
                <a:latin typeface="Century Gothic" panose="020B0502020202020204" pitchFamily="34" charset="0"/>
              </a:defRPr>
            </a:lvl1pPr>
          </a:lstStyle>
          <a:p>
            <a:pPr marL="285750" lvl="0" indent="-285750" algn="l">
              <a:buClr>
                <a:srgbClr val="00B050"/>
              </a:buClr>
              <a:buSzPct val="120000"/>
              <a:buFont typeface="Courier New" panose="02070309020205020404" pitchFamily="49" charset="0"/>
              <a:buChar char="o"/>
              <a:defRPr/>
            </a:pPr>
            <a:endParaRPr lang="es-ES" sz="1800" dirty="0"/>
          </a:p>
          <a:p>
            <a:pPr marL="285750" lvl="0" indent="-285750" algn="l">
              <a:buClr>
                <a:srgbClr val="00B050"/>
              </a:buClr>
              <a:buSzPct val="120000"/>
              <a:buFont typeface="Courier New" panose="02070309020205020404" pitchFamily="49" charset="0"/>
              <a:buChar char="o"/>
              <a:defRPr/>
            </a:pPr>
            <a:r>
              <a:rPr lang="es-ES" sz="1800" dirty="0"/>
              <a:t>Constituida con personería jurídica de la cámara de comercio Número 359 del </a:t>
            </a:r>
            <a:r>
              <a:rPr lang="es-ES" sz="1800" b="1" dirty="0"/>
              <a:t>14 de junio de 199.</a:t>
            </a:r>
          </a:p>
          <a:p>
            <a:pPr marL="285750" lvl="0" indent="-285750" algn="l">
              <a:buClr>
                <a:srgbClr val="00B050"/>
              </a:buClr>
              <a:buSzPct val="120000"/>
              <a:buFont typeface="Courier New" panose="02070309020205020404" pitchFamily="49" charset="0"/>
              <a:buChar char="o"/>
              <a:defRPr/>
            </a:pPr>
            <a:endParaRPr lang="es-ES" sz="1800" dirty="0"/>
          </a:p>
          <a:p>
            <a:pPr marL="285750" lvl="0" indent="-285750" algn="l">
              <a:buClr>
                <a:srgbClr val="00B050"/>
              </a:buClr>
              <a:buSzPct val="120000"/>
              <a:buFont typeface="Courier New" panose="02070309020205020404" pitchFamily="49" charset="0"/>
              <a:buChar char="o"/>
              <a:defRPr/>
            </a:pPr>
            <a:r>
              <a:rPr lang="es-ES" sz="1800" dirty="0"/>
              <a:t>Sede principal en Bogotá en la calle 90 # 12 – 45</a:t>
            </a:r>
          </a:p>
          <a:p>
            <a:pPr marL="285750" lvl="0" indent="-285750" algn="l">
              <a:buClr>
                <a:srgbClr val="00B050"/>
              </a:buClr>
              <a:buSzPct val="120000"/>
              <a:buFont typeface="Courier New" panose="02070309020205020404" pitchFamily="49" charset="0"/>
              <a:buChar char="o"/>
              <a:defRPr/>
            </a:pPr>
            <a:endParaRPr lang="es-ES" sz="1800" dirty="0"/>
          </a:p>
          <a:p>
            <a:pPr marL="285750" lvl="0" indent="-285750" algn="l">
              <a:buClr>
                <a:srgbClr val="00B050"/>
              </a:buClr>
              <a:buSzPct val="120000"/>
              <a:buFont typeface="Courier New" panose="02070309020205020404" pitchFamily="49" charset="0"/>
              <a:buChar char="o"/>
              <a:defRPr/>
            </a:pPr>
            <a:r>
              <a:rPr lang="es-ES" sz="1800" dirty="0"/>
              <a:t>Conformada por las Facultades de Educación u otras unidades académicas dedicadas a la formación de educadores dentro de las instituciones de Educación Superior.</a:t>
            </a:r>
          </a:p>
          <a:p>
            <a:pPr marL="285750" lvl="0" indent="-285750" algn="l">
              <a:buClr>
                <a:srgbClr val="00B050"/>
              </a:buClr>
              <a:buSzPct val="120000"/>
              <a:buFont typeface="Courier New" panose="02070309020205020404" pitchFamily="49" charset="0"/>
              <a:buChar char="o"/>
              <a:defRPr/>
            </a:pPr>
            <a:endParaRPr lang="es-ES" sz="1800" dirty="0"/>
          </a:p>
          <a:p>
            <a:pPr marL="285750" lvl="0" indent="-285750" algn="l">
              <a:buClr>
                <a:srgbClr val="00B050"/>
              </a:buClr>
              <a:buSzPct val="120000"/>
              <a:buFont typeface="Courier New" panose="02070309020205020404" pitchFamily="49" charset="0"/>
              <a:buChar char="o"/>
              <a:defRPr/>
            </a:pPr>
            <a:r>
              <a:rPr lang="es-ES" sz="1800" dirty="0"/>
              <a:t>Contamos con </a:t>
            </a:r>
            <a:r>
              <a:rPr lang="es-ES" sz="1800" b="1" dirty="0"/>
              <a:t>93 facultades </a:t>
            </a:r>
            <a:r>
              <a:rPr lang="es-ES" sz="1800" dirty="0"/>
              <a:t>y unidades académicas de IES y </a:t>
            </a:r>
            <a:r>
              <a:rPr lang="es-ES" sz="1800" b="1" dirty="0"/>
              <a:t>2</a:t>
            </a:r>
            <a:r>
              <a:rPr lang="es-ES" sz="1800" dirty="0"/>
              <a:t> más en proceso de afiliación.</a:t>
            </a:r>
          </a:p>
          <a:p>
            <a:pPr marL="285750" lvl="0" indent="-285750" algn="l">
              <a:buClr>
                <a:srgbClr val="00B050"/>
              </a:buClr>
              <a:buSzPct val="120000"/>
              <a:buFont typeface="Courier New" panose="02070309020205020404" pitchFamily="49" charset="0"/>
              <a:buChar char="o"/>
              <a:defRPr/>
            </a:pPr>
            <a:endParaRPr lang="es-ES" sz="1800" dirty="0"/>
          </a:p>
          <a:p>
            <a:pPr marL="285750" lvl="0" indent="-285750" algn="l">
              <a:buClr>
                <a:srgbClr val="00B050"/>
              </a:buClr>
              <a:buSzPct val="120000"/>
              <a:buFont typeface="Courier New" panose="02070309020205020404" pitchFamily="49" charset="0"/>
              <a:buChar char="o"/>
              <a:defRPr/>
            </a:pPr>
            <a:r>
              <a:rPr lang="es-ES" sz="1800" dirty="0"/>
              <a:t>Estamos organizados en siete (7) capítulos a nivel nacional:</a:t>
            </a:r>
          </a:p>
          <a:p>
            <a:pPr marL="285750" lvl="0" indent="-285750" algn="l">
              <a:buClr>
                <a:srgbClr val="00B050"/>
              </a:buClr>
              <a:buSzPct val="120000"/>
              <a:buFont typeface="Courier New" panose="02070309020205020404" pitchFamily="49" charset="0"/>
              <a:buChar char="o"/>
              <a:defRPr/>
            </a:pPr>
            <a:endParaRPr lang="es-ES" sz="1800" dirty="0"/>
          </a:p>
          <a:p>
            <a:pPr marL="285750" lvl="0" indent="-285750" algn="l">
              <a:buClr>
                <a:srgbClr val="00B050"/>
              </a:buClr>
              <a:buSzPct val="120000"/>
              <a:buFont typeface="Courier New" panose="02070309020205020404" pitchFamily="49" charset="0"/>
              <a:buChar char="o"/>
              <a:defRPr/>
            </a:pPr>
            <a:endParaRPr lang="es-ES" sz="1800" dirty="0"/>
          </a:p>
          <a:p>
            <a:pPr marL="285750" lvl="0" indent="-285750" algn="l">
              <a:buClr>
                <a:srgbClr val="00B050"/>
              </a:buClr>
              <a:buSzPct val="120000"/>
              <a:buFont typeface="Courier New" panose="02070309020205020404" pitchFamily="49" charset="0"/>
              <a:buChar char="o"/>
              <a:defRPr/>
            </a:pPr>
            <a:endParaRPr lang="es-ES" sz="1800" dirty="0"/>
          </a:p>
          <a:p>
            <a:pPr marL="285750" lvl="0" indent="-285750" algn="l">
              <a:buClr>
                <a:srgbClr val="00B050"/>
              </a:buClr>
              <a:buSzPct val="120000"/>
              <a:buFont typeface="Courier New" panose="02070309020205020404" pitchFamily="49" charset="0"/>
              <a:buChar char="o"/>
              <a:defRPr/>
            </a:pPr>
            <a:endParaRPr lang="es-ES" sz="1800" dirty="0"/>
          </a:p>
          <a:p>
            <a:pPr marL="285750" lvl="0" indent="-285750" algn="l">
              <a:buClr>
                <a:srgbClr val="00B050"/>
              </a:buClr>
              <a:buSzPct val="120000"/>
              <a:buFont typeface="Courier New" panose="02070309020205020404" pitchFamily="49" charset="0"/>
              <a:buChar char="o"/>
              <a:defRPr/>
            </a:pPr>
            <a:endParaRPr lang="es-ES" sz="1800" dirty="0"/>
          </a:p>
          <a:p>
            <a:pPr marL="285750" lvl="0" indent="-285750" algn="l">
              <a:buClr>
                <a:srgbClr val="00B050"/>
              </a:buClr>
              <a:buSzPct val="120000"/>
              <a:buFont typeface="Courier New" panose="02070309020205020404" pitchFamily="49" charset="0"/>
              <a:buChar char="o"/>
              <a:defRPr/>
            </a:pPr>
            <a:endParaRPr lang="es-ES" sz="1800" dirty="0"/>
          </a:p>
          <a:p>
            <a:pPr marL="285750" lvl="0" indent="-285750" algn="l">
              <a:buClr>
                <a:srgbClr val="00B050"/>
              </a:buClr>
              <a:buSzPct val="120000"/>
              <a:buFont typeface="Courier New" panose="02070309020205020404" pitchFamily="49" charset="0"/>
              <a:buChar char="o"/>
              <a:defRPr/>
            </a:pPr>
            <a:endParaRPr lang="es-ES" sz="1800" dirty="0"/>
          </a:p>
          <a:p>
            <a:pPr marL="285750" lvl="0" indent="-285750" algn="l">
              <a:buClr>
                <a:srgbClr val="00B050"/>
              </a:buClr>
              <a:buSzPct val="120000"/>
              <a:buFont typeface="Courier New" panose="02070309020205020404" pitchFamily="49" charset="0"/>
              <a:buChar char="o"/>
              <a:defRPr/>
            </a:pPr>
            <a:endParaRPr lang="es-ES" sz="1800" dirty="0"/>
          </a:p>
          <a:p>
            <a:pPr marL="285750" lvl="0" indent="-285750" algn="l">
              <a:buClr>
                <a:srgbClr val="00B050"/>
              </a:buClr>
              <a:buSzPct val="120000"/>
              <a:buFont typeface="Courier New" panose="02070309020205020404" pitchFamily="49" charset="0"/>
              <a:buChar char="o"/>
              <a:defRPr/>
            </a:pPr>
            <a:r>
              <a:rPr kumimoji="0" lang="es-ES"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a:t>
            </a:r>
            <a:endParaRPr kumimoji="0" lang="es-CO" sz="200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pic>
        <p:nvPicPr>
          <p:cNvPr id="3" name="Picture 2" descr="logo ascofade">
            <a:extLst>
              <a:ext uri="{FF2B5EF4-FFF2-40B4-BE49-F238E27FC236}">
                <a16:creationId xmlns="" xmlns:a16="http://schemas.microsoft.com/office/drawing/2014/main" id="{1A3B04DB-E239-476E-BB47-08076FE933A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9038406" y="5148913"/>
            <a:ext cx="3009444" cy="1506658"/>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4" name="CuadroTexto 3">
            <a:extLst>
              <a:ext uri="{FF2B5EF4-FFF2-40B4-BE49-F238E27FC236}">
                <a16:creationId xmlns="" xmlns:a16="http://schemas.microsoft.com/office/drawing/2014/main" id="{FEF76E5E-9DF9-4060-A55C-EA11F800F91E}"/>
              </a:ext>
            </a:extLst>
          </p:cNvPr>
          <p:cNvSpPr txBox="1"/>
          <p:nvPr/>
        </p:nvSpPr>
        <p:spPr>
          <a:xfrm>
            <a:off x="1028307" y="4302993"/>
            <a:ext cx="1494513" cy="1200329"/>
          </a:xfrm>
          <a:prstGeom prst="rect">
            <a:avLst/>
          </a:prstGeom>
          <a:noFill/>
        </p:spPr>
        <p:txBody>
          <a:bodyPr wrap="square" rtlCol="0">
            <a:spAutoFit/>
          </a:bodyPr>
          <a:lstStyle/>
          <a:p>
            <a:pPr marL="285750" indent="-285750">
              <a:buFont typeface="Wingdings" panose="05000000000000000000" pitchFamily="2" charset="2"/>
              <a:buChar char="q"/>
            </a:pPr>
            <a:r>
              <a:rPr lang="en-US" dirty="0"/>
              <a:t>Antioquia – Chocó</a:t>
            </a:r>
          </a:p>
          <a:p>
            <a:pPr marL="285750" indent="-285750">
              <a:buFont typeface="Wingdings" panose="05000000000000000000" pitchFamily="2" charset="2"/>
              <a:buChar char="q"/>
            </a:pPr>
            <a:r>
              <a:rPr lang="en-US" dirty="0"/>
              <a:t>Caribe</a:t>
            </a:r>
          </a:p>
          <a:p>
            <a:pPr marL="285750" indent="-285750">
              <a:buFont typeface="Wingdings" panose="05000000000000000000" pitchFamily="2" charset="2"/>
              <a:buChar char="q"/>
            </a:pPr>
            <a:r>
              <a:rPr lang="en-US" dirty="0"/>
              <a:t>Centro</a:t>
            </a:r>
          </a:p>
        </p:txBody>
      </p:sp>
      <p:sp>
        <p:nvSpPr>
          <p:cNvPr id="5" name="CuadroTexto 4">
            <a:extLst>
              <a:ext uri="{FF2B5EF4-FFF2-40B4-BE49-F238E27FC236}">
                <a16:creationId xmlns="" xmlns:a16="http://schemas.microsoft.com/office/drawing/2014/main" id="{B60B4893-38FB-46B4-AD2B-CBF16B911EAE}"/>
              </a:ext>
            </a:extLst>
          </p:cNvPr>
          <p:cNvSpPr txBox="1"/>
          <p:nvPr/>
        </p:nvSpPr>
        <p:spPr>
          <a:xfrm>
            <a:off x="3227569" y="4238706"/>
            <a:ext cx="1939706" cy="1200329"/>
          </a:xfrm>
          <a:prstGeom prst="rect">
            <a:avLst/>
          </a:prstGeom>
          <a:noFill/>
        </p:spPr>
        <p:txBody>
          <a:bodyPr wrap="square" rtlCol="0">
            <a:spAutoFit/>
          </a:bodyPr>
          <a:lstStyle/>
          <a:p>
            <a:pPr marL="285750" indent="-285750">
              <a:buFont typeface="Wingdings" panose="05000000000000000000" pitchFamily="2" charset="2"/>
              <a:buChar char="q"/>
            </a:pPr>
            <a:r>
              <a:rPr lang="en-US" dirty="0" err="1"/>
              <a:t>Eje</a:t>
            </a:r>
            <a:r>
              <a:rPr lang="en-US" dirty="0"/>
              <a:t> </a:t>
            </a:r>
            <a:r>
              <a:rPr lang="en-US" dirty="0" err="1"/>
              <a:t>Cafetero</a:t>
            </a:r>
            <a:endParaRPr lang="en-US" dirty="0"/>
          </a:p>
          <a:p>
            <a:pPr marL="285750" indent="-285750">
              <a:buFont typeface="Wingdings" panose="05000000000000000000" pitchFamily="2" charset="2"/>
              <a:buChar char="q"/>
            </a:pPr>
            <a:r>
              <a:rPr lang="en-US" dirty="0" err="1"/>
              <a:t>Suroriente</a:t>
            </a:r>
            <a:endParaRPr lang="en-US" dirty="0"/>
          </a:p>
          <a:p>
            <a:pPr marL="285750" indent="-285750">
              <a:buFont typeface="Wingdings" panose="05000000000000000000" pitchFamily="2" charset="2"/>
              <a:buChar char="q"/>
            </a:pPr>
            <a:r>
              <a:rPr lang="en-US" dirty="0" err="1"/>
              <a:t>Suroccidente</a:t>
            </a:r>
            <a:endParaRPr lang="en-US" dirty="0"/>
          </a:p>
          <a:p>
            <a:pPr marL="285750" indent="-285750">
              <a:buFont typeface="Wingdings" panose="05000000000000000000" pitchFamily="2" charset="2"/>
              <a:buChar char="q"/>
            </a:pPr>
            <a:r>
              <a:rPr lang="en-US" dirty="0" err="1"/>
              <a:t>Nororiente</a:t>
            </a:r>
            <a:r>
              <a:rPr lang="en-US" dirty="0"/>
              <a:t> </a:t>
            </a:r>
          </a:p>
        </p:txBody>
      </p:sp>
    </p:spTree>
    <p:extLst>
      <p:ext uri="{BB962C8B-B14F-4D97-AF65-F5344CB8AC3E}">
        <p14:creationId xmlns:p14="http://schemas.microsoft.com/office/powerpoint/2010/main" val="36423652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 xmlns:a16="http://schemas.microsoft.com/office/drawing/2014/main" id="{A1398D73-586E-4EAA-B2A8-CE53C4EFE279}"/>
              </a:ext>
            </a:extLst>
          </p:cNvPr>
          <p:cNvSpPr/>
          <p:nvPr/>
        </p:nvSpPr>
        <p:spPr>
          <a:xfrm>
            <a:off x="136633" y="138554"/>
            <a:ext cx="9935835" cy="646331"/>
          </a:xfrm>
          <a:prstGeom prst="rect">
            <a:avLst/>
          </a:prstGeom>
        </p:spPr>
        <p:txBody>
          <a:bodyPr wrap="square">
            <a:spAutoFit/>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s-CO" sz="3600" b="1" i="0" u="none" strike="noStrike" kern="1200" cap="none" spc="0" normalizeH="0" baseline="0" noProof="0" dirty="0">
                <a:ln>
                  <a:noFill/>
                </a:ln>
                <a:solidFill>
                  <a:srgbClr val="CC0066"/>
                </a:solidFill>
                <a:effectLst/>
                <a:uLnTx/>
                <a:uFillTx/>
                <a:latin typeface="Century Gothic" panose="020B0502020202020204" pitchFamily="34" charset="0"/>
                <a:ea typeface="+mn-ea"/>
                <a:cs typeface="+mn-cs"/>
              </a:rPr>
              <a:t>Consideraciones generales sobre los datos</a:t>
            </a:r>
          </a:p>
        </p:txBody>
      </p:sp>
      <p:sp>
        <p:nvSpPr>
          <p:cNvPr id="7" name="CuadroTexto 6">
            <a:extLst>
              <a:ext uri="{FF2B5EF4-FFF2-40B4-BE49-F238E27FC236}">
                <a16:creationId xmlns="" xmlns:a16="http://schemas.microsoft.com/office/drawing/2014/main" id="{483BE09A-58F2-49AB-8153-2CCC9F783AA2}"/>
              </a:ext>
            </a:extLst>
          </p:cNvPr>
          <p:cNvSpPr txBox="1"/>
          <p:nvPr/>
        </p:nvSpPr>
        <p:spPr>
          <a:xfrm>
            <a:off x="669233" y="1107600"/>
            <a:ext cx="11063221" cy="5355312"/>
          </a:xfrm>
          <a:prstGeom prst="rect">
            <a:avLst/>
          </a:prstGeom>
          <a:solidFill>
            <a:schemeClr val="bg1"/>
          </a:solidFill>
          <a:ln w="57150">
            <a:solidFill>
              <a:srgbClr val="FFC000"/>
            </a:solidFill>
            <a:prstDash val="dash"/>
          </a:ln>
        </p:spPr>
        <p:txBody>
          <a:bodyPr wrap="square" rtlCol="0" anchor="ctr" anchorCtr="0">
            <a:spAutoFit/>
          </a:bodyPr>
          <a:lstStyle>
            <a:defPPr>
              <a:defRPr lang="es-CO"/>
            </a:defPPr>
            <a:lvl1pPr algn="ctr">
              <a:defRPr sz="1600">
                <a:latin typeface="Century Gothic" panose="020B0502020202020204" pitchFamily="34" charset="0"/>
              </a:defRPr>
            </a:lvl1pPr>
          </a:lstStyle>
          <a:p>
            <a:pPr marL="342900" indent="-342900">
              <a:buClr>
                <a:srgbClr val="00B050"/>
              </a:buClr>
              <a:buSzPct val="120000"/>
              <a:buFont typeface="+mj-lt"/>
              <a:buAutoNum type="arabicPeriod" startAt="5"/>
            </a:pPr>
            <a:r>
              <a:rPr lang="es-ES" sz="1800" dirty="0">
                <a:solidFill>
                  <a:prstClr val="black"/>
                </a:solidFill>
              </a:rPr>
              <a:t>La unidad de medida es el código </a:t>
            </a:r>
            <a:r>
              <a:rPr lang="es-ES" sz="1800" dirty="0" err="1">
                <a:solidFill>
                  <a:prstClr val="black"/>
                </a:solidFill>
              </a:rPr>
              <a:t>Snies</a:t>
            </a:r>
            <a:r>
              <a:rPr lang="es-ES" sz="1800" dirty="0">
                <a:solidFill>
                  <a:prstClr val="black"/>
                </a:solidFill>
              </a:rPr>
              <a:t>, sin embargo para hacer análisis sobre los programas ofertados, se requiere atribuirle otros criterios a cada uno de los datos allí registrados debido a que los nombres de los programas son etéreos y esto hace difícil obtener información por tipo de programa, como por ejemplo Preescolar y las demás.</a:t>
            </a:r>
          </a:p>
          <a:p>
            <a:pPr marL="342900" marR="0" indent="-342900" fontAlgn="auto">
              <a:lnSpc>
                <a:spcPct val="100000"/>
              </a:lnSpc>
              <a:spcBef>
                <a:spcPts val="0"/>
              </a:spcBef>
              <a:spcAft>
                <a:spcPts val="0"/>
              </a:spcAft>
              <a:buClr>
                <a:srgbClr val="00B050"/>
              </a:buClr>
              <a:buSzPct val="120000"/>
              <a:buFont typeface="+mj-lt"/>
              <a:buAutoNum type="arabicPeriod" startAt="5"/>
              <a:tabLst/>
              <a:defRPr/>
            </a:pPr>
            <a:endParaRPr lang="es-CO" sz="1800" dirty="0">
              <a:solidFill>
                <a:prstClr val="black"/>
              </a:solidFill>
            </a:endParaRPr>
          </a:p>
          <a:p>
            <a:pPr marL="342900" marR="0" indent="-342900" fontAlgn="auto">
              <a:lnSpc>
                <a:spcPct val="100000"/>
              </a:lnSpc>
              <a:spcBef>
                <a:spcPts val="0"/>
              </a:spcBef>
              <a:spcAft>
                <a:spcPts val="0"/>
              </a:spcAft>
              <a:buClr>
                <a:srgbClr val="00B050"/>
              </a:buClr>
              <a:buSzPct val="120000"/>
              <a:buFont typeface="+mj-lt"/>
              <a:buAutoNum type="arabicPeriod" startAt="5"/>
              <a:tabLst/>
              <a:defRPr/>
            </a:pPr>
            <a:r>
              <a:rPr lang="es-CO" sz="1800" dirty="0">
                <a:solidFill>
                  <a:prstClr val="black"/>
                </a:solidFill>
              </a:rPr>
              <a:t>Lo anterior implicaría hacer un ejercicio, uno a uno de los programas registrados con otro campo que indique o caracterice a un grupo de </a:t>
            </a:r>
            <a:r>
              <a:rPr lang="es-CO" sz="1800" dirty="0" err="1">
                <a:solidFill>
                  <a:prstClr val="black"/>
                </a:solidFill>
              </a:rPr>
              <a:t>progr</a:t>
            </a:r>
            <a:r>
              <a:rPr lang="es-CO" sz="1800" dirty="0">
                <a:solidFill>
                  <a:prstClr val="black"/>
                </a:solidFill>
              </a:rPr>
              <a:t>amas de una misma naturaleza. En este caos será necesario trabajar con la Junta Nacional los criterios de clasificación por tipo de programa.</a:t>
            </a:r>
          </a:p>
          <a:p>
            <a:pPr marL="342900" marR="0" indent="-342900" fontAlgn="auto">
              <a:lnSpc>
                <a:spcPct val="100000"/>
              </a:lnSpc>
              <a:spcBef>
                <a:spcPts val="0"/>
              </a:spcBef>
              <a:spcAft>
                <a:spcPts val="0"/>
              </a:spcAft>
              <a:buClr>
                <a:srgbClr val="00B050"/>
              </a:buClr>
              <a:buSzPct val="120000"/>
              <a:buFont typeface="+mj-lt"/>
              <a:buAutoNum type="arabicPeriod" startAt="5"/>
              <a:tabLst/>
              <a:defRPr/>
            </a:pPr>
            <a:endParaRPr lang="es-CO" sz="1800" dirty="0">
              <a:solidFill>
                <a:prstClr val="black"/>
              </a:solidFill>
            </a:endParaRPr>
          </a:p>
          <a:p>
            <a:pPr marL="342900" marR="0" indent="-342900" fontAlgn="auto">
              <a:lnSpc>
                <a:spcPct val="100000"/>
              </a:lnSpc>
              <a:spcBef>
                <a:spcPts val="0"/>
              </a:spcBef>
              <a:spcAft>
                <a:spcPts val="0"/>
              </a:spcAft>
              <a:buClr>
                <a:srgbClr val="00B050"/>
              </a:buClr>
              <a:buSzPct val="120000"/>
              <a:buFont typeface="+mj-lt"/>
              <a:buAutoNum type="arabicPeriod" startAt="5"/>
              <a:tabLst/>
              <a:defRPr/>
            </a:pPr>
            <a:r>
              <a:rPr lang="es-CO" sz="1800" dirty="0">
                <a:solidFill>
                  <a:prstClr val="black"/>
                </a:solidFill>
              </a:rPr>
              <a:t>Analizar las bases de datos del </a:t>
            </a:r>
            <a:r>
              <a:rPr lang="es-CO" sz="1800" dirty="0" err="1">
                <a:solidFill>
                  <a:prstClr val="black"/>
                </a:solidFill>
              </a:rPr>
              <a:t>Snies</a:t>
            </a:r>
            <a:r>
              <a:rPr lang="es-CO" sz="1800" dirty="0">
                <a:solidFill>
                  <a:prstClr val="black"/>
                </a:solidFill>
              </a:rPr>
              <a:t> presenta algunas limitaciones relacionadas con la calidad del dato, supeditado a los registros que realizan profesionales del MEN o colaboradores de las universidades.  Esto es algo que espero aclarar con el área encargada del Ministerio, más adelante.</a:t>
            </a:r>
          </a:p>
          <a:p>
            <a:pPr marL="342900" marR="0" indent="-342900" fontAlgn="auto">
              <a:lnSpc>
                <a:spcPct val="100000"/>
              </a:lnSpc>
              <a:spcBef>
                <a:spcPts val="0"/>
              </a:spcBef>
              <a:spcAft>
                <a:spcPts val="0"/>
              </a:spcAft>
              <a:buClr>
                <a:srgbClr val="00B050"/>
              </a:buClr>
              <a:buSzPct val="120000"/>
              <a:buFont typeface="+mj-lt"/>
              <a:buAutoNum type="arabicPeriod" startAt="5"/>
              <a:tabLst/>
              <a:defRPr/>
            </a:pPr>
            <a:endParaRPr lang="es-CO" sz="1800" dirty="0">
              <a:solidFill>
                <a:prstClr val="black"/>
              </a:solidFill>
            </a:endParaRPr>
          </a:p>
          <a:p>
            <a:pPr marL="342900" marR="0" indent="-342900" fontAlgn="auto">
              <a:lnSpc>
                <a:spcPct val="100000"/>
              </a:lnSpc>
              <a:spcBef>
                <a:spcPts val="0"/>
              </a:spcBef>
              <a:spcAft>
                <a:spcPts val="0"/>
              </a:spcAft>
              <a:buClr>
                <a:srgbClr val="00B050"/>
              </a:buClr>
              <a:buSzPct val="120000"/>
              <a:buFont typeface="+mj-lt"/>
              <a:buAutoNum type="arabicPeriod" startAt="5"/>
              <a:tabLst/>
              <a:defRPr/>
            </a:pPr>
            <a:r>
              <a:rPr lang="es-CO" sz="1800" dirty="0">
                <a:solidFill>
                  <a:prstClr val="black"/>
                </a:solidFill>
              </a:rPr>
              <a:t>Finalmente, es importante tener en cuenta que cada vez que se actualice la base de datos, se tendrá que repetir el ejercicio de regulación de la base de datos de manera exhaustiva,  para garantizar confiabilidad de la información.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26676943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 xmlns:a16="http://schemas.microsoft.com/office/drawing/2014/main" id="{5434194B-EB56-4062-98C6-CB72F287E3F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10022124"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 xmlns:a16="http://schemas.microsoft.com/office/drawing/2014/main" id="{B3746DB1-35A8-422F-9955-4F8E75DBB077}"/>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Rectángulo 5">
            <a:extLst>
              <a:ext uri="{FF2B5EF4-FFF2-40B4-BE49-F238E27FC236}">
                <a16:creationId xmlns="" xmlns:a16="http://schemas.microsoft.com/office/drawing/2014/main" id="{A1398D73-586E-4EAA-B2A8-CE53C4EFE279}"/>
              </a:ext>
            </a:extLst>
          </p:cNvPr>
          <p:cNvSpPr/>
          <p:nvPr/>
        </p:nvSpPr>
        <p:spPr>
          <a:xfrm>
            <a:off x="5160483" y="4043685"/>
            <a:ext cx="5946579" cy="1514185"/>
          </a:xfrm>
          <a:prstGeom prst="rect">
            <a:avLst/>
          </a:prstGeom>
        </p:spPr>
        <p:txBody>
          <a:bodyPr vert="horz" lIns="91440" tIns="45720" rIns="91440" bIns="45720" rtlCol="0" anchor="t">
            <a:normAutofit lnSpcReduction="10000"/>
          </a:bodyPr>
          <a:lstStyle/>
          <a:p>
            <a:pPr marL="0" marR="0" lvl="0" indent="0" algn="r" fontAlgn="b">
              <a:lnSpc>
                <a:spcPct val="90000"/>
              </a:lnSpc>
              <a:spcBef>
                <a:spcPct val="0"/>
              </a:spcBef>
              <a:spcAft>
                <a:spcPts val="600"/>
              </a:spcAft>
              <a:buClrTx/>
              <a:buSzTx/>
              <a:tabLst/>
              <a:defRPr/>
            </a:pPr>
            <a:r>
              <a:rPr lang="en-US" sz="2400" b="1" dirty="0">
                <a:solidFill>
                  <a:srgbClr val="CC0066"/>
                </a:solidFill>
                <a:latin typeface="Century Gothic" panose="020B0502020202020204" pitchFamily="34" charset="0"/>
                <a:ea typeface="+mj-ea"/>
                <a:cs typeface="+mj-cs"/>
              </a:rPr>
              <a:t>Gracias por </a:t>
            </a:r>
            <a:r>
              <a:rPr lang="en-US" sz="2400" b="1" dirty="0" err="1">
                <a:solidFill>
                  <a:srgbClr val="CC0066"/>
                </a:solidFill>
                <a:latin typeface="Century Gothic" panose="020B0502020202020204" pitchFamily="34" charset="0"/>
                <a:ea typeface="+mj-ea"/>
                <a:cs typeface="+mj-cs"/>
              </a:rPr>
              <a:t>su</a:t>
            </a:r>
            <a:r>
              <a:rPr lang="en-US" sz="2400" b="1" dirty="0">
                <a:solidFill>
                  <a:srgbClr val="CC0066"/>
                </a:solidFill>
                <a:latin typeface="Century Gothic" panose="020B0502020202020204" pitchFamily="34" charset="0"/>
                <a:ea typeface="+mj-ea"/>
                <a:cs typeface="+mj-cs"/>
              </a:rPr>
              <a:t> </a:t>
            </a:r>
            <a:r>
              <a:rPr lang="en-US" sz="2400" b="1" dirty="0" err="1">
                <a:solidFill>
                  <a:srgbClr val="CC0066"/>
                </a:solidFill>
                <a:latin typeface="Century Gothic" panose="020B0502020202020204" pitchFamily="34" charset="0"/>
                <a:ea typeface="+mj-ea"/>
                <a:cs typeface="+mj-cs"/>
              </a:rPr>
              <a:t>atención</a:t>
            </a:r>
            <a:r>
              <a:rPr lang="en-US" sz="2400" b="1" dirty="0">
                <a:solidFill>
                  <a:srgbClr val="CC0066"/>
                </a:solidFill>
                <a:latin typeface="Century Gothic" panose="020B0502020202020204" pitchFamily="34" charset="0"/>
                <a:ea typeface="+mj-ea"/>
                <a:cs typeface="+mj-cs"/>
              </a:rPr>
              <a:t>. </a:t>
            </a:r>
          </a:p>
          <a:p>
            <a:pPr marL="0" marR="0" lvl="0" indent="0" algn="r" fontAlgn="b">
              <a:lnSpc>
                <a:spcPct val="90000"/>
              </a:lnSpc>
              <a:spcBef>
                <a:spcPct val="0"/>
              </a:spcBef>
              <a:spcAft>
                <a:spcPts val="600"/>
              </a:spcAft>
              <a:buClrTx/>
              <a:buSzTx/>
              <a:tabLst/>
              <a:defRPr/>
            </a:pPr>
            <a:r>
              <a:rPr lang="en-US" sz="2400" b="1" dirty="0" err="1">
                <a:solidFill>
                  <a:srgbClr val="CC0066"/>
                </a:solidFill>
                <a:latin typeface="Century Gothic" panose="020B0502020202020204" pitchFamily="34" charset="0"/>
                <a:ea typeface="+mj-ea"/>
                <a:cs typeface="+mj-cs"/>
              </a:rPr>
              <a:t>Feliz</a:t>
            </a:r>
            <a:r>
              <a:rPr lang="en-US" sz="2400" b="1" dirty="0">
                <a:solidFill>
                  <a:srgbClr val="CC0066"/>
                </a:solidFill>
                <a:latin typeface="Century Gothic" panose="020B0502020202020204" pitchFamily="34" charset="0"/>
                <a:ea typeface="+mj-ea"/>
                <a:cs typeface="+mj-cs"/>
              </a:rPr>
              <a:t> </a:t>
            </a:r>
            <a:r>
              <a:rPr lang="en-US" sz="2400" b="1" dirty="0" err="1">
                <a:solidFill>
                  <a:srgbClr val="CC0066"/>
                </a:solidFill>
                <a:latin typeface="Century Gothic" panose="020B0502020202020204" pitchFamily="34" charset="0"/>
                <a:ea typeface="+mj-ea"/>
                <a:cs typeface="+mj-cs"/>
              </a:rPr>
              <a:t>cierre</a:t>
            </a:r>
            <a:r>
              <a:rPr lang="en-US" sz="2400" b="1" dirty="0">
                <a:solidFill>
                  <a:srgbClr val="CC0066"/>
                </a:solidFill>
                <a:latin typeface="Century Gothic" panose="020B0502020202020204" pitchFamily="34" charset="0"/>
                <a:ea typeface="+mj-ea"/>
                <a:cs typeface="+mj-cs"/>
              </a:rPr>
              <a:t> de </a:t>
            </a:r>
            <a:r>
              <a:rPr lang="en-US" sz="2400" b="1" dirty="0" err="1">
                <a:solidFill>
                  <a:srgbClr val="CC0066"/>
                </a:solidFill>
                <a:latin typeface="Century Gothic" panose="020B0502020202020204" pitchFamily="34" charset="0"/>
                <a:ea typeface="+mj-ea"/>
                <a:cs typeface="+mj-cs"/>
              </a:rPr>
              <a:t>semana</a:t>
            </a:r>
            <a:r>
              <a:rPr lang="en-US" sz="2400" b="1" dirty="0">
                <a:solidFill>
                  <a:srgbClr val="CC0066"/>
                </a:solidFill>
                <a:latin typeface="Century Gothic" panose="020B0502020202020204" pitchFamily="34" charset="0"/>
                <a:ea typeface="+mj-ea"/>
                <a:cs typeface="+mj-cs"/>
              </a:rPr>
              <a:t>, </a:t>
            </a:r>
            <a:r>
              <a:rPr lang="en-US" sz="2400" b="1" dirty="0" err="1">
                <a:solidFill>
                  <a:srgbClr val="CC0066"/>
                </a:solidFill>
                <a:latin typeface="Century Gothic" panose="020B0502020202020204" pitchFamily="34" charset="0"/>
                <a:ea typeface="+mj-ea"/>
                <a:cs typeface="+mj-cs"/>
              </a:rPr>
              <a:t>bienestar</a:t>
            </a:r>
            <a:r>
              <a:rPr lang="en-US" sz="2400" b="1" dirty="0">
                <a:solidFill>
                  <a:srgbClr val="CC0066"/>
                </a:solidFill>
                <a:latin typeface="Century Gothic" panose="020B0502020202020204" pitchFamily="34" charset="0"/>
                <a:ea typeface="+mj-ea"/>
                <a:cs typeface="+mj-cs"/>
              </a:rPr>
              <a:t> </a:t>
            </a:r>
          </a:p>
          <a:p>
            <a:pPr marL="0" marR="0" lvl="0" indent="0" algn="r" fontAlgn="b">
              <a:lnSpc>
                <a:spcPct val="90000"/>
              </a:lnSpc>
              <a:spcBef>
                <a:spcPct val="0"/>
              </a:spcBef>
              <a:spcAft>
                <a:spcPts val="600"/>
              </a:spcAft>
              <a:buClrTx/>
              <a:buSzTx/>
              <a:tabLst/>
              <a:defRPr/>
            </a:pPr>
            <a:r>
              <a:rPr lang="en-US" sz="2400" b="1" dirty="0">
                <a:solidFill>
                  <a:srgbClr val="CC0066"/>
                </a:solidFill>
                <a:latin typeface="Century Gothic" panose="020B0502020202020204" pitchFamily="34" charset="0"/>
                <a:ea typeface="+mj-ea"/>
                <a:cs typeface="+mj-cs"/>
              </a:rPr>
              <a:t>y </a:t>
            </a:r>
            <a:r>
              <a:rPr lang="en-US" sz="2400" b="1" dirty="0" err="1">
                <a:solidFill>
                  <a:srgbClr val="CC0066"/>
                </a:solidFill>
                <a:latin typeface="Century Gothic" panose="020B0502020202020204" pitchFamily="34" charset="0"/>
                <a:ea typeface="+mj-ea"/>
                <a:cs typeface="+mj-cs"/>
              </a:rPr>
              <a:t>salud</a:t>
            </a:r>
            <a:r>
              <a:rPr lang="en-US" sz="2400" b="1" dirty="0">
                <a:solidFill>
                  <a:srgbClr val="CC0066"/>
                </a:solidFill>
                <a:latin typeface="Century Gothic" panose="020B0502020202020204" pitchFamily="34" charset="0"/>
                <a:ea typeface="+mj-ea"/>
                <a:cs typeface="+mj-cs"/>
              </a:rPr>
              <a:t> por </a:t>
            </a:r>
            <a:r>
              <a:rPr lang="en-US" sz="2400" b="1" dirty="0" err="1">
                <a:solidFill>
                  <a:srgbClr val="CC0066"/>
                </a:solidFill>
                <a:latin typeface="Century Gothic" panose="020B0502020202020204" pitchFamily="34" charset="0"/>
                <a:ea typeface="+mj-ea"/>
                <a:cs typeface="+mj-cs"/>
              </a:rPr>
              <a:t>estos</a:t>
            </a:r>
            <a:r>
              <a:rPr lang="en-US" sz="2400" b="1" dirty="0">
                <a:solidFill>
                  <a:srgbClr val="CC0066"/>
                </a:solidFill>
                <a:latin typeface="Century Gothic" panose="020B0502020202020204" pitchFamily="34" charset="0"/>
                <a:ea typeface="+mj-ea"/>
                <a:cs typeface="+mj-cs"/>
              </a:rPr>
              <a:t> </a:t>
            </a:r>
            <a:r>
              <a:rPr lang="en-US" sz="2400" b="1" dirty="0" err="1">
                <a:solidFill>
                  <a:srgbClr val="CC0066"/>
                </a:solidFill>
                <a:latin typeface="Century Gothic" panose="020B0502020202020204" pitchFamily="34" charset="0"/>
                <a:ea typeface="+mj-ea"/>
                <a:cs typeface="+mj-cs"/>
              </a:rPr>
              <a:t>días</a:t>
            </a:r>
            <a:r>
              <a:rPr lang="en-US" sz="2400" b="1" dirty="0">
                <a:solidFill>
                  <a:srgbClr val="CC0066"/>
                </a:solidFill>
                <a:latin typeface="Century Gothic" panose="020B0502020202020204" pitchFamily="34" charset="0"/>
                <a:ea typeface="+mj-ea"/>
                <a:cs typeface="+mj-cs"/>
              </a:rPr>
              <a:t> para </a:t>
            </a:r>
            <a:r>
              <a:rPr lang="en-US" sz="2400" b="1" dirty="0" err="1">
                <a:solidFill>
                  <a:srgbClr val="CC0066"/>
                </a:solidFill>
                <a:latin typeface="Century Gothic" panose="020B0502020202020204" pitchFamily="34" charset="0"/>
                <a:ea typeface="+mj-ea"/>
                <a:cs typeface="+mj-cs"/>
              </a:rPr>
              <a:t>ustedes</a:t>
            </a:r>
            <a:r>
              <a:rPr lang="en-US" sz="2400" b="1" dirty="0">
                <a:solidFill>
                  <a:srgbClr val="CC0066"/>
                </a:solidFill>
                <a:latin typeface="Century Gothic" panose="020B0502020202020204" pitchFamily="34" charset="0"/>
                <a:ea typeface="+mj-ea"/>
                <a:cs typeface="+mj-cs"/>
              </a:rPr>
              <a:t> y sus </a:t>
            </a:r>
            <a:r>
              <a:rPr lang="en-US" sz="2400" b="1" dirty="0" err="1">
                <a:solidFill>
                  <a:srgbClr val="CC0066"/>
                </a:solidFill>
                <a:latin typeface="Century Gothic" panose="020B0502020202020204" pitchFamily="34" charset="0"/>
                <a:ea typeface="+mj-ea"/>
                <a:cs typeface="+mj-cs"/>
              </a:rPr>
              <a:t>familias</a:t>
            </a:r>
            <a:r>
              <a:rPr lang="en-US" sz="2400" b="1" dirty="0">
                <a:solidFill>
                  <a:srgbClr val="CC0066"/>
                </a:solidFill>
                <a:latin typeface="Century Gothic" panose="020B0502020202020204" pitchFamily="34" charset="0"/>
                <a:ea typeface="+mj-ea"/>
                <a:cs typeface="+mj-cs"/>
              </a:rPr>
              <a:t> </a:t>
            </a:r>
            <a:endParaRPr kumimoji="0" lang="en-US" sz="2400" b="1" i="0" u="none" strike="noStrike" cap="none" spc="0" normalizeH="0" baseline="0" noProof="0" dirty="0">
              <a:ln>
                <a:noFill/>
              </a:ln>
              <a:solidFill>
                <a:srgbClr val="CC0066"/>
              </a:solidFill>
              <a:effectLst/>
              <a:uLnTx/>
              <a:uFillTx/>
              <a:latin typeface="Century Gothic" panose="020B0502020202020204" pitchFamily="34" charset="0"/>
              <a:ea typeface="+mj-ea"/>
              <a:cs typeface="+mj-cs"/>
            </a:endParaRPr>
          </a:p>
        </p:txBody>
      </p:sp>
      <p:sp>
        <p:nvSpPr>
          <p:cNvPr id="17" name="Freeform 57">
            <a:extLst>
              <a:ext uri="{FF2B5EF4-FFF2-40B4-BE49-F238E27FC236}">
                <a16:creationId xmlns="" xmlns:a16="http://schemas.microsoft.com/office/drawing/2014/main" id="{B817D9AD-5E85-4E85-AC3E-43E24FA91AA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1580219"/>
            <a:ext cx="4383459" cy="5287256"/>
          </a:xfrm>
          <a:custGeom>
            <a:avLst/>
            <a:gdLst>
              <a:gd name="connsiteX0" fmla="*/ 1504462 w 4383459"/>
              <a:gd name="connsiteY0" fmla="*/ 0 h 5287256"/>
              <a:gd name="connsiteX1" fmla="*/ 4383459 w 4383459"/>
              <a:gd name="connsiteY1" fmla="*/ 2878997 h 5287256"/>
              <a:gd name="connsiteX2" fmla="*/ 3114137 w 4383459"/>
              <a:gd name="connsiteY2" fmla="*/ 5266307 h 5287256"/>
              <a:gd name="connsiteX3" fmla="*/ 3079653 w 4383459"/>
              <a:gd name="connsiteY3" fmla="*/ 5287256 h 5287256"/>
              <a:gd name="connsiteX4" fmla="*/ 0 w 4383459"/>
              <a:gd name="connsiteY4" fmla="*/ 5287256 h 5287256"/>
              <a:gd name="connsiteX5" fmla="*/ 0 w 4383459"/>
              <a:gd name="connsiteY5" fmla="*/ 427769 h 5287256"/>
              <a:gd name="connsiteX6" fmla="*/ 132161 w 4383459"/>
              <a:gd name="connsiteY6" fmla="*/ 347480 h 5287256"/>
              <a:gd name="connsiteX7" fmla="*/ 1504462 w 4383459"/>
              <a:gd name="connsiteY7" fmla="*/ 0 h 52872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83459" h="5287256">
                <a:moveTo>
                  <a:pt x="1504462" y="0"/>
                </a:moveTo>
                <a:cubicBezTo>
                  <a:pt x="3094488" y="0"/>
                  <a:pt x="4383459" y="1288971"/>
                  <a:pt x="4383459" y="2878997"/>
                </a:cubicBezTo>
                <a:cubicBezTo>
                  <a:pt x="4383459" y="3872763"/>
                  <a:pt x="3879955" y="4748930"/>
                  <a:pt x="3114137" y="5266307"/>
                </a:cubicBezTo>
                <a:lnTo>
                  <a:pt x="3079653" y="5287256"/>
                </a:lnTo>
                <a:lnTo>
                  <a:pt x="0" y="5287256"/>
                </a:lnTo>
                <a:lnTo>
                  <a:pt x="0" y="427769"/>
                </a:lnTo>
                <a:lnTo>
                  <a:pt x="132161" y="347480"/>
                </a:lnTo>
                <a:cubicBezTo>
                  <a:pt x="540096" y="125876"/>
                  <a:pt x="1007579" y="0"/>
                  <a:pt x="1504462"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Shape 18">
            <a:extLst>
              <a:ext uri="{FF2B5EF4-FFF2-40B4-BE49-F238E27FC236}">
                <a16:creationId xmlns="" xmlns:a16="http://schemas.microsoft.com/office/drawing/2014/main" id="{F0810290-E788-4DE3-B716-DBE58CC6A8E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712946" y="0"/>
            <a:ext cx="4185112" cy="3170097"/>
          </a:xfrm>
          <a:custGeom>
            <a:avLst/>
            <a:gdLst>
              <a:gd name="connsiteX0" fmla="*/ 301225 w 4185112"/>
              <a:gd name="connsiteY0" fmla="*/ 0 h 3170097"/>
              <a:gd name="connsiteX1" fmla="*/ 3883887 w 4185112"/>
              <a:gd name="connsiteY1" fmla="*/ 0 h 3170097"/>
              <a:gd name="connsiteX2" fmla="*/ 3932552 w 4185112"/>
              <a:gd name="connsiteY2" fmla="*/ 80105 h 3170097"/>
              <a:gd name="connsiteX3" fmla="*/ 4185112 w 4185112"/>
              <a:gd name="connsiteY3" fmla="*/ 1077541 h 3170097"/>
              <a:gd name="connsiteX4" fmla="*/ 2092556 w 4185112"/>
              <a:gd name="connsiteY4" fmla="*/ 3170097 h 3170097"/>
              <a:gd name="connsiteX5" fmla="*/ 0 w 4185112"/>
              <a:gd name="connsiteY5" fmla="*/ 1077541 h 3170097"/>
              <a:gd name="connsiteX6" fmla="*/ 252561 w 4185112"/>
              <a:gd name="connsiteY6" fmla="*/ 80105 h 3170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85112" h="3170097">
                <a:moveTo>
                  <a:pt x="301225" y="0"/>
                </a:moveTo>
                <a:lnTo>
                  <a:pt x="3883887" y="0"/>
                </a:lnTo>
                <a:lnTo>
                  <a:pt x="3932552" y="80105"/>
                </a:lnTo>
                <a:cubicBezTo>
                  <a:pt x="4093621" y="376606"/>
                  <a:pt x="4185112" y="716389"/>
                  <a:pt x="4185112" y="1077541"/>
                </a:cubicBezTo>
                <a:cubicBezTo>
                  <a:pt x="4185112" y="2233228"/>
                  <a:pt x="3248243" y="3170097"/>
                  <a:pt x="2092556" y="3170097"/>
                </a:cubicBezTo>
                <a:cubicBezTo>
                  <a:pt x="936869" y="3170097"/>
                  <a:pt x="0" y="2233228"/>
                  <a:pt x="0" y="1077541"/>
                </a:cubicBezTo>
                <a:cubicBezTo>
                  <a:pt x="0" y="716389"/>
                  <a:pt x="91491" y="376606"/>
                  <a:pt x="252561" y="80105"/>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8" name="Gráfico 7" descr="Lápiz">
            <a:extLst>
              <a:ext uri="{FF2B5EF4-FFF2-40B4-BE49-F238E27FC236}">
                <a16:creationId xmlns="" xmlns:a16="http://schemas.microsoft.com/office/drawing/2014/main" id="{38BBA0DD-AFB4-4FEB-8F48-2E6454A9EB9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5762290" y="228600"/>
            <a:ext cx="2066859" cy="2066859"/>
          </a:xfrm>
          <a:prstGeom prst="rect">
            <a:avLst/>
          </a:prstGeom>
        </p:spPr>
      </p:pic>
      <p:pic>
        <p:nvPicPr>
          <p:cNvPr id="4" name="Imagen 3" descr="Mujer de negocios tomando notas">
            <a:extLst>
              <a:ext uri="{FF2B5EF4-FFF2-40B4-BE49-F238E27FC236}">
                <a16:creationId xmlns="" xmlns:a16="http://schemas.microsoft.com/office/drawing/2014/main" id="{7147C7C5-9BC3-4A5A-886F-D20337CF968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1242314" y="2617797"/>
            <a:ext cx="1325171" cy="3605905"/>
          </a:xfrm>
          <a:prstGeom prst="rect">
            <a:avLst/>
          </a:prstGeom>
        </p:spPr>
      </p:pic>
    </p:spTree>
    <p:extLst>
      <p:ext uri="{BB962C8B-B14F-4D97-AF65-F5344CB8AC3E}">
        <p14:creationId xmlns:p14="http://schemas.microsoft.com/office/powerpoint/2010/main" val="3037233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Gráfico 4">
            <a:extLst>
              <a:ext uri="{FF2B5EF4-FFF2-40B4-BE49-F238E27FC236}">
                <a16:creationId xmlns="" xmlns:a16="http://schemas.microsoft.com/office/drawing/2014/main" id="{E76112A4-66F4-471D-A19F-8653AF45E8A8}"/>
              </a:ext>
            </a:extLst>
          </p:cNvPr>
          <p:cNvGraphicFramePr>
            <a:graphicFrameLocks/>
          </p:cNvGraphicFramePr>
          <p:nvPr>
            <p:extLst>
              <p:ext uri="{D42A27DB-BD31-4B8C-83A1-F6EECF244321}">
                <p14:modId xmlns:p14="http://schemas.microsoft.com/office/powerpoint/2010/main" val="3897323716"/>
              </p:ext>
            </p:extLst>
          </p:nvPr>
        </p:nvGraphicFramePr>
        <p:xfrm>
          <a:off x="3597964" y="3256271"/>
          <a:ext cx="8421759" cy="3350729"/>
        </p:xfrm>
        <a:graphic>
          <a:graphicData uri="http://schemas.openxmlformats.org/drawingml/2006/chart">
            <c:chart xmlns:c="http://schemas.openxmlformats.org/drawingml/2006/chart" xmlns:r="http://schemas.openxmlformats.org/officeDocument/2006/relationships" r:id="rId2"/>
          </a:graphicData>
        </a:graphic>
      </p:graphicFrame>
      <p:sp>
        <p:nvSpPr>
          <p:cNvPr id="6" name="CuadroTexto 5">
            <a:extLst>
              <a:ext uri="{FF2B5EF4-FFF2-40B4-BE49-F238E27FC236}">
                <a16:creationId xmlns="" xmlns:a16="http://schemas.microsoft.com/office/drawing/2014/main" id="{9A04A189-033D-41EF-B0A0-A2D423598D5B}"/>
              </a:ext>
            </a:extLst>
          </p:cNvPr>
          <p:cNvSpPr txBox="1"/>
          <p:nvPr/>
        </p:nvSpPr>
        <p:spPr>
          <a:xfrm>
            <a:off x="669234" y="2788676"/>
            <a:ext cx="2928730" cy="3754874"/>
          </a:xfrm>
          <a:prstGeom prst="rect">
            <a:avLst/>
          </a:prstGeom>
          <a:solidFill>
            <a:schemeClr val="bg1"/>
          </a:solidFill>
          <a:ln w="57150">
            <a:solidFill>
              <a:srgbClr val="FFC000"/>
            </a:solidFill>
            <a:prstDash val="dash"/>
          </a:ln>
        </p:spPr>
        <p:txBody>
          <a:bodyPr wrap="square" rtlCol="0" anchor="ctr" anchorCtr="0">
            <a:spAutoFit/>
          </a:bodyPr>
          <a:lstStyle>
            <a:defPPr>
              <a:defRPr lang="es-CO"/>
            </a:defPPr>
            <a:lvl1pPr algn="ctr">
              <a:defRPr sz="1600">
                <a:latin typeface="Century Gothic" panose="020B0502020202020204" pitchFamily="34" charset="0"/>
              </a:defRPr>
            </a:lvl1pPr>
          </a:lstStyle>
          <a:p>
            <a:r>
              <a:rPr lang="es-CO" sz="1400" dirty="0"/>
              <a:t>En abril del año 2020 en el SNIES se reportan 3.134 programas de los cuales solo el 31% se encuentran activos. </a:t>
            </a:r>
          </a:p>
          <a:p>
            <a:endParaRPr lang="es-CO" sz="1400" dirty="0"/>
          </a:p>
          <a:p>
            <a:r>
              <a:rPr lang="es-CO" sz="1400" dirty="0"/>
              <a:t>De los 973 programas de ciencias de la educación activos el </a:t>
            </a:r>
            <a:r>
              <a:rPr lang="es-CO" sz="1400" b="1" dirty="0">
                <a:solidFill>
                  <a:srgbClr val="FFC000"/>
                </a:solidFill>
              </a:rPr>
              <a:t>47,1% pertenecen al nivel universitario</a:t>
            </a:r>
            <a:r>
              <a:rPr lang="es-CO" sz="1400" dirty="0">
                <a:solidFill>
                  <a:srgbClr val="FFC000"/>
                </a:solidFill>
              </a:rPr>
              <a:t>, </a:t>
            </a:r>
            <a:r>
              <a:rPr lang="es-CO" sz="1400" dirty="0"/>
              <a:t>29,5% son del nivel de maestría, 17,7%  especialización universitaria  y </a:t>
            </a:r>
            <a:r>
              <a:rPr lang="es-CO" sz="1400" b="1" dirty="0">
                <a:solidFill>
                  <a:srgbClr val="FFC000"/>
                </a:solidFill>
              </a:rPr>
              <a:t>4,8% doctorado, </a:t>
            </a:r>
            <a:r>
              <a:rPr lang="es-CO" sz="1400" dirty="0"/>
              <a:t>el restante 0,9% pertenecen a programas de especialización tecnológica, formación técnica profesional y educación tecnológica</a:t>
            </a:r>
          </a:p>
        </p:txBody>
      </p:sp>
      <p:sp>
        <p:nvSpPr>
          <p:cNvPr id="11" name="Rectángulo 10">
            <a:extLst>
              <a:ext uri="{FF2B5EF4-FFF2-40B4-BE49-F238E27FC236}">
                <a16:creationId xmlns="" xmlns:a16="http://schemas.microsoft.com/office/drawing/2014/main" id="{DAEC4586-536B-4480-95A0-AAA89D48A95A}"/>
              </a:ext>
            </a:extLst>
          </p:cNvPr>
          <p:cNvSpPr/>
          <p:nvPr/>
        </p:nvSpPr>
        <p:spPr>
          <a:xfrm>
            <a:off x="606285" y="844324"/>
            <a:ext cx="3054627" cy="1384995"/>
          </a:xfrm>
          <a:prstGeom prst="rect">
            <a:avLst/>
          </a:prstGeom>
        </p:spPr>
        <p:txBody>
          <a:bodyPr wrap="square">
            <a:spAutoFit/>
          </a:bodyPr>
          <a:lstStyle/>
          <a:p>
            <a:pPr algn="ctr" fontAlgn="b"/>
            <a:r>
              <a:rPr lang="es-CO" sz="2800" b="1" dirty="0">
                <a:solidFill>
                  <a:srgbClr val="CC0066"/>
                </a:solidFill>
                <a:latin typeface="Century Gothic" panose="020B0502020202020204" pitchFamily="34" charset="0"/>
              </a:rPr>
              <a:t>Programas por estado y nivel de formación</a:t>
            </a:r>
          </a:p>
        </p:txBody>
      </p:sp>
      <p:graphicFrame>
        <p:nvGraphicFramePr>
          <p:cNvPr id="4" name="Tabla 3">
            <a:extLst>
              <a:ext uri="{FF2B5EF4-FFF2-40B4-BE49-F238E27FC236}">
                <a16:creationId xmlns="" xmlns:a16="http://schemas.microsoft.com/office/drawing/2014/main" id="{28123831-C58E-4110-95E2-063B2825C9CE}"/>
              </a:ext>
            </a:extLst>
          </p:cNvPr>
          <p:cNvGraphicFramePr>
            <a:graphicFrameLocks noGrp="1"/>
          </p:cNvGraphicFramePr>
          <p:nvPr>
            <p:extLst>
              <p:ext uri="{D42A27DB-BD31-4B8C-83A1-F6EECF244321}">
                <p14:modId xmlns:p14="http://schemas.microsoft.com/office/powerpoint/2010/main" val="688775858"/>
              </p:ext>
            </p:extLst>
          </p:nvPr>
        </p:nvGraphicFramePr>
        <p:xfrm>
          <a:off x="4025715" y="698550"/>
          <a:ext cx="7560000" cy="2320290"/>
        </p:xfrm>
        <a:graphic>
          <a:graphicData uri="http://schemas.openxmlformats.org/drawingml/2006/table">
            <a:tbl>
              <a:tblPr/>
              <a:tblGrid>
                <a:gridCol w="4222537">
                  <a:extLst>
                    <a:ext uri="{9D8B030D-6E8A-4147-A177-3AD203B41FA5}">
                      <a16:colId xmlns="" xmlns:a16="http://schemas.microsoft.com/office/drawing/2014/main" val="1529447617"/>
                    </a:ext>
                  </a:extLst>
                </a:gridCol>
                <a:gridCol w="1106341">
                  <a:extLst>
                    <a:ext uri="{9D8B030D-6E8A-4147-A177-3AD203B41FA5}">
                      <a16:colId xmlns="" xmlns:a16="http://schemas.microsoft.com/office/drawing/2014/main" val="906171627"/>
                    </a:ext>
                  </a:extLst>
                </a:gridCol>
                <a:gridCol w="1106341">
                  <a:extLst>
                    <a:ext uri="{9D8B030D-6E8A-4147-A177-3AD203B41FA5}">
                      <a16:colId xmlns="" xmlns:a16="http://schemas.microsoft.com/office/drawing/2014/main" val="736684751"/>
                    </a:ext>
                  </a:extLst>
                </a:gridCol>
                <a:gridCol w="1124781">
                  <a:extLst>
                    <a:ext uri="{9D8B030D-6E8A-4147-A177-3AD203B41FA5}">
                      <a16:colId xmlns="" xmlns:a16="http://schemas.microsoft.com/office/drawing/2014/main" val="3049622487"/>
                    </a:ext>
                  </a:extLst>
                </a:gridCol>
              </a:tblGrid>
              <a:tr h="228600">
                <a:tc gridSpan="4">
                  <a:txBody>
                    <a:bodyPr/>
                    <a:lstStyle/>
                    <a:p>
                      <a:pPr algn="ctr" fontAlgn="b"/>
                      <a:r>
                        <a:rPr lang="es-ES" sz="2000" b="1" i="0" u="none" strike="noStrike">
                          <a:solidFill>
                            <a:srgbClr val="FFFFFF"/>
                          </a:solidFill>
                          <a:effectLst/>
                          <a:latin typeface="Century Gothic" panose="020B0502020202020204" pitchFamily="34" charset="0"/>
                        </a:rPr>
                        <a:t>Programas Ciencias de la Educación </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2D050"/>
                    </a:solidFill>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 xmlns:a16="http://schemas.microsoft.com/office/drawing/2014/main" val="213464820"/>
                  </a:ext>
                </a:extLst>
              </a:tr>
              <a:tr h="161925">
                <a:tc>
                  <a:txBody>
                    <a:bodyPr/>
                    <a:lstStyle/>
                    <a:p>
                      <a:pPr algn="ctr" fontAlgn="b"/>
                      <a:r>
                        <a:rPr lang="es-CO" sz="1400" b="1" i="0" u="none" strike="noStrike" dirty="0">
                          <a:effectLst/>
                          <a:latin typeface="Century Gothic" panose="020B0502020202020204" pitchFamily="34" charset="0"/>
                        </a:rPr>
                        <a:t>Nivel de Formación</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b"/>
                      <a:r>
                        <a:rPr lang="es-CO" sz="1400" b="1" i="0" u="none" strike="noStrike">
                          <a:effectLst/>
                          <a:latin typeface="Century Gothic" panose="020B0502020202020204" pitchFamily="34" charset="0"/>
                        </a:rPr>
                        <a:t>Activo</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b"/>
                      <a:r>
                        <a:rPr lang="es-CO" sz="1400" b="1" i="0" u="none" strike="noStrike">
                          <a:effectLst/>
                          <a:latin typeface="Century Gothic" panose="020B0502020202020204" pitchFamily="34" charset="0"/>
                        </a:rPr>
                        <a:t>Inactivo</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b"/>
                      <a:r>
                        <a:rPr lang="es-CO" sz="1400" b="1" i="0" u="none" strike="noStrike">
                          <a:effectLst/>
                          <a:latin typeface="Century Gothic" panose="020B0502020202020204" pitchFamily="34" charset="0"/>
                        </a:rPr>
                        <a:t>Total</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extLst>
                  <a:ext uri="{0D108BD9-81ED-4DB2-BD59-A6C34878D82A}">
                    <a16:rowId xmlns="" xmlns:a16="http://schemas.microsoft.com/office/drawing/2014/main" val="1063012837"/>
                  </a:ext>
                </a:extLst>
              </a:tr>
              <a:tr h="171450">
                <a:tc>
                  <a:txBody>
                    <a:bodyPr/>
                    <a:lstStyle/>
                    <a:p>
                      <a:pPr algn="ctr" fontAlgn="b"/>
                      <a:r>
                        <a:rPr lang="es-CO" sz="1400" b="0" i="0" u="none" strike="noStrike" dirty="0">
                          <a:effectLst/>
                          <a:latin typeface="Century Gothic" panose="020B0502020202020204" pitchFamily="34" charset="0"/>
                        </a:rPr>
                        <a:t>Formación Técnica Profesional</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400" b="0" i="0" u="none" strike="noStrike">
                          <a:effectLst/>
                          <a:latin typeface="Century Gothic" panose="020B0502020202020204" pitchFamily="34" charset="0"/>
                        </a:rPr>
                        <a:t>2</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400" b="0" i="0" u="none" strike="noStrike">
                          <a:effectLst/>
                          <a:latin typeface="Century Gothic" panose="020B0502020202020204" pitchFamily="34" charset="0"/>
                        </a:rPr>
                        <a:t>26</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400" b="0" i="0" u="none" strike="noStrike">
                          <a:effectLst/>
                          <a:latin typeface="Century Gothic" panose="020B0502020202020204" pitchFamily="34" charset="0"/>
                        </a:rPr>
                        <a:t>28</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1410867451"/>
                  </a:ext>
                </a:extLst>
              </a:tr>
              <a:tr h="171450">
                <a:tc>
                  <a:txBody>
                    <a:bodyPr/>
                    <a:lstStyle/>
                    <a:p>
                      <a:pPr algn="ctr" fontAlgn="b"/>
                      <a:r>
                        <a:rPr lang="es-CO" sz="1400" b="0" i="0" u="none" strike="noStrike">
                          <a:effectLst/>
                          <a:latin typeface="Century Gothic" panose="020B0502020202020204" pitchFamily="34" charset="0"/>
                        </a:rPr>
                        <a:t>Tecnológica</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400" b="0" i="0" u="none" strike="noStrike" dirty="0">
                          <a:effectLst/>
                          <a:latin typeface="Century Gothic" panose="020B0502020202020204" pitchFamily="34" charset="0"/>
                        </a:rPr>
                        <a:t>6</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400" b="0" i="0" u="none" strike="noStrike">
                          <a:effectLst/>
                          <a:latin typeface="Century Gothic" panose="020B0502020202020204" pitchFamily="34" charset="0"/>
                        </a:rPr>
                        <a:t>23</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400" b="0" i="0" u="none" strike="noStrike">
                          <a:effectLst/>
                          <a:latin typeface="Century Gothic" panose="020B0502020202020204" pitchFamily="34" charset="0"/>
                        </a:rPr>
                        <a:t>29</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625707565"/>
                  </a:ext>
                </a:extLst>
              </a:tr>
              <a:tr h="171450">
                <a:tc>
                  <a:txBody>
                    <a:bodyPr/>
                    <a:lstStyle/>
                    <a:p>
                      <a:pPr algn="ctr" fontAlgn="b"/>
                      <a:r>
                        <a:rPr lang="es-CO" sz="1400" b="0" i="0" u="none" strike="noStrike">
                          <a:effectLst/>
                          <a:latin typeface="Century Gothic" panose="020B0502020202020204" pitchFamily="34" charset="0"/>
                        </a:rPr>
                        <a:t>Universitaria</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400" b="0" i="0" u="none" strike="noStrike" dirty="0">
                          <a:effectLst/>
                          <a:latin typeface="Century Gothic" panose="020B0502020202020204" pitchFamily="34" charset="0"/>
                        </a:rPr>
                        <a:t>458</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400" b="0" i="0" u="none" strike="noStrike">
                          <a:effectLst/>
                          <a:latin typeface="Century Gothic" panose="020B0502020202020204" pitchFamily="34" charset="0"/>
                        </a:rPr>
                        <a:t>1243</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400" b="0" i="0" u="none" strike="noStrike">
                          <a:effectLst/>
                          <a:latin typeface="Century Gothic" panose="020B0502020202020204" pitchFamily="34" charset="0"/>
                        </a:rPr>
                        <a:t>1701</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1113897928"/>
                  </a:ext>
                </a:extLst>
              </a:tr>
              <a:tr h="171450">
                <a:tc>
                  <a:txBody>
                    <a:bodyPr/>
                    <a:lstStyle/>
                    <a:p>
                      <a:pPr algn="ctr" fontAlgn="b"/>
                      <a:r>
                        <a:rPr lang="es-CO" sz="1400" b="0" i="0" u="none" strike="noStrike">
                          <a:effectLst/>
                          <a:latin typeface="Century Gothic" panose="020B0502020202020204" pitchFamily="34" charset="0"/>
                        </a:rPr>
                        <a:t>Especialización Tecnológica</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400" b="0" i="0" u="none" strike="noStrike">
                          <a:effectLst/>
                          <a:latin typeface="Century Gothic" panose="020B0502020202020204" pitchFamily="34" charset="0"/>
                        </a:rPr>
                        <a:t>1</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400" b="0" i="0" u="none" strike="noStrike" dirty="0">
                          <a:effectLst/>
                          <a:latin typeface="Century Gothic" panose="020B0502020202020204" pitchFamily="34" charset="0"/>
                        </a:rPr>
                        <a:t> </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400" b="0" i="0" u="none" strike="noStrike">
                          <a:effectLst/>
                          <a:latin typeface="Century Gothic" panose="020B0502020202020204" pitchFamily="34" charset="0"/>
                        </a:rPr>
                        <a:t>1</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2105389417"/>
                  </a:ext>
                </a:extLst>
              </a:tr>
              <a:tr h="171450">
                <a:tc>
                  <a:txBody>
                    <a:bodyPr/>
                    <a:lstStyle/>
                    <a:p>
                      <a:pPr algn="ctr" fontAlgn="b"/>
                      <a:r>
                        <a:rPr lang="es-CO" sz="1400" b="0" i="0" u="none" strike="noStrike">
                          <a:effectLst/>
                          <a:latin typeface="Century Gothic" panose="020B0502020202020204" pitchFamily="34" charset="0"/>
                        </a:rPr>
                        <a:t>Especialización Universitaria</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400" b="0" i="0" u="none" strike="noStrike">
                          <a:effectLst/>
                          <a:latin typeface="Century Gothic" panose="020B0502020202020204" pitchFamily="34" charset="0"/>
                        </a:rPr>
                        <a:t>172</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400" b="0" i="0" u="none" strike="noStrike">
                          <a:effectLst/>
                          <a:latin typeface="Century Gothic" panose="020B0502020202020204" pitchFamily="34" charset="0"/>
                        </a:rPr>
                        <a:t>797</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400" b="0" i="0" u="none" strike="noStrike">
                          <a:effectLst/>
                          <a:latin typeface="Century Gothic" panose="020B0502020202020204" pitchFamily="34" charset="0"/>
                        </a:rPr>
                        <a:t>969</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336137726"/>
                  </a:ext>
                </a:extLst>
              </a:tr>
              <a:tr h="171450">
                <a:tc>
                  <a:txBody>
                    <a:bodyPr/>
                    <a:lstStyle/>
                    <a:p>
                      <a:pPr algn="ctr" fontAlgn="b"/>
                      <a:r>
                        <a:rPr lang="es-CO" sz="1400" b="0" i="0" u="none" strike="noStrike">
                          <a:effectLst/>
                          <a:latin typeface="Century Gothic" panose="020B0502020202020204" pitchFamily="34" charset="0"/>
                        </a:rPr>
                        <a:t>Maestría</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400" b="0" i="0" u="none" strike="noStrike">
                          <a:effectLst/>
                          <a:latin typeface="Century Gothic" panose="020B0502020202020204" pitchFamily="34" charset="0"/>
                        </a:rPr>
                        <a:t>287</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400" b="0" i="0" u="none" strike="noStrike" dirty="0">
                          <a:effectLst/>
                          <a:latin typeface="Century Gothic" panose="020B0502020202020204" pitchFamily="34" charset="0"/>
                        </a:rPr>
                        <a:t>61</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400" b="0" i="0" u="none" strike="noStrike">
                          <a:effectLst/>
                          <a:latin typeface="Century Gothic" panose="020B0502020202020204" pitchFamily="34" charset="0"/>
                        </a:rPr>
                        <a:t>348</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1833337211"/>
                  </a:ext>
                </a:extLst>
              </a:tr>
              <a:tr h="171450">
                <a:tc>
                  <a:txBody>
                    <a:bodyPr/>
                    <a:lstStyle/>
                    <a:p>
                      <a:pPr algn="ctr" fontAlgn="b"/>
                      <a:r>
                        <a:rPr lang="es-CO" sz="1400" b="0" i="0" u="none" strike="noStrike">
                          <a:effectLst/>
                          <a:latin typeface="Century Gothic" panose="020B0502020202020204" pitchFamily="34" charset="0"/>
                        </a:rPr>
                        <a:t>Doctorado</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400" b="0" i="0" u="none" strike="noStrike">
                          <a:effectLst/>
                          <a:latin typeface="Century Gothic" panose="020B0502020202020204" pitchFamily="34" charset="0"/>
                        </a:rPr>
                        <a:t>47</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400" b="0" i="0" u="none" strike="noStrike">
                          <a:effectLst/>
                          <a:latin typeface="Century Gothic" panose="020B0502020202020204" pitchFamily="34" charset="0"/>
                        </a:rPr>
                        <a:t>11</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400" b="0" i="0" u="none" strike="noStrike" dirty="0">
                          <a:effectLst/>
                          <a:latin typeface="Century Gothic" panose="020B0502020202020204" pitchFamily="34" charset="0"/>
                        </a:rPr>
                        <a:t>58</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2643722185"/>
                  </a:ext>
                </a:extLst>
              </a:tr>
              <a:tr h="161925">
                <a:tc>
                  <a:txBody>
                    <a:bodyPr/>
                    <a:lstStyle/>
                    <a:p>
                      <a:pPr algn="ctr" fontAlgn="b"/>
                      <a:r>
                        <a:rPr lang="es-CO" sz="1400" b="1" i="0" u="none" strike="noStrike" dirty="0">
                          <a:effectLst/>
                          <a:latin typeface="Century Gothic" panose="020B0502020202020204" pitchFamily="34" charset="0"/>
                        </a:rPr>
                        <a:t>Total general</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b"/>
                      <a:r>
                        <a:rPr lang="es-CO" sz="1400" b="1" i="0" u="none" strike="noStrike">
                          <a:effectLst/>
                          <a:latin typeface="Century Gothic" panose="020B0502020202020204" pitchFamily="34" charset="0"/>
                        </a:rPr>
                        <a:t>973</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b"/>
                      <a:r>
                        <a:rPr lang="es-CO" sz="1400" b="1" i="0" u="none" strike="noStrike">
                          <a:effectLst/>
                          <a:latin typeface="Century Gothic" panose="020B0502020202020204" pitchFamily="34" charset="0"/>
                        </a:rPr>
                        <a:t>2161</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b"/>
                      <a:r>
                        <a:rPr lang="es-CO" sz="1400" b="1" i="0" u="none" strike="noStrike" dirty="0">
                          <a:effectLst/>
                          <a:latin typeface="Century Gothic" panose="020B0502020202020204" pitchFamily="34" charset="0"/>
                        </a:rPr>
                        <a:t>3134</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extLst>
                  <a:ext uri="{0D108BD9-81ED-4DB2-BD59-A6C34878D82A}">
                    <a16:rowId xmlns="" xmlns:a16="http://schemas.microsoft.com/office/drawing/2014/main" val="2299098881"/>
                  </a:ext>
                </a:extLst>
              </a:tr>
            </a:tbl>
          </a:graphicData>
        </a:graphic>
      </p:graphicFrame>
      <p:sp>
        <p:nvSpPr>
          <p:cNvPr id="8" name="Rectángulo 7">
            <a:extLst>
              <a:ext uri="{FF2B5EF4-FFF2-40B4-BE49-F238E27FC236}">
                <a16:creationId xmlns="" xmlns:a16="http://schemas.microsoft.com/office/drawing/2014/main" id="{A87C5419-3686-490A-8A28-4C50F0B75233}"/>
              </a:ext>
            </a:extLst>
          </p:cNvPr>
          <p:cNvSpPr/>
          <p:nvPr/>
        </p:nvSpPr>
        <p:spPr>
          <a:xfrm>
            <a:off x="5658678" y="6521601"/>
            <a:ext cx="6096000" cy="276999"/>
          </a:xfrm>
          <a:prstGeom prst="rect">
            <a:avLst/>
          </a:prstGeom>
        </p:spPr>
        <p:txBody>
          <a:bodyPr>
            <a:spAutoFit/>
          </a:bodyPr>
          <a:lstStyle/>
          <a:p>
            <a:pPr algn="r"/>
            <a:r>
              <a:rPr lang="es-CO" sz="1200" dirty="0">
                <a:solidFill>
                  <a:schemeClr val="bg1">
                    <a:lumMod val="50000"/>
                  </a:schemeClr>
                </a:solidFill>
                <a:latin typeface="Century Gothic" panose="020B0502020202020204" pitchFamily="34" charset="0"/>
              </a:rPr>
              <a:t>Fuente: Ministerio de Educación Nacional - SNIES</a:t>
            </a:r>
          </a:p>
        </p:txBody>
      </p:sp>
    </p:spTree>
    <p:extLst>
      <p:ext uri="{BB962C8B-B14F-4D97-AF65-F5344CB8AC3E}">
        <p14:creationId xmlns:p14="http://schemas.microsoft.com/office/powerpoint/2010/main" val="4227375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a:extLst>
              <a:ext uri="{FF2B5EF4-FFF2-40B4-BE49-F238E27FC236}">
                <a16:creationId xmlns="" xmlns:a16="http://schemas.microsoft.com/office/drawing/2014/main" id="{ABDB181B-67F2-4C98-837D-960D45594CFC}"/>
              </a:ext>
            </a:extLst>
          </p:cNvPr>
          <p:cNvSpPr txBox="1"/>
          <p:nvPr/>
        </p:nvSpPr>
        <p:spPr>
          <a:xfrm>
            <a:off x="8629001" y="611764"/>
            <a:ext cx="3076946" cy="2800767"/>
          </a:xfrm>
          <a:prstGeom prst="rect">
            <a:avLst/>
          </a:prstGeom>
          <a:solidFill>
            <a:schemeClr val="bg1"/>
          </a:solidFill>
          <a:ln w="57150">
            <a:solidFill>
              <a:srgbClr val="FFC000"/>
            </a:solidFill>
            <a:prstDash val="dash"/>
          </a:ln>
        </p:spPr>
        <p:txBody>
          <a:bodyPr wrap="square" rtlCol="0" anchor="ctr" anchorCtr="0">
            <a:spAutoFit/>
          </a:bodyPr>
          <a:lstStyle/>
          <a:p>
            <a:pPr algn="ctr"/>
            <a:r>
              <a:rPr lang="es-CO" sz="1600" dirty="0">
                <a:latin typeface="Century Gothic" panose="020B0502020202020204" pitchFamily="34" charset="0"/>
              </a:rPr>
              <a:t>Para todos los niveles de formación, la vigencia de los programas activos se concentra en los 7 años.</a:t>
            </a:r>
          </a:p>
          <a:p>
            <a:pPr algn="ctr"/>
            <a:endParaRPr lang="es-CO" sz="1600" dirty="0">
              <a:latin typeface="Century Gothic" panose="020B0502020202020204" pitchFamily="34" charset="0"/>
            </a:endParaRPr>
          </a:p>
          <a:p>
            <a:pPr algn="ctr"/>
            <a:r>
              <a:rPr lang="es-CO" sz="1600" dirty="0">
                <a:latin typeface="Century Gothic" panose="020B0502020202020204" pitchFamily="34" charset="0"/>
              </a:rPr>
              <a:t>De los 973 programas de ciencias de la educación 665 tienen vigencia de 7 años.  </a:t>
            </a:r>
            <a:r>
              <a:rPr lang="es-CO" sz="1600" b="1" dirty="0">
                <a:solidFill>
                  <a:schemeClr val="accent2"/>
                </a:solidFill>
                <a:latin typeface="Century Gothic" panose="020B0502020202020204" pitchFamily="34" charset="0"/>
              </a:rPr>
              <a:t>Solo el 4,4% </a:t>
            </a:r>
            <a:r>
              <a:rPr lang="es-CO" sz="1600" dirty="0">
                <a:latin typeface="Century Gothic" panose="020B0502020202020204" pitchFamily="34" charset="0"/>
              </a:rPr>
              <a:t>de los programas tiene una vigencia mayor a los 8 años.</a:t>
            </a:r>
          </a:p>
        </p:txBody>
      </p:sp>
      <p:graphicFrame>
        <p:nvGraphicFramePr>
          <p:cNvPr id="8" name="Gráfico 7">
            <a:extLst>
              <a:ext uri="{FF2B5EF4-FFF2-40B4-BE49-F238E27FC236}">
                <a16:creationId xmlns="" xmlns:a16="http://schemas.microsoft.com/office/drawing/2014/main" id="{CA4906AD-0415-48FC-B795-8230A8BD5916}"/>
              </a:ext>
            </a:extLst>
          </p:cNvPr>
          <p:cNvGraphicFramePr>
            <a:graphicFrameLocks/>
          </p:cNvGraphicFramePr>
          <p:nvPr>
            <p:extLst>
              <p:ext uri="{D42A27DB-BD31-4B8C-83A1-F6EECF244321}">
                <p14:modId xmlns:p14="http://schemas.microsoft.com/office/powerpoint/2010/main" val="1795664507"/>
              </p:ext>
            </p:extLst>
          </p:nvPr>
        </p:nvGraphicFramePr>
        <p:xfrm>
          <a:off x="572741" y="554147"/>
          <a:ext cx="7895397" cy="3412941"/>
        </p:xfrm>
        <a:graphic>
          <a:graphicData uri="http://schemas.openxmlformats.org/drawingml/2006/chart">
            <c:chart xmlns:c="http://schemas.openxmlformats.org/drawingml/2006/chart" xmlns:r="http://schemas.openxmlformats.org/officeDocument/2006/relationships" r:id="rId2"/>
          </a:graphicData>
        </a:graphic>
      </p:graphicFrame>
      <p:sp>
        <p:nvSpPr>
          <p:cNvPr id="9" name="Rectángulo 8">
            <a:extLst>
              <a:ext uri="{FF2B5EF4-FFF2-40B4-BE49-F238E27FC236}">
                <a16:creationId xmlns="" xmlns:a16="http://schemas.microsoft.com/office/drawing/2014/main" id="{0B67C3DB-FC72-4F45-8EE4-CB66CE591059}"/>
              </a:ext>
            </a:extLst>
          </p:cNvPr>
          <p:cNvSpPr/>
          <p:nvPr/>
        </p:nvSpPr>
        <p:spPr>
          <a:xfrm>
            <a:off x="235225" y="4475420"/>
            <a:ext cx="2839280" cy="1815882"/>
          </a:xfrm>
          <a:prstGeom prst="rect">
            <a:avLst/>
          </a:prstGeom>
        </p:spPr>
        <p:txBody>
          <a:bodyPr wrap="square">
            <a:spAutoFit/>
          </a:bodyPr>
          <a:lstStyle/>
          <a:p>
            <a:pPr algn="ctr" fontAlgn="b"/>
            <a:r>
              <a:rPr lang="es-CO" sz="2800" b="1" dirty="0">
                <a:solidFill>
                  <a:srgbClr val="CC0066"/>
                </a:solidFill>
                <a:latin typeface="Century Gothic" panose="020B0502020202020204" pitchFamily="34" charset="0"/>
              </a:rPr>
              <a:t>Programas por vigencia y nivel de formación</a:t>
            </a:r>
          </a:p>
        </p:txBody>
      </p:sp>
      <p:graphicFrame>
        <p:nvGraphicFramePr>
          <p:cNvPr id="3" name="Tabla 2">
            <a:extLst>
              <a:ext uri="{FF2B5EF4-FFF2-40B4-BE49-F238E27FC236}">
                <a16:creationId xmlns="" xmlns:a16="http://schemas.microsoft.com/office/drawing/2014/main" id="{AB239E5A-FDD5-45E3-AB4B-F1D63D68DBD8}"/>
              </a:ext>
            </a:extLst>
          </p:cNvPr>
          <p:cNvGraphicFramePr>
            <a:graphicFrameLocks noGrp="1"/>
          </p:cNvGraphicFramePr>
          <p:nvPr>
            <p:extLst>
              <p:ext uri="{D42A27DB-BD31-4B8C-83A1-F6EECF244321}">
                <p14:modId xmlns:p14="http://schemas.microsoft.com/office/powerpoint/2010/main" val="3802467376"/>
              </p:ext>
            </p:extLst>
          </p:nvPr>
        </p:nvGraphicFramePr>
        <p:xfrm>
          <a:off x="3432313" y="4116536"/>
          <a:ext cx="8273634" cy="2533650"/>
        </p:xfrm>
        <a:graphic>
          <a:graphicData uri="http://schemas.openxmlformats.org/drawingml/2006/table">
            <a:tbl>
              <a:tblPr/>
              <a:tblGrid>
                <a:gridCol w="2519498">
                  <a:extLst>
                    <a:ext uri="{9D8B030D-6E8A-4147-A177-3AD203B41FA5}">
                      <a16:colId xmlns="" xmlns:a16="http://schemas.microsoft.com/office/drawing/2014/main" val="1092056611"/>
                    </a:ext>
                  </a:extLst>
                </a:gridCol>
                <a:gridCol w="660130">
                  <a:extLst>
                    <a:ext uri="{9D8B030D-6E8A-4147-A177-3AD203B41FA5}">
                      <a16:colId xmlns="" xmlns:a16="http://schemas.microsoft.com/office/drawing/2014/main" val="971355113"/>
                    </a:ext>
                  </a:extLst>
                </a:gridCol>
                <a:gridCol w="660130">
                  <a:extLst>
                    <a:ext uri="{9D8B030D-6E8A-4147-A177-3AD203B41FA5}">
                      <a16:colId xmlns="" xmlns:a16="http://schemas.microsoft.com/office/drawing/2014/main" val="3272438911"/>
                    </a:ext>
                  </a:extLst>
                </a:gridCol>
                <a:gridCol w="671133">
                  <a:extLst>
                    <a:ext uri="{9D8B030D-6E8A-4147-A177-3AD203B41FA5}">
                      <a16:colId xmlns="" xmlns:a16="http://schemas.microsoft.com/office/drawing/2014/main" val="1412331696"/>
                    </a:ext>
                  </a:extLst>
                </a:gridCol>
                <a:gridCol w="517102">
                  <a:extLst>
                    <a:ext uri="{9D8B030D-6E8A-4147-A177-3AD203B41FA5}">
                      <a16:colId xmlns="" xmlns:a16="http://schemas.microsoft.com/office/drawing/2014/main" val="1031836399"/>
                    </a:ext>
                  </a:extLst>
                </a:gridCol>
                <a:gridCol w="572113">
                  <a:extLst>
                    <a:ext uri="{9D8B030D-6E8A-4147-A177-3AD203B41FA5}">
                      <a16:colId xmlns="" xmlns:a16="http://schemas.microsoft.com/office/drawing/2014/main" val="682957658"/>
                    </a:ext>
                  </a:extLst>
                </a:gridCol>
                <a:gridCol w="473093">
                  <a:extLst>
                    <a:ext uri="{9D8B030D-6E8A-4147-A177-3AD203B41FA5}">
                      <a16:colId xmlns="" xmlns:a16="http://schemas.microsoft.com/office/drawing/2014/main" val="3248078692"/>
                    </a:ext>
                  </a:extLst>
                </a:gridCol>
                <a:gridCol w="528104">
                  <a:extLst>
                    <a:ext uri="{9D8B030D-6E8A-4147-A177-3AD203B41FA5}">
                      <a16:colId xmlns="" xmlns:a16="http://schemas.microsoft.com/office/drawing/2014/main" val="430685399"/>
                    </a:ext>
                  </a:extLst>
                </a:gridCol>
                <a:gridCol w="517102">
                  <a:extLst>
                    <a:ext uri="{9D8B030D-6E8A-4147-A177-3AD203B41FA5}">
                      <a16:colId xmlns="" xmlns:a16="http://schemas.microsoft.com/office/drawing/2014/main" val="4016388784"/>
                    </a:ext>
                  </a:extLst>
                </a:gridCol>
                <a:gridCol w="605120">
                  <a:extLst>
                    <a:ext uri="{9D8B030D-6E8A-4147-A177-3AD203B41FA5}">
                      <a16:colId xmlns="" xmlns:a16="http://schemas.microsoft.com/office/drawing/2014/main" val="1060530470"/>
                    </a:ext>
                  </a:extLst>
                </a:gridCol>
                <a:gridCol w="550109">
                  <a:extLst>
                    <a:ext uri="{9D8B030D-6E8A-4147-A177-3AD203B41FA5}">
                      <a16:colId xmlns="" xmlns:a16="http://schemas.microsoft.com/office/drawing/2014/main" val="1662949181"/>
                    </a:ext>
                  </a:extLst>
                </a:gridCol>
              </a:tblGrid>
              <a:tr h="128340">
                <a:tc gridSpan="11">
                  <a:txBody>
                    <a:bodyPr/>
                    <a:lstStyle/>
                    <a:p>
                      <a:pPr algn="ctr" fontAlgn="ctr"/>
                      <a:r>
                        <a:rPr lang="es-CO" sz="2000" b="1" i="0" u="none" strike="noStrike" dirty="0">
                          <a:solidFill>
                            <a:srgbClr val="FFFFFF"/>
                          </a:solidFill>
                          <a:effectLst/>
                          <a:latin typeface="Century Gothic" panose="020B0502020202020204" pitchFamily="34" charset="0"/>
                        </a:rPr>
                        <a:t>Número de programas por años de vigencia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2D050"/>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 xmlns:a16="http://schemas.microsoft.com/office/drawing/2014/main" val="2718684780"/>
                  </a:ext>
                </a:extLst>
              </a:tr>
              <a:tr h="161925">
                <a:tc>
                  <a:txBody>
                    <a:bodyPr/>
                    <a:lstStyle/>
                    <a:p>
                      <a:pPr algn="ctr" fontAlgn="ctr"/>
                      <a:r>
                        <a:rPr lang="es-CO" sz="1400" b="1" i="0" u="none" strike="noStrike" dirty="0">
                          <a:effectLst/>
                          <a:latin typeface="Century Gothic" panose="020B0502020202020204" pitchFamily="34" charset="0"/>
                        </a:rPr>
                        <a:t>Nivel de Formación</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400" b="1" i="0" u="none" strike="noStrike">
                          <a:effectLst/>
                          <a:latin typeface="Century Gothic" panose="020B0502020202020204" pitchFamily="34" charset="0"/>
                        </a:rPr>
                        <a:t>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400" b="1" i="0" u="none" strike="noStrike">
                          <a:effectLst/>
                          <a:latin typeface="Century Gothic" panose="020B0502020202020204" pitchFamily="34" charset="0"/>
                        </a:rPr>
                        <a:t>6</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400" b="1" i="0" u="none" strike="noStrike">
                          <a:effectLst/>
                          <a:latin typeface="Century Gothic" panose="020B0502020202020204" pitchFamily="34" charset="0"/>
                        </a:rPr>
                        <a:t>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400" b="1" i="0" u="none" strike="noStrike">
                          <a:effectLst/>
                          <a:latin typeface="Century Gothic" panose="020B0502020202020204" pitchFamily="34" charset="0"/>
                        </a:rPr>
                        <a:t>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400" b="1" i="0" u="none" strike="noStrike">
                          <a:effectLst/>
                          <a:latin typeface="Century Gothic" panose="020B0502020202020204" pitchFamily="34" charset="0"/>
                        </a:rPr>
                        <a:t>8,5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400" b="1" i="0" u="none" strike="noStrike">
                          <a:effectLst/>
                          <a:latin typeface="Century Gothic" panose="020B0502020202020204" pitchFamily="34" charset="0"/>
                        </a:rPr>
                        <a:t>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400" b="1" i="0" u="none" strike="noStrike">
                          <a:effectLst/>
                          <a:latin typeface="Century Gothic" panose="020B0502020202020204" pitchFamily="34" charset="0"/>
                        </a:rPr>
                        <a:t>10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400" b="1" i="0" u="none" strike="noStrike">
                          <a:effectLst/>
                          <a:latin typeface="Century Gothic" panose="020B0502020202020204" pitchFamily="34" charset="0"/>
                        </a:rPr>
                        <a:t>20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400" b="1" i="0" u="none" strike="noStrike" dirty="0">
                          <a:effectLst/>
                          <a:latin typeface="Century Gothic" panose="020B0502020202020204" pitchFamily="34" charset="0"/>
                        </a:rPr>
                        <a:t>ND</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400" b="1" i="0" u="none" strike="noStrike">
                          <a:effectLst/>
                          <a:latin typeface="Century Gothic" panose="020B0502020202020204" pitchFamily="34" charset="0"/>
                        </a:rPr>
                        <a:t>TOTAL</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extLst>
                  <a:ext uri="{0D108BD9-81ED-4DB2-BD59-A6C34878D82A}">
                    <a16:rowId xmlns="" xmlns:a16="http://schemas.microsoft.com/office/drawing/2014/main" val="2953057164"/>
                  </a:ext>
                </a:extLst>
              </a:tr>
              <a:tr h="171450">
                <a:tc>
                  <a:txBody>
                    <a:bodyPr/>
                    <a:lstStyle/>
                    <a:p>
                      <a:pPr algn="ctr" fontAlgn="ctr"/>
                      <a:r>
                        <a:rPr lang="es-CO" sz="1400" b="0" i="0" u="none" strike="noStrike">
                          <a:effectLst/>
                          <a:latin typeface="Century Gothic" panose="020B0502020202020204" pitchFamily="34" charset="0"/>
                        </a:rPr>
                        <a:t>Formación Técnica Profesional</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4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400" b="0" i="0" u="none" strike="noStrike" dirty="0">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400" b="0" i="0" u="none" strike="noStrike">
                          <a:effectLst/>
                          <a:latin typeface="Century Gothic" panose="020B0502020202020204" pitchFamily="34" charset="0"/>
                        </a:rPr>
                        <a:t>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4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4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4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4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4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4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400" b="0" i="0" u="none" strike="noStrike">
                          <a:effectLst/>
                          <a:latin typeface="Century Gothic" panose="020B0502020202020204" pitchFamily="34" charset="0"/>
                        </a:rPr>
                        <a:t>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2843949464"/>
                  </a:ext>
                </a:extLst>
              </a:tr>
              <a:tr h="171450">
                <a:tc>
                  <a:txBody>
                    <a:bodyPr/>
                    <a:lstStyle/>
                    <a:p>
                      <a:pPr algn="ctr" fontAlgn="ctr"/>
                      <a:r>
                        <a:rPr lang="es-CO" sz="1400" b="0" i="0" u="none" strike="noStrike">
                          <a:effectLst/>
                          <a:latin typeface="Century Gothic" panose="020B0502020202020204" pitchFamily="34" charset="0"/>
                        </a:rPr>
                        <a:t>Tecnológica</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4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400" b="0" i="0" u="none" strike="noStrike">
                          <a:effectLst/>
                          <a:latin typeface="Century Gothic" panose="020B0502020202020204" pitchFamily="34" charset="0"/>
                        </a:rPr>
                        <a:t>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400" b="0" i="0" u="none" strike="noStrike">
                          <a:effectLst/>
                          <a:latin typeface="Century Gothic" panose="020B0502020202020204" pitchFamily="34" charset="0"/>
                        </a:rPr>
                        <a:t>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400" b="0" i="0" u="none" strike="noStrike">
                          <a:effectLst/>
                          <a:latin typeface="Century Gothic" panose="020B0502020202020204" pitchFamily="34" charset="0"/>
                        </a:rPr>
                        <a:t>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400" b="0" i="0" u="none" strike="noStrike">
                          <a:effectLst/>
                          <a:latin typeface="Century Gothic" panose="020B0502020202020204" pitchFamily="34" charset="0"/>
                        </a:rPr>
                        <a:t>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4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4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4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4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400" b="0" i="0" u="none" strike="noStrike">
                          <a:effectLst/>
                          <a:latin typeface="Century Gothic" panose="020B0502020202020204" pitchFamily="34" charset="0"/>
                        </a:rPr>
                        <a:t>6</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516051875"/>
                  </a:ext>
                </a:extLst>
              </a:tr>
              <a:tr h="171450">
                <a:tc>
                  <a:txBody>
                    <a:bodyPr/>
                    <a:lstStyle/>
                    <a:p>
                      <a:pPr algn="ctr" fontAlgn="ctr"/>
                      <a:r>
                        <a:rPr lang="es-CO" sz="1400" b="0" i="0" u="none" strike="noStrike">
                          <a:effectLst/>
                          <a:latin typeface="Century Gothic" panose="020B0502020202020204" pitchFamily="34" charset="0"/>
                        </a:rPr>
                        <a:t>Universitaria</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400" b="0" i="0" u="none" strike="noStrike">
                          <a:effectLst/>
                          <a:latin typeface="Century Gothic" panose="020B0502020202020204" pitchFamily="34" charset="0"/>
                        </a:rPr>
                        <a:t>136</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400" b="0" i="0" u="none" strike="noStrike">
                          <a:effectLst/>
                          <a:latin typeface="Century Gothic" panose="020B0502020202020204" pitchFamily="34" charset="0"/>
                        </a:rPr>
                        <a:t>57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400" b="0" i="0" u="none" strike="noStrike">
                          <a:effectLst/>
                          <a:latin typeface="Century Gothic" panose="020B0502020202020204" pitchFamily="34" charset="0"/>
                        </a:rPr>
                        <a:t>227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400" b="0" i="0" u="none" strike="noStrike" dirty="0">
                          <a:effectLst/>
                          <a:latin typeface="Century Gothic" panose="020B0502020202020204" pitchFamily="34" charset="0"/>
                        </a:rPr>
                        <a:t>15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400" b="0" i="0" u="none" strike="noStrike">
                          <a:effectLst/>
                          <a:latin typeface="Century Gothic" panose="020B0502020202020204" pitchFamily="34" charset="0"/>
                        </a:rPr>
                        <a:t>19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4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4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4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400" b="0" i="0" u="none" strike="noStrike">
                          <a:effectLst/>
                          <a:latin typeface="Century Gothic" panose="020B0502020202020204" pitchFamily="34" charset="0"/>
                        </a:rPr>
                        <a:t>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400" b="0" i="0" u="none" strike="noStrike">
                          <a:effectLst/>
                          <a:latin typeface="Century Gothic" panose="020B0502020202020204" pitchFamily="34" charset="0"/>
                        </a:rPr>
                        <a:t>458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2437063128"/>
                  </a:ext>
                </a:extLst>
              </a:tr>
              <a:tr h="171450">
                <a:tc>
                  <a:txBody>
                    <a:bodyPr/>
                    <a:lstStyle/>
                    <a:p>
                      <a:pPr algn="ctr" fontAlgn="ctr"/>
                      <a:r>
                        <a:rPr lang="es-CO" sz="1400" b="0" i="0" u="none" strike="noStrike">
                          <a:effectLst/>
                          <a:latin typeface="Century Gothic" panose="020B0502020202020204" pitchFamily="34" charset="0"/>
                        </a:rPr>
                        <a:t>Especialización Tecnológica</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4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4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400" b="0" i="0" u="none" strike="noStrike">
                          <a:effectLst/>
                          <a:latin typeface="Century Gothic" panose="020B0502020202020204" pitchFamily="34" charset="0"/>
                        </a:rPr>
                        <a:t>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4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4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4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4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4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4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400" b="0" i="0" u="none" strike="noStrike">
                          <a:effectLst/>
                          <a:latin typeface="Century Gothic" panose="020B0502020202020204" pitchFamily="34" charset="0"/>
                        </a:rPr>
                        <a:t>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2358666832"/>
                  </a:ext>
                </a:extLst>
              </a:tr>
              <a:tr h="171450">
                <a:tc>
                  <a:txBody>
                    <a:bodyPr/>
                    <a:lstStyle/>
                    <a:p>
                      <a:pPr algn="ctr" fontAlgn="ctr"/>
                      <a:r>
                        <a:rPr lang="es-CO" sz="1400" b="0" i="0" u="none" strike="noStrike">
                          <a:effectLst/>
                          <a:latin typeface="Century Gothic" panose="020B0502020202020204" pitchFamily="34" charset="0"/>
                        </a:rPr>
                        <a:t>Especialización Universitaria</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400" b="0" i="0" u="none" strike="noStrike">
                          <a:effectLst/>
                          <a:latin typeface="Century Gothic" panose="020B0502020202020204" pitchFamily="34" charset="0"/>
                        </a:rPr>
                        <a:t>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4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400" b="0" i="0" u="none" strike="noStrike">
                          <a:effectLst/>
                          <a:latin typeface="Century Gothic" panose="020B0502020202020204" pitchFamily="34" charset="0"/>
                        </a:rPr>
                        <a:t>150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400" b="0" i="0" u="none" strike="noStrike">
                          <a:effectLst/>
                          <a:latin typeface="Century Gothic" panose="020B0502020202020204" pitchFamily="34" charset="0"/>
                        </a:rPr>
                        <a:t>11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400" b="0" i="0" u="none" strike="noStrike">
                          <a:effectLst/>
                          <a:latin typeface="Century Gothic" panose="020B0502020202020204" pitchFamily="34" charset="0"/>
                        </a:rPr>
                        <a:t>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400" b="0" i="0" u="none" strike="noStrike" dirty="0">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4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4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400" b="0" i="0" u="none" strike="noStrike">
                          <a:effectLst/>
                          <a:latin typeface="Century Gothic" panose="020B0502020202020204" pitchFamily="34" charset="0"/>
                        </a:rPr>
                        <a:t>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400" b="0" i="0" u="none" strike="noStrike">
                          <a:effectLst/>
                          <a:latin typeface="Century Gothic" panose="020B0502020202020204" pitchFamily="34" charset="0"/>
                        </a:rPr>
                        <a:t>172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429324207"/>
                  </a:ext>
                </a:extLst>
              </a:tr>
              <a:tr h="171450">
                <a:tc>
                  <a:txBody>
                    <a:bodyPr/>
                    <a:lstStyle/>
                    <a:p>
                      <a:pPr algn="ctr" fontAlgn="ctr"/>
                      <a:r>
                        <a:rPr lang="es-CO" sz="1400" b="0" i="0" u="none" strike="noStrike">
                          <a:effectLst/>
                          <a:latin typeface="Century Gothic" panose="020B0502020202020204" pitchFamily="34" charset="0"/>
                        </a:rPr>
                        <a:t>Maestría</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400" b="0" i="0" u="none" strike="noStrike">
                          <a:effectLst/>
                          <a:latin typeface="Century Gothic" panose="020B0502020202020204" pitchFamily="34" charset="0"/>
                        </a:rPr>
                        <a:t>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400" b="0" i="0" u="none" strike="noStrike">
                          <a:effectLst/>
                          <a:latin typeface="Century Gothic" panose="020B0502020202020204" pitchFamily="34" charset="0"/>
                        </a:rPr>
                        <a:t>15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400" b="0" i="0" u="none" strike="noStrike">
                          <a:effectLst/>
                          <a:latin typeface="Century Gothic" panose="020B0502020202020204" pitchFamily="34" charset="0"/>
                        </a:rPr>
                        <a:t>242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400" b="0" i="0" u="none" strike="noStrike">
                          <a:effectLst/>
                          <a:latin typeface="Century Gothic" panose="020B0502020202020204" pitchFamily="34" charset="0"/>
                        </a:rPr>
                        <a:t>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400" b="0" i="0" u="none" strike="noStrike">
                          <a:effectLst/>
                          <a:latin typeface="Century Gothic" panose="020B0502020202020204" pitchFamily="34" charset="0"/>
                        </a:rPr>
                        <a:t>14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400" b="0" i="0" u="none" strike="noStrike" dirty="0">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400" b="0" i="0" u="none" strike="noStrike" dirty="0">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400" b="0" i="0" u="none" strike="noStrike">
                          <a:effectLst/>
                          <a:latin typeface="Century Gothic" panose="020B0502020202020204" pitchFamily="34" charset="0"/>
                        </a:rPr>
                        <a:t>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400" b="0" i="0" u="none" strike="noStrike">
                          <a:effectLst/>
                          <a:latin typeface="Century Gothic" panose="020B0502020202020204" pitchFamily="34" charset="0"/>
                        </a:rPr>
                        <a:t>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400" b="0" i="0" u="none" strike="noStrike">
                          <a:effectLst/>
                          <a:latin typeface="Century Gothic" panose="020B0502020202020204" pitchFamily="34" charset="0"/>
                        </a:rPr>
                        <a:t>287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3064697078"/>
                  </a:ext>
                </a:extLst>
              </a:tr>
              <a:tr h="171450">
                <a:tc>
                  <a:txBody>
                    <a:bodyPr/>
                    <a:lstStyle/>
                    <a:p>
                      <a:pPr algn="ctr" fontAlgn="ctr"/>
                      <a:r>
                        <a:rPr lang="es-CO" sz="1400" b="0" i="0" u="none" strike="noStrike">
                          <a:effectLst/>
                          <a:latin typeface="Century Gothic" panose="020B0502020202020204" pitchFamily="34" charset="0"/>
                        </a:rPr>
                        <a:t>Doctorado</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4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4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400" b="0" i="0" u="none" strike="noStrike">
                          <a:effectLst/>
                          <a:latin typeface="Century Gothic" panose="020B0502020202020204" pitchFamily="34" charset="0"/>
                        </a:rPr>
                        <a:t>40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4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4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400" b="0" i="0" u="none" strike="noStrike">
                          <a:effectLst/>
                          <a:latin typeface="Century Gothic" panose="020B0502020202020204" pitchFamily="34" charset="0"/>
                        </a:rPr>
                        <a:t>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400" b="0" i="0" u="none" strike="noStrike">
                          <a:effectLst/>
                          <a:latin typeface="Century Gothic" panose="020B0502020202020204" pitchFamily="34" charset="0"/>
                        </a:rPr>
                        <a:t>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400" b="0" i="0" u="none" strike="noStrike" dirty="0">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400" b="0" i="0" u="none" strike="noStrike">
                          <a:effectLst/>
                          <a:latin typeface="Century Gothic" panose="020B0502020202020204" pitchFamily="34" charset="0"/>
                        </a:rPr>
                        <a:t>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400" b="0" i="0" u="none" strike="noStrike">
                          <a:effectLst/>
                          <a:latin typeface="Century Gothic" panose="020B0502020202020204" pitchFamily="34" charset="0"/>
                        </a:rPr>
                        <a:t>47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1295497570"/>
                  </a:ext>
                </a:extLst>
              </a:tr>
              <a:tr h="161925">
                <a:tc>
                  <a:txBody>
                    <a:bodyPr/>
                    <a:lstStyle/>
                    <a:p>
                      <a:pPr algn="ctr" fontAlgn="ctr"/>
                      <a:r>
                        <a:rPr lang="es-CO" sz="1400" b="1" i="0" u="none" strike="noStrike">
                          <a:effectLst/>
                          <a:latin typeface="Century Gothic" panose="020B0502020202020204" pitchFamily="34" charset="0"/>
                        </a:rPr>
                        <a:t>Total general</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400" b="1" i="0" u="none" strike="noStrike">
                          <a:effectLst/>
                          <a:latin typeface="Century Gothic" panose="020B0502020202020204" pitchFamily="34" charset="0"/>
                        </a:rPr>
                        <a:t>142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400" b="1" i="0" u="none" strike="noStrike">
                          <a:effectLst/>
                          <a:latin typeface="Century Gothic" panose="020B0502020202020204" pitchFamily="34" charset="0"/>
                        </a:rPr>
                        <a:t>73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400" b="1" i="0" u="none" strike="noStrike">
                          <a:effectLst/>
                          <a:latin typeface="Century Gothic" panose="020B0502020202020204" pitchFamily="34" charset="0"/>
                        </a:rPr>
                        <a:t>665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400" b="1" i="0" u="none" strike="noStrike">
                          <a:effectLst/>
                          <a:latin typeface="Century Gothic" panose="020B0502020202020204" pitchFamily="34" charset="0"/>
                        </a:rPr>
                        <a:t>34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400" b="1" i="0" u="none" strike="noStrike">
                          <a:effectLst/>
                          <a:latin typeface="Century Gothic" panose="020B0502020202020204" pitchFamily="34" charset="0"/>
                        </a:rPr>
                        <a:t>43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400" b="1" i="0" u="none" strike="noStrike" dirty="0">
                          <a:effectLst/>
                          <a:latin typeface="Century Gothic" panose="020B0502020202020204" pitchFamily="34" charset="0"/>
                        </a:rPr>
                        <a:t>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400" b="1" i="0" u="none" strike="noStrike">
                          <a:effectLst/>
                          <a:latin typeface="Century Gothic" panose="020B0502020202020204" pitchFamily="34" charset="0"/>
                        </a:rPr>
                        <a:t>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400" b="1" i="0" u="none" strike="noStrike" dirty="0">
                          <a:effectLst/>
                          <a:latin typeface="Century Gothic" panose="020B0502020202020204" pitchFamily="34" charset="0"/>
                        </a:rPr>
                        <a:t>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400" b="1" i="0" u="none" strike="noStrike" dirty="0">
                          <a:effectLst/>
                          <a:latin typeface="Century Gothic" panose="020B0502020202020204" pitchFamily="34" charset="0"/>
                        </a:rPr>
                        <a:t>10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400" b="1" i="0" u="none" strike="noStrike" dirty="0">
                          <a:effectLst/>
                          <a:latin typeface="Century Gothic" panose="020B0502020202020204" pitchFamily="34" charset="0"/>
                        </a:rPr>
                        <a:t>973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extLst>
                  <a:ext uri="{0D108BD9-81ED-4DB2-BD59-A6C34878D82A}">
                    <a16:rowId xmlns="" xmlns:a16="http://schemas.microsoft.com/office/drawing/2014/main" val="1982391095"/>
                  </a:ext>
                </a:extLst>
              </a:tr>
            </a:tbl>
          </a:graphicData>
        </a:graphic>
      </p:graphicFrame>
      <p:sp>
        <p:nvSpPr>
          <p:cNvPr id="11" name="Rectángulo 10">
            <a:extLst>
              <a:ext uri="{FF2B5EF4-FFF2-40B4-BE49-F238E27FC236}">
                <a16:creationId xmlns="" xmlns:a16="http://schemas.microsoft.com/office/drawing/2014/main" id="{347DA1A0-1B45-4D1A-A6BE-F25EC16B96D4}"/>
              </a:ext>
            </a:extLst>
          </p:cNvPr>
          <p:cNvSpPr/>
          <p:nvPr/>
        </p:nvSpPr>
        <p:spPr>
          <a:xfrm>
            <a:off x="251791" y="6468358"/>
            <a:ext cx="6096000" cy="261610"/>
          </a:xfrm>
          <a:prstGeom prst="rect">
            <a:avLst/>
          </a:prstGeom>
        </p:spPr>
        <p:txBody>
          <a:bodyPr>
            <a:spAutoFit/>
          </a:bodyPr>
          <a:lstStyle/>
          <a:p>
            <a:r>
              <a:rPr lang="es-CO" sz="1050" dirty="0">
                <a:solidFill>
                  <a:schemeClr val="bg1">
                    <a:lumMod val="50000"/>
                  </a:schemeClr>
                </a:solidFill>
                <a:latin typeface="Century Gothic" panose="020B0502020202020204" pitchFamily="34" charset="0"/>
              </a:rPr>
              <a:t>Fuente: Ministerio de Educación Nacional - SNIES</a:t>
            </a:r>
          </a:p>
        </p:txBody>
      </p:sp>
    </p:spTree>
    <p:extLst>
      <p:ext uri="{BB962C8B-B14F-4D97-AF65-F5344CB8AC3E}">
        <p14:creationId xmlns:p14="http://schemas.microsoft.com/office/powerpoint/2010/main" val="21536796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uadroTexto 8">
            <a:extLst>
              <a:ext uri="{FF2B5EF4-FFF2-40B4-BE49-F238E27FC236}">
                <a16:creationId xmlns="" xmlns:a16="http://schemas.microsoft.com/office/drawing/2014/main" id="{3FEE1AA8-CDBE-4351-BAFF-5F620F6D6F4D}"/>
              </a:ext>
            </a:extLst>
          </p:cNvPr>
          <p:cNvSpPr txBox="1"/>
          <p:nvPr/>
        </p:nvSpPr>
        <p:spPr>
          <a:xfrm>
            <a:off x="8034487" y="3854331"/>
            <a:ext cx="3563000" cy="2736000"/>
          </a:xfrm>
          <a:prstGeom prst="rect">
            <a:avLst/>
          </a:prstGeom>
          <a:solidFill>
            <a:schemeClr val="bg1"/>
          </a:solidFill>
          <a:ln w="57150">
            <a:solidFill>
              <a:srgbClr val="FFC000"/>
            </a:solidFill>
            <a:prstDash val="dash"/>
          </a:ln>
        </p:spPr>
        <p:txBody>
          <a:bodyPr wrap="square" rtlCol="0" anchor="ctr" anchorCtr="0">
            <a:spAutoFit/>
          </a:bodyPr>
          <a:lstStyle/>
          <a:p>
            <a:pPr algn="ctr"/>
            <a:r>
              <a:rPr lang="es-CO" sz="1600" dirty="0">
                <a:latin typeface="Century Gothic" panose="020B0502020202020204" pitchFamily="34" charset="0"/>
              </a:rPr>
              <a:t>El sector público oferta el 51% de los programas en ciencias de la educación en el país.</a:t>
            </a:r>
          </a:p>
          <a:p>
            <a:pPr algn="ctr"/>
            <a:endParaRPr lang="es-CO" sz="1600" dirty="0">
              <a:latin typeface="Century Gothic" panose="020B0502020202020204" pitchFamily="34" charset="0"/>
            </a:endParaRPr>
          </a:p>
          <a:p>
            <a:pPr algn="ctr"/>
            <a:r>
              <a:rPr lang="es-CO" sz="1600" dirty="0">
                <a:latin typeface="Century Gothic" panose="020B0502020202020204" pitchFamily="34" charset="0"/>
              </a:rPr>
              <a:t>En la oferta pública predomina en la mayoría de  niveles de educación salvo en los programas de especialización universitaria y en la formación técnica profesional.  </a:t>
            </a:r>
          </a:p>
        </p:txBody>
      </p:sp>
      <p:sp>
        <p:nvSpPr>
          <p:cNvPr id="10" name="Rectángulo 9">
            <a:extLst>
              <a:ext uri="{FF2B5EF4-FFF2-40B4-BE49-F238E27FC236}">
                <a16:creationId xmlns="" xmlns:a16="http://schemas.microsoft.com/office/drawing/2014/main" id="{19000CBA-04DA-4EFF-9080-FCF32BAF9B89}"/>
              </a:ext>
            </a:extLst>
          </p:cNvPr>
          <p:cNvSpPr/>
          <p:nvPr/>
        </p:nvSpPr>
        <p:spPr>
          <a:xfrm>
            <a:off x="594513" y="1143184"/>
            <a:ext cx="3054627" cy="2062103"/>
          </a:xfrm>
          <a:prstGeom prst="rect">
            <a:avLst/>
          </a:prstGeom>
        </p:spPr>
        <p:txBody>
          <a:bodyPr wrap="square">
            <a:spAutoFit/>
          </a:bodyPr>
          <a:lstStyle/>
          <a:p>
            <a:pPr algn="ctr" fontAlgn="b"/>
            <a:r>
              <a:rPr lang="es-CO" sz="3200" b="1" dirty="0">
                <a:solidFill>
                  <a:srgbClr val="CC0066"/>
                </a:solidFill>
                <a:latin typeface="Century Gothic" panose="020B0502020202020204" pitchFamily="34" charset="0"/>
              </a:rPr>
              <a:t>Programas por sector y  nivel de formación</a:t>
            </a:r>
          </a:p>
        </p:txBody>
      </p:sp>
      <p:graphicFrame>
        <p:nvGraphicFramePr>
          <p:cNvPr id="11" name="Gráfico 10">
            <a:extLst>
              <a:ext uri="{FF2B5EF4-FFF2-40B4-BE49-F238E27FC236}">
                <a16:creationId xmlns="" xmlns:a16="http://schemas.microsoft.com/office/drawing/2014/main" id="{854E9D6C-62AC-46F0-9A01-BB12514A0608}"/>
              </a:ext>
            </a:extLst>
          </p:cNvPr>
          <p:cNvGraphicFramePr>
            <a:graphicFrameLocks/>
          </p:cNvGraphicFramePr>
          <p:nvPr>
            <p:extLst>
              <p:ext uri="{D42A27DB-BD31-4B8C-83A1-F6EECF244321}">
                <p14:modId xmlns:p14="http://schemas.microsoft.com/office/powerpoint/2010/main" val="3373409277"/>
              </p:ext>
            </p:extLst>
          </p:nvPr>
        </p:nvGraphicFramePr>
        <p:xfrm>
          <a:off x="422593" y="3480491"/>
          <a:ext cx="7417903" cy="305288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Tabla 4">
            <a:extLst>
              <a:ext uri="{FF2B5EF4-FFF2-40B4-BE49-F238E27FC236}">
                <a16:creationId xmlns="" xmlns:a16="http://schemas.microsoft.com/office/drawing/2014/main" id="{1A82BB36-D29F-4760-823C-79A3992B9930}"/>
              </a:ext>
            </a:extLst>
          </p:cNvPr>
          <p:cNvGraphicFramePr>
            <a:graphicFrameLocks noGrp="1"/>
          </p:cNvGraphicFramePr>
          <p:nvPr>
            <p:extLst>
              <p:ext uri="{D42A27DB-BD31-4B8C-83A1-F6EECF244321}">
                <p14:modId xmlns:p14="http://schemas.microsoft.com/office/powerpoint/2010/main" val="1082555113"/>
              </p:ext>
            </p:extLst>
          </p:nvPr>
        </p:nvGraphicFramePr>
        <p:xfrm>
          <a:off x="4055166" y="849299"/>
          <a:ext cx="7570661" cy="2381250"/>
        </p:xfrm>
        <a:graphic>
          <a:graphicData uri="http://schemas.openxmlformats.org/drawingml/2006/table">
            <a:tbl>
              <a:tblPr/>
              <a:tblGrid>
                <a:gridCol w="3242252">
                  <a:extLst>
                    <a:ext uri="{9D8B030D-6E8A-4147-A177-3AD203B41FA5}">
                      <a16:colId xmlns="" xmlns:a16="http://schemas.microsoft.com/office/drawing/2014/main" val="1378123039"/>
                    </a:ext>
                  </a:extLst>
                </a:gridCol>
                <a:gridCol w="1296901">
                  <a:extLst>
                    <a:ext uri="{9D8B030D-6E8A-4147-A177-3AD203B41FA5}">
                      <a16:colId xmlns="" xmlns:a16="http://schemas.microsoft.com/office/drawing/2014/main" val="3341351339"/>
                    </a:ext>
                  </a:extLst>
                </a:gridCol>
                <a:gridCol w="1296901">
                  <a:extLst>
                    <a:ext uri="{9D8B030D-6E8A-4147-A177-3AD203B41FA5}">
                      <a16:colId xmlns="" xmlns:a16="http://schemas.microsoft.com/office/drawing/2014/main" val="1634317643"/>
                    </a:ext>
                  </a:extLst>
                </a:gridCol>
                <a:gridCol w="1734607">
                  <a:extLst>
                    <a:ext uri="{9D8B030D-6E8A-4147-A177-3AD203B41FA5}">
                      <a16:colId xmlns="" xmlns:a16="http://schemas.microsoft.com/office/drawing/2014/main" val="4234060843"/>
                    </a:ext>
                  </a:extLst>
                </a:gridCol>
              </a:tblGrid>
              <a:tr h="228600">
                <a:tc gridSpan="4">
                  <a:txBody>
                    <a:bodyPr/>
                    <a:lstStyle/>
                    <a:p>
                      <a:pPr algn="ctr" fontAlgn="b"/>
                      <a:r>
                        <a:rPr lang="es-ES" sz="2400" b="1" i="0" u="none" strike="noStrike" dirty="0">
                          <a:solidFill>
                            <a:srgbClr val="FFFFFF"/>
                          </a:solidFill>
                          <a:effectLst/>
                          <a:latin typeface="Century Gothic" panose="020B0502020202020204" pitchFamily="34" charset="0"/>
                        </a:rPr>
                        <a:t>Programas por capítulo y sector</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2D050"/>
                    </a:solidFill>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 xmlns:a16="http://schemas.microsoft.com/office/drawing/2014/main" val="3866988921"/>
                  </a:ext>
                </a:extLst>
              </a:tr>
              <a:tr h="171450">
                <a:tc>
                  <a:txBody>
                    <a:bodyPr/>
                    <a:lstStyle/>
                    <a:p>
                      <a:pPr algn="ctr" fontAlgn="b"/>
                      <a:r>
                        <a:rPr lang="es-CO" sz="1400" b="1" i="0" u="none" strike="noStrike">
                          <a:effectLst/>
                          <a:latin typeface="Century Gothic" panose="020B0502020202020204" pitchFamily="34" charset="0"/>
                        </a:rPr>
                        <a:t>Nivel de Formación</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b"/>
                      <a:r>
                        <a:rPr lang="es-CO" sz="1400" b="1" i="0" u="none" strike="noStrike">
                          <a:effectLst/>
                          <a:latin typeface="Century Gothic" panose="020B0502020202020204" pitchFamily="34" charset="0"/>
                        </a:rPr>
                        <a:t>Oficial</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b"/>
                      <a:r>
                        <a:rPr lang="es-CO" sz="1400" b="1" i="0" u="none" strike="noStrike">
                          <a:effectLst/>
                          <a:latin typeface="Century Gothic" panose="020B0502020202020204" pitchFamily="34" charset="0"/>
                        </a:rPr>
                        <a:t>Privada</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b"/>
                      <a:r>
                        <a:rPr lang="es-CO" sz="1400" b="1" i="0" u="none" strike="noStrike">
                          <a:effectLst/>
                          <a:latin typeface="Century Gothic" panose="020B0502020202020204" pitchFamily="34" charset="0"/>
                        </a:rPr>
                        <a:t>Total</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extLst>
                  <a:ext uri="{0D108BD9-81ED-4DB2-BD59-A6C34878D82A}">
                    <a16:rowId xmlns="" xmlns:a16="http://schemas.microsoft.com/office/drawing/2014/main" val="3654474040"/>
                  </a:ext>
                </a:extLst>
              </a:tr>
              <a:tr h="171450">
                <a:tc>
                  <a:txBody>
                    <a:bodyPr/>
                    <a:lstStyle/>
                    <a:p>
                      <a:pPr algn="ctr" fontAlgn="b"/>
                      <a:r>
                        <a:rPr lang="es-CO" sz="1400" b="0" i="0" u="none" strike="noStrike">
                          <a:effectLst/>
                          <a:latin typeface="Century Gothic" panose="020B0502020202020204" pitchFamily="34" charset="0"/>
                        </a:rPr>
                        <a:t>Formación Técnica Profesional</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400" b="0" i="0" u="none" strike="noStrike">
                          <a:effectLst/>
                          <a:latin typeface="Century Gothic" panose="020B0502020202020204" pitchFamily="34" charset="0"/>
                        </a:rPr>
                        <a:t>1</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400" b="0" i="0" u="none" strike="noStrike">
                          <a:effectLst/>
                          <a:latin typeface="Century Gothic" panose="020B0502020202020204" pitchFamily="34" charset="0"/>
                        </a:rPr>
                        <a:t>1</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400" b="0" i="0" u="none" strike="noStrike">
                          <a:effectLst/>
                          <a:latin typeface="Century Gothic" panose="020B0502020202020204" pitchFamily="34" charset="0"/>
                        </a:rPr>
                        <a:t>2</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1000307302"/>
                  </a:ext>
                </a:extLst>
              </a:tr>
              <a:tr h="171450">
                <a:tc>
                  <a:txBody>
                    <a:bodyPr/>
                    <a:lstStyle/>
                    <a:p>
                      <a:pPr algn="ctr" fontAlgn="b"/>
                      <a:r>
                        <a:rPr lang="es-CO" sz="1400" b="0" i="0" u="none" strike="noStrike">
                          <a:effectLst/>
                          <a:latin typeface="Century Gothic" panose="020B0502020202020204" pitchFamily="34" charset="0"/>
                        </a:rPr>
                        <a:t>Tecnológica</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400" b="0" i="0" u="none" strike="noStrike">
                          <a:effectLst/>
                          <a:latin typeface="Century Gothic" panose="020B0502020202020204" pitchFamily="34" charset="0"/>
                        </a:rPr>
                        <a:t>4</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400" b="0" i="0" u="none" strike="noStrike">
                          <a:effectLst/>
                          <a:latin typeface="Century Gothic" panose="020B0502020202020204" pitchFamily="34" charset="0"/>
                        </a:rPr>
                        <a:t>2</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400" b="0" i="0" u="none" strike="noStrike">
                          <a:effectLst/>
                          <a:latin typeface="Century Gothic" panose="020B0502020202020204" pitchFamily="34" charset="0"/>
                        </a:rPr>
                        <a:t>6</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2112780164"/>
                  </a:ext>
                </a:extLst>
              </a:tr>
              <a:tr h="171450">
                <a:tc>
                  <a:txBody>
                    <a:bodyPr/>
                    <a:lstStyle/>
                    <a:p>
                      <a:pPr algn="ctr" fontAlgn="b"/>
                      <a:r>
                        <a:rPr lang="es-CO" sz="1400" b="0" i="0" u="none" strike="noStrike">
                          <a:effectLst/>
                          <a:latin typeface="Century Gothic" panose="020B0502020202020204" pitchFamily="34" charset="0"/>
                        </a:rPr>
                        <a:t>Universitaria</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400" b="0" i="0" u="none" strike="noStrike">
                          <a:effectLst/>
                          <a:latin typeface="Century Gothic" panose="020B0502020202020204" pitchFamily="34" charset="0"/>
                        </a:rPr>
                        <a:t>259</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400" b="0" i="0" u="none" strike="noStrike">
                          <a:effectLst/>
                          <a:latin typeface="Century Gothic" panose="020B0502020202020204" pitchFamily="34" charset="0"/>
                        </a:rPr>
                        <a:t>199</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400" b="0" i="0" u="none" strike="noStrike">
                          <a:effectLst/>
                          <a:latin typeface="Century Gothic" panose="020B0502020202020204" pitchFamily="34" charset="0"/>
                        </a:rPr>
                        <a:t>458</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2472589975"/>
                  </a:ext>
                </a:extLst>
              </a:tr>
              <a:tr h="171450">
                <a:tc>
                  <a:txBody>
                    <a:bodyPr/>
                    <a:lstStyle/>
                    <a:p>
                      <a:pPr algn="ctr" fontAlgn="b"/>
                      <a:r>
                        <a:rPr lang="es-CO" sz="1400" b="0" i="0" u="none" strike="noStrike">
                          <a:effectLst/>
                          <a:latin typeface="Century Gothic" panose="020B0502020202020204" pitchFamily="34" charset="0"/>
                        </a:rPr>
                        <a:t>Especialización Tecnológica</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400" b="0" i="0" u="none" strike="noStrike">
                          <a:effectLst/>
                          <a:latin typeface="Century Gothic" panose="020B0502020202020204" pitchFamily="34" charset="0"/>
                        </a:rPr>
                        <a:t>1</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400" b="0" i="0" u="none" strike="noStrike">
                          <a:effectLst/>
                          <a:latin typeface="Century Gothic" panose="020B0502020202020204" pitchFamily="34" charset="0"/>
                        </a:rPr>
                        <a:t> </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400" b="0" i="0" u="none" strike="noStrike">
                          <a:effectLst/>
                          <a:latin typeface="Century Gothic" panose="020B0502020202020204" pitchFamily="34" charset="0"/>
                        </a:rPr>
                        <a:t>1</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1307748060"/>
                  </a:ext>
                </a:extLst>
              </a:tr>
              <a:tr h="171450">
                <a:tc>
                  <a:txBody>
                    <a:bodyPr/>
                    <a:lstStyle/>
                    <a:p>
                      <a:pPr algn="ctr" fontAlgn="b"/>
                      <a:r>
                        <a:rPr lang="es-CO" sz="1400" b="0" i="0" u="none" strike="noStrike">
                          <a:effectLst/>
                          <a:latin typeface="Century Gothic" panose="020B0502020202020204" pitchFamily="34" charset="0"/>
                        </a:rPr>
                        <a:t>Especialización Universitaria</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400" b="0" i="0" u="none" strike="noStrike">
                          <a:effectLst/>
                          <a:latin typeface="Century Gothic" panose="020B0502020202020204" pitchFamily="34" charset="0"/>
                        </a:rPr>
                        <a:t>54</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400" b="0" i="0" u="none" strike="noStrike">
                          <a:effectLst/>
                          <a:latin typeface="Century Gothic" panose="020B0502020202020204" pitchFamily="34" charset="0"/>
                        </a:rPr>
                        <a:t>118</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400" b="0" i="0" u="none" strike="noStrike">
                          <a:effectLst/>
                          <a:latin typeface="Century Gothic" panose="020B0502020202020204" pitchFamily="34" charset="0"/>
                        </a:rPr>
                        <a:t>172</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2379611495"/>
                  </a:ext>
                </a:extLst>
              </a:tr>
              <a:tr h="171450">
                <a:tc>
                  <a:txBody>
                    <a:bodyPr/>
                    <a:lstStyle/>
                    <a:p>
                      <a:pPr algn="ctr" fontAlgn="b"/>
                      <a:r>
                        <a:rPr lang="es-CO" sz="1400" b="0" i="0" u="none" strike="noStrike">
                          <a:effectLst/>
                          <a:latin typeface="Century Gothic" panose="020B0502020202020204" pitchFamily="34" charset="0"/>
                        </a:rPr>
                        <a:t>Maestría</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400" b="0" i="0" u="none" strike="noStrike">
                          <a:effectLst/>
                          <a:latin typeface="Century Gothic" panose="020B0502020202020204" pitchFamily="34" charset="0"/>
                        </a:rPr>
                        <a:t>149</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400" b="0" i="0" u="none" strike="noStrike">
                          <a:effectLst/>
                          <a:latin typeface="Century Gothic" panose="020B0502020202020204" pitchFamily="34" charset="0"/>
                        </a:rPr>
                        <a:t>138</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400" b="0" i="0" u="none" strike="noStrike">
                          <a:effectLst/>
                          <a:latin typeface="Century Gothic" panose="020B0502020202020204" pitchFamily="34" charset="0"/>
                        </a:rPr>
                        <a:t>287</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1197130483"/>
                  </a:ext>
                </a:extLst>
              </a:tr>
              <a:tr h="171450">
                <a:tc>
                  <a:txBody>
                    <a:bodyPr/>
                    <a:lstStyle/>
                    <a:p>
                      <a:pPr algn="ctr" fontAlgn="b"/>
                      <a:r>
                        <a:rPr lang="es-CO" sz="1400" b="0" i="0" u="none" strike="noStrike">
                          <a:effectLst/>
                          <a:latin typeface="Century Gothic" panose="020B0502020202020204" pitchFamily="34" charset="0"/>
                        </a:rPr>
                        <a:t>Doctorado</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400" b="0" i="0" u="none" strike="noStrike">
                          <a:effectLst/>
                          <a:latin typeface="Century Gothic" panose="020B0502020202020204" pitchFamily="34" charset="0"/>
                        </a:rPr>
                        <a:t>30</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400" b="0" i="0" u="none" strike="noStrike">
                          <a:effectLst/>
                          <a:latin typeface="Century Gothic" panose="020B0502020202020204" pitchFamily="34" charset="0"/>
                        </a:rPr>
                        <a:t>17</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400" b="0" i="0" u="none" strike="noStrike">
                          <a:effectLst/>
                          <a:latin typeface="Century Gothic" panose="020B0502020202020204" pitchFamily="34" charset="0"/>
                        </a:rPr>
                        <a:t>47</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1274279875"/>
                  </a:ext>
                </a:extLst>
              </a:tr>
              <a:tr h="171450">
                <a:tc>
                  <a:txBody>
                    <a:bodyPr/>
                    <a:lstStyle/>
                    <a:p>
                      <a:pPr algn="ctr" fontAlgn="b"/>
                      <a:r>
                        <a:rPr lang="es-CO" sz="1400" b="1" i="0" u="none" strike="noStrike">
                          <a:effectLst/>
                          <a:latin typeface="Century Gothic" panose="020B0502020202020204" pitchFamily="34" charset="0"/>
                        </a:rPr>
                        <a:t>Total general</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b"/>
                      <a:r>
                        <a:rPr lang="es-CO" sz="1400" b="1" i="0" u="none" strike="noStrike">
                          <a:effectLst/>
                          <a:latin typeface="Century Gothic" panose="020B0502020202020204" pitchFamily="34" charset="0"/>
                        </a:rPr>
                        <a:t>498</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b"/>
                      <a:r>
                        <a:rPr lang="es-CO" sz="1400" b="1" i="0" u="none" strike="noStrike">
                          <a:effectLst/>
                          <a:latin typeface="Century Gothic" panose="020B0502020202020204" pitchFamily="34" charset="0"/>
                        </a:rPr>
                        <a:t>475</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b"/>
                      <a:r>
                        <a:rPr lang="es-CO" sz="1400" b="1" i="0" u="none" strike="noStrike" dirty="0">
                          <a:effectLst/>
                          <a:latin typeface="Century Gothic" panose="020B0502020202020204" pitchFamily="34" charset="0"/>
                        </a:rPr>
                        <a:t>973</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extLst>
                  <a:ext uri="{0D108BD9-81ED-4DB2-BD59-A6C34878D82A}">
                    <a16:rowId xmlns="" xmlns:a16="http://schemas.microsoft.com/office/drawing/2014/main" val="2796968163"/>
                  </a:ext>
                </a:extLst>
              </a:tr>
            </a:tbl>
          </a:graphicData>
        </a:graphic>
      </p:graphicFrame>
      <p:sp>
        <p:nvSpPr>
          <p:cNvPr id="12" name="Rectángulo 11">
            <a:extLst>
              <a:ext uri="{FF2B5EF4-FFF2-40B4-BE49-F238E27FC236}">
                <a16:creationId xmlns="" xmlns:a16="http://schemas.microsoft.com/office/drawing/2014/main" id="{1C74E0B4-07ED-45C7-AEDC-0C654CA29016}"/>
              </a:ext>
            </a:extLst>
          </p:cNvPr>
          <p:cNvSpPr/>
          <p:nvPr/>
        </p:nvSpPr>
        <p:spPr>
          <a:xfrm>
            <a:off x="251791" y="6468358"/>
            <a:ext cx="6096000" cy="276999"/>
          </a:xfrm>
          <a:prstGeom prst="rect">
            <a:avLst/>
          </a:prstGeom>
        </p:spPr>
        <p:txBody>
          <a:bodyPr>
            <a:spAutoFit/>
          </a:bodyPr>
          <a:lstStyle/>
          <a:p>
            <a:r>
              <a:rPr lang="es-CO" sz="1200" dirty="0">
                <a:solidFill>
                  <a:schemeClr val="bg1">
                    <a:lumMod val="50000"/>
                  </a:schemeClr>
                </a:solidFill>
                <a:latin typeface="Century Gothic" panose="020B0502020202020204" pitchFamily="34" charset="0"/>
              </a:rPr>
              <a:t>Fuente: Ministerio de Educación Nacional - SNIES</a:t>
            </a:r>
          </a:p>
        </p:txBody>
      </p:sp>
    </p:spTree>
    <p:extLst>
      <p:ext uri="{BB962C8B-B14F-4D97-AF65-F5344CB8AC3E}">
        <p14:creationId xmlns:p14="http://schemas.microsoft.com/office/powerpoint/2010/main" val="23029157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uadroTexto 8">
            <a:extLst>
              <a:ext uri="{FF2B5EF4-FFF2-40B4-BE49-F238E27FC236}">
                <a16:creationId xmlns="" xmlns:a16="http://schemas.microsoft.com/office/drawing/2014/main" id="{3FEE1AA8-CDBE-4351-BAFF-5F620F6D6F4D}"/>
              </a:ext>
            </a:extLst>
          </p:cNvPr>
          <p:cNvSpPr txBox="1"/>
          <p:nvPr/>
        </p:nvSpPr>
        <p:spPr>
          <a:xfrm>
            <a:off x="6412931" y="1095483"/>
            <a:ext cx="5124922" cy="1477328"/>
          </a:xfrm>
          <a:prstGeom prst="rect">
            <a:avLst/>
          </a:prstGeom>
          <a:solidFill>
            <a:schemeClr val="bg1"/>
          </a:solidFill>
          <a:ln w="57150">
            <a:solidFill>
              <a:srgbClr val="FFC000"/>
            </a:solidFill>
            <a:prstDash val="dash"/>
          </a:ln>
        </p:spPr>
        <p:txBody>
          <a:bodyPr wrap="square" rtlCol="0" anchor="ctr" anchorCtr="0">
            <a:spAutoFit/>
          </a:bodyPr>
          <a:lstStyle/>
          <a:p>
            <a:pPr algn="ctr"/>
            <a:r>
              <a:rPr lang="es-CO" sz="1500" dirty="0">
                <a:latin typeface="Century Gothic" panose="020B0502020202020204" pitchFamily="34" charset="0"/>
              </a:rPr>
              <a:t>La región centro concentra la oferta pública y privada de programas de ciencias de la educación (36%).  </a:t>
            </a:r>
            <a:r>
              <a:rPr lang="es-CO" sz="1500" b="1" dirty="0">
                <a:solidFill>
                  <a:srgbClr val="FFC000"/>
                </a:solidFill>
                <a:latin typeface="Century Gothic" panose="020B0502020202020204" pitchFamily="34" charset="0"/>
              </a:rPr>
              <a:t>El 68% de la oferta total</a:t>
            </a:r>
            <a:r>
              <a:rPr lang="es-CO" sz="1500" dirty="0">
                <a:latin typeface="Century Gothic" panose="020B0502020202020204" pitchFamily="34" charset="0"/>
              </a:rPr>
              <a:t> de programas se concentra en los capítulos Centro, Suroccidente y Caribe.  Solo en el capítulo Centro y Antioquia- Chocó </a:t>
            </a:r>
            <a:r>
              <a:rPr lang="es-CO" sz="1500" b="1" dirty="0">
                <a:solidFill>
                  <a:srgbClr val="FFC000"/>
                </a:solidFill>
                <a:latin typeface="Century Gothic" panose="020B0502020202020204" pitchFamily="34" charset="0"/>
              </a:rPr>
              <a:t>la oferta privada supera el 60%. </a:t>
            </a:r>
          </a:p>
        </p:txBody>
      </p:sp>
      <p:sp>
        <p:nvSpPr>
          <p:cNvPr id="6" name="Rectángulo 5">
            <a:extLst>
              <a:ext uri="{FF2B5EF4-FFF2-40B4-BE49-F238E27FC236}">
                <a16:creationId xmlns="" xmlns:a16="http://schemas.microsoft.com/office/drawing/2014/main" id="{4358C310-AA8C-435E-88E8-00F01EBE3FEA}"/>
              </a:ext>
            </a:extLst>
          </p:cNvPr>
          <p:cNvSpPr/>
          <p:nvPr/>
        </p:nvSpPr>
        <p:spPr>
          <a:xfrm>
            <a:off x="136633" y="138554"/>
            <a:ext cx="8305001" cy="646331"/>
          </a:xfrm>
          <a:prstGeom prst="rect">
            <a:avLst/>
          </a:prstGeom>
        </p:spPr>
        <p:txBody>
          <a:bodyPr wrap="square">
            <a:spAutoFit/>
          </a:bodyPr>
          <a:lstStyle/>
          <a:p>
            <a:pPr algn="ctr" fontAlgn="b"/>
            <a:r>
              <a:rPr lang="es-CO" sz="3600" b="1" dirty="0">
                <a:solidFill>
                  <a:srgbClr val="CC0066"/>
                </a:solidFill>
                <a:latin typeface="Century Gothic" panose="020B0502020202020204" pitchFamily="34" charset="0"/>
              </a:rPr>
              <a:t>Programas por capítulo y sector</a:t>
            </a:r>
          </a:p>
        </p:txBody>
      </p:sp>
      <p:graphicFrame>
        <p:nvGraphicFramePr>
          <p:cNvPr id="4" name="Tabla 3">
            <a:extLst>
              <a:ext uri="{FF2B5EF4-FFF2-40B4-BE49-F238E27FC236}">
                <a16:creationId xmlns="" xmlns:a16="http://schemas.microsoft.com/office/drawing/2014/main" id="{90C8C1C9-77D4-4CB0-9884-891BAA24216C}"/>
              </a:ext>
            </a:extLst>
          </p:cNvPr>
          <p:cNvGraphicFramePr>
            <a:graphicFrameLocks noGrp="1"/>
          </p:cNvGraphicFramePr>
          <p:nvPr>
            <p:extLst>
              <p:ext uri="{D42A27DB-BD31-4B8C-83A1-F6EECF244321}">
                <p14:modId xmlns:p14="http://schemas.microsoft.com/office/powerpoint/2010/main" val="203156292"/>
              </p:ext>
            </p:extLst>
          </p:nvPr>
        </p:nvGraphicFramePr>
        <p:xfrm>
          <a:off x="803810" y="1021676"/>
          <a:ext cx="5124923" cy="2015490"/>
        </p:xfrm>
        <a:graphic>
          <a:graphicData uri="http://schemas.openxmlformats.org/drawingml/2006/table">
            <a:tbl>
              <a:tblPr/>
              <a:tblGrid>
                <a:gridCol w="2194827">
                  <a:extLst>
                    <a:ext uri="{9D8B030D-6E8A-4147-A177-3AD203B41FA5}">
                      <a16:colId xmlns="" xmlns:a16="http://schemas.microsoft.com/office/drawing/2014/main" val="3675453995"/>
                    </a:ext>
                  </a:extLst>
                </a:gridCol>
                <a:gridCol w="877931">
                  <a:extLst>
                    <a:ext uri="{9D8B030D-6E8A-4147-A177-3AD203B41FA5}">
                      <a16:colId xmlns="" xmlns:a16="http://schemas.microsoft.com/office/drawing/2014/main" val="1747357106"/>
                    </a:ext>
                  </a:extLst>
                </a:gridCol>
                <a:gridCol w="877931">
                  <a:extLst>
                    <a:ext uri="{9D8B030D-6E8A-4147-A177-3AD203B41FA5}">
                      <a16:colId xmlns="" xmlns:a16="http://schemas.microsoft.com/office/drawing/2014/main" val="3500941424"/>
                    </a:ext>
                  </a:extLst>
                </a:gridCol>
                <a:gridCol w="1174234">
                  <a:extLst>
                    <a:ext uri="{9D8B030D-6E8A-4147-A177-3AD203B41FA5}">
                      <a16:colId xmlns="" xmlns:a16="http://schemas.microsoft.com/office/drawing/2014/main" val="2109087682"/>
                    </a:ext>
                  </a:extLst>
                </a:gridCol>
              </a:tblGrid>
              <a:tr h="228600">
                <a:tc gridSpan="4">
                  <a:txBody>
                    <a:bodyPr/>
                    <a:lstStyle/>
                    <a:p>
                      <a:pPr algn="ctr" fontAlgn="b"/>
                      <a:r>
                        <a:rPr lang="es-ES" sz="1800" b="1" i="0" u="none" strike="noStrike" dirty="0">
                          <a:solidFill>
                            <a:srgbClr val="FFFFFF"/>
                          </a:solidFill>
                          <a:effectLst/>
                          <a:latin typeface="Century Gothic" panose="020B0502020202020204" pitchFamily="34" charset="0"/>
                        </a:rPr>
                        <a:t>Programas por sector y nivel de formación</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2D050"/>
                    </a:solidFill>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 xmlns:a16="http://schemas.microsoft.com/office/drawing/2014/main" val="2216809093"/>
                  </a:ext>
                </a:extLst>
              </a:tr>
              <a:tr h="161925">
                <a:tc>
                  <a:txBody>
                    <a:bodyPr/>
                    <a:lstStyle/>
                    <a:p>
                      <a:pPr algn="ctr" fontAlgn="b"/>
                      <a:r>
                        <a:rPr lang="es-CO" sz="1200" b="1" i="0" u="none" strike="noStrike">
                          <a:effectLst/>
                          <a:latin typeface="Century Gothic" panose="020B0502020202020204" pitchFamily="34" charset="0"/>
                        </a:rPr>
                        <a:t>Capitulo</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b"/>
                      <a:r>
                        <a:rPr lang="es-CO" sz="1200" b="1" i="0" u="none" strike="noStrike" dirty="0">
                          <a:effectLst/>
                          <a:latin typeface="Century Gothic" panose="020B0502020202020204" pitchFamily="34" charset="0"/>
                        </a:rPr>
                        <a:t>Oficial</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b"/>
                      <a:r>
                        <a:rPr lang="es-CO" sz="1200" b="1" i="0" u="none" strike="noStrike" dirty="0">
                          <a:effectLst/>
                          <a:latin typeface="Century Gothic" panose="020B0502020202020204" pitchFamily="34" charset="0"/>
                        </a:rPr>
                        <a:t>Privada</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b"/>
                      <a:r>
                        <a:rPr lang="es-CO" sz="1200" b="1" i="0" u="none" strike="noStrike" dirty="0">
                          <a:effectLst/>
                          <a:latin typeface="Century Gothic" panose="020B0502020202020204" pitchFamily="34" charset="0"/>
                        </a:rPr>
                        <a:t>Total</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extLst>
                  <a:ext uri="{0D108BD9-81ED-4DB2-BD59-A6C34878D82A}">
                    <a16:rowId xmlns="" xmlns:a16="http://schemas.microsoft.com/office/drawing/2014/main" val="845919408"/>
                  </a:ext>
                </a:extLst>
              </a:tr>
              <a:tr h="171450">
                <a:tc>
                  <a:txBody>
                    <a:bodyPr/>
                    <a:lstStyle/>
                    <a:p>
                      <a:pPr algn="ctr" fontAlgn="b"/>
                      <a:r>
                        <a:rPr lang="es-CO" sz="1200" b="0" i="0" u="none" strike="noStrike">
                          <a:effectLst/>
                          <a:latin typeface="Century Gothic" panose="020B0502020202020204" pitchFamily="34" charset="0"/>
                        </a:rPr>
                        <a:t>Antioquia - Chocó</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200" b="0" i="0" u="none" strike="noStrike">
                          <a:effectLst/>
                          <a:latin typeface="Century Gothic" panose="020B0502020202020204" pitchFamily="34" charset="0"/>
                        </a:rPr>
                        <a:t>46</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200" b="0" i="0" u="none" strike="noStrike">
                          <a:effectLst/>
                          <a:latin typeface="Century Gothic" panose="020B0502020202020204" pitchFamily="34" charset="0"/>
                        </a:rPr>
                        <a:t>73</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200" b="0" i="0" u="none" strike="noStrike">
                          <a:effectLst/>
                          <a:latin typeface="Century Gothic" panose="020B0502020202020204" pitchFamily="34" charset="0"/>
                        </a:rPr>
                        <a:t>119</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956081521"/>
                  </a:ext>
                </a:extLst>
              </a:tr>
              <a:tr h="171450">
                <a:tc>
                  <a:txBody>
                    <a:bodyPr/>
                    <a:lstStyle/>
                    <a:p>
                      <a:pPr algn="ctr" fontAlgn="b"/>
                      <a:r>
                        <a:rPr lang="es-CO" sz="1200" b="0" i="0" u="none" strike="noStrike">
                          <a:effectLst/>
                          <a:latin typeface="Century Gothic" panose="020B0502020202020204" pitchFamily="34" charset="0"/>
                        </a:rPr>
                        <a:t>Caribe</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200" b="0" i="0" u="none" strike="noStrike">
                          <a:effectLst/>
                          <a:latin typeface="Century Gothic" panose="020B0502020202020204" pitchFamily="34" charset="0"/>
                        </a:rPr>
                        <a:t>87</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200" b="0" i="0" u="none" strike="noStrike">
                          <a:effectLst/>
                          <a:latin typeface="Century Gothic" panose="020B0502020202020204" pitchFamily="34" charset="0"/>
                        </a:rPr>
                        <a:t>59</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200" b="0" i="0" u="none" strike="noStrike">
                          <a:effectLst/>
                          <a:latin typeface="Century Gothic" panose="020B0502020202020204" pitchFamily="34" charset="0"/>
                        </a:rPr>
                        <a:t>146</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1895869930"/>
                  </a:ext>
                </a:extLst>
              </a:tr>
              <a:tr h="171450">
                <a:tc>
                  <a:txBody>
                    <a:bodyPr/>
                    <a:lstStyle/>
                    <a:p>
                      <a:pPr algn="ctr" fontAlgn="b"/>
                      <a:r>
                        <a:rPr lang="es-CO" sz="1200" b="0" i="0" u="none" strike="noStrike">
                          <a:effectLst/>
                          <a:latin typeface="Century Gothic" panose="020B0502020202020204" pitchFamily="34" charset="0"/>
                        </a:rPr>
                        <a:t>Centro</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200" b="0" i="0" u="none" strike="noStrike">
                          <a:effectLst/>
                          <a:latin typeface="Century Gothic" panose="020B0502020202020204" pitchFamily="34" charset="0"/>
                        </a:rPr>
                        <a:t>129</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200" b="0" i="0" u="none" strike="noStrike">
                          <a:effectLst/>
                          <a:latin typeface="Century Gothic" panose="020B0502020202020204" pitchFamily="34" charset="0"/>
                        </a:rPr>
                        <a:t>222</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200" b="0" i="0" u="none" strike="noStrike">
                          <a:effectLst/>
                          <a:latin typeface="Century Gothic" panose="020B0502020202020204" pitchFamily="34" charset="0"/>
                        </a:rPr>
                        <a:t>351</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3365847226"/>
                  </a:ext>
                </a:extLst>
              </a:tr>
              <a:tr h="171450">
                <a:tc>
                  <a:txBody>
                    <a:bodyPr/>
                    <a:lstStyle/>
                    <a:p>
                      <a:pPr algn="ctr" fontAlgn="b"/>
                      <a:r>
                        <a:rPr lang="es-CO" sz="1200" b="0" i="0" u="none" strike="noStrike">
                          <a:effectLst/>
                          <a:latin typeface="Century Gothic" panose="020B0502020202020204" pitchFamily="34" charset="0"/>
                        </a:rPr>
                        <a:t>Eje cafetéro</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200" b="0" i="0" u="none" strike="noStrike">
                          <a:effectLst/>
                          <a:latin typeface="Century Gothic" panose="020B0502020202020204" pitchFamily="34" charset="0"/>
                        </a:rPr>
                        <a:t>42</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200" b="0" i="0" u="none" strike="noStrike">
                          <a:effectLst/>
                          <a:latin typeface="Century Gothic" panose="020B0502020202020204" pitchFamily="34" charset="0"/>
                        </a:rPr>
                        <a:t>23</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200" b="0" i="0" u="none" strike="noStrike">
                          <a:effectLst/>
                          <a:latin typeface="Century Gothic" panose="020B0502020202020204" pitchFamily="34" charset="0"/>
                        </a:rPr>
                        <a:t>65</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941505002"/>
                  </a:ext>
                </a:extLst>
              </a:tr>
              <a:tr h="171450">
                <a:tc>
                  <a:txBody>
                    <a:bodyPr/>
                    <a:lstStyle/>
                    <a:p>
                      <a:pPr algn="ctr" fontAlgn="b"/>
                      <a:r>
                        <a:rPr lang="es-CO" sz="1200" b="0" i="0" u="none" strike="noStrike">
                          <a:effectLst/>
                          <a:latin typeface="Century Gothic" panose="020B0502020202020204" pitchFamily="34" charset="0"/>
                        </a:rPr>
                        <a:t>Nororiente</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200" b="0" i="0" u="none" strike="noStrike">
                          <a:effectLst/>
                          <a:latin typeface="Century Gothic" panose="020B0502020202020204" pitchFamily="34" charset="0"/>
                        </a:rPr>
                        <a:t>41</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200" b="0" i="0" u="none" strike="noStrike">
                          <a:effectLst/>
                          <a:latin typeface="Century Gothic" panose="020B0502020202020204" pitchFamily="34" charset="0"/>
                        </a:rPr>
                        <a:t>27</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200" b="0" i="0" u="none" strike="noStrike">
                          <a:effectLst/>
                          <a:latin typeface="Century Gothic" panose="020B0502020202020204" pitchFamily="34" charset="0"/>
                        </a:rPr>
                        <a:t>68</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1961602636"/>
                  </a:ext>
                </a:extLst>
              </a:tr>
              <a:tr h="171450">
                <a:tc>
                  <a:txBody>
                    <a:bodyPr/>
                    <a:lstStyle/>
                    <a:p>
                      <a:pPr algn="ctr" fontAlgn="b"/>
                      <a:r>
                        <a:rPr lang="es-CO" sz="1200" b="0" i="0" u="none" strike="noStrike" dirty="0">
                          <a:effectLst/>
                          <a:latin typeface="Century Gothic" panose="020B0502020202020204" pitchFamily="34" charset="0"/>
                        </a:rPr>
                        <a:t>Suroccidente </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200" b="0" i="0" u="none" strike="noStrike">
                          <a:effectLst/>
                          <a:latin typeface="Century Gothic" panose="020B0502020202020204" pitchFamily="34" charset="0"/>
                        </a:rPr>
                        <a:t>101</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200" b="0" i="0" u="none" strike="noStrike">
                          <a:effectLst/>
                          <a:latin typeface="Century Gothic" panose="020B0502020202020204" pitchFamily="34" charset="0"/>
                        </a:rPr>
                        <a:t>66</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200" b="0" i="0" u="none" strike="noStrike" dirty="0">
                          <a:effectLst/>
                          <a:latin typeface="Century Gothic" panose="020B0502020202020204" pitchFamily="34" charset="0"/>
                        </a:rPr>
                        <a:t>167</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3165900041"/>
                  </a:ext>
                </a:extLst>
              </a:tr>
              <a:tr h="171450">
                <a:tc>
                  <a:txBody>
                    <a:bodyPr/>
                    <a:lstStyle/>
                    <a:p>
                      <a:pPr algn="ctr" fontAlgn="b"/>
                      <a:r>
                        <a:rPr lang="es-CO" sz="1200" b="0" i="0" u="none" strike="noStrike" dirty="0">
                          <a:effectLst/>
                          <a:latin typeface="Century Gothic" panose="020B0502020202020204" pitchFamily="34" charset="0"/>
                        </a:rPr>
                        <a:t>Suroriente</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200" b="0" i="0" u="none" strike="noStrike">
                          <a:effectLst/>
                          <a:latin typeface="Century Gothic" panose="020B0502020202020204" pitchFamily="34" charset="0"/>
                        </a:rPr>
                        <a:t>52</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200" b="0" i="0" u="none" strike="noStrike">
                          <a:effectLst/>
                          <a:latin typeface="Century Gothic" panose="020B0502020202020204" pitchFamily="34" charset="0"/>
                        </a:rPr>
                        <a:t>5</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s-CO" sz="1200" b="0" i="0" u="none" strike="noStrike">
                          <a:effectLst/>
                          <a:latin typeface="Century Gothic" panose="020B0502020202020204" pitchFamily="34" charset="0"/>
                        </a:rPr>
                        <a:t>57</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1239297418"/>
                  </a:ext>
                </a:extLst>
              </a:tr>
              <a:tr h="161925">
                <a:tc>
                  <a:txBody>
                    <a:bodyPr/>
                    <a:lstStyle/>
                    <a:p>
                      <a:pPr algn="ctr" fontAlgn="b"/>
                      <a:r>
                        <a:rPr lang="es-CO" sz="1200" b="1" i="0" u="none" strike="noStrike" dirty="0">
                          <a:effectLst/>
                          <a:latin typeface="Century Gothic" panose="020B0502020202020204" pitchFamily="34" charset="0"/>
                        </a:rPr>
                        <a:t>Total</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b"/>
                      <a:r>
                        <a:rPr lang="es-CO" sz="1200" b="1" i="0" u="none" strike="noStrike" dirty="0">
                          <a:effectLst/>
                          <a:latin typeface="Century Gothic" panose="020B0502020202020204" pitchFamily="34" charset="0"/>
                        </a:rPr>
                        <a:t>498</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b"/>
                      <a:r>
                        <a:rPr lang="es-CO" sz="1200" b="1" i="0" u="none" strike="noStrike">
                          <a:effectLst/>
                          <a:latin typeface="Century Gothic" panose="020B0502020202020204" pitchFamily="34" charset="0"/>
                        </a:rPr>
                        <a:t>475</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b"/>
                      <a:r>
                        <a:rPr lang="es-CO" sz="1200" b="1" i="0" u="none" strike="noStrike" dirty="0">
                          <a:effectLst/>
                          <a:latin typeface="Century Gothic" panose="020B0502020202020204" pitchFamily="34" charset="0"/>
                        </a:rPr>
                        <a:t>973</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extLst>
                  <a:ext uri="{0D108BD9-81ED-4DB2-BD59-A6C34878D82A}">
                    <a16:rowId xmlns="" xmlns:a16="http://schemas.microsoft.com/office/drawing/2014/main" val="837220496"/>
                  </a:ext>
                </a:extLst>
              </a:tr>
            </a:tbl>
          </a:graphicData>
        </a:graphic>
      </p:graphicFrame>
      <p:graphicFrame>
        <p:nvGraphicFramePr>
          <p:cNvPr id="12" name="Gráfico 11">
            <a:extLst>
              <a:ext uri="{FF2B5EF4-FFF2-40B4-BE49-F238E27FC236}">
                <a16:creationId xmlns="" xmlns:a16="http://schemas.microsoft.com/office/drawing/2014/main" id="{F3C8D334-D6F5-4DF2-B1A1-27079017D374}"/>
              </a:ext>
            </a:extLst>
          </p:cNvPr>
          <p:cNvGraphicFramePr>
            <a:graphicFrameLocks/>
          </p:cNvGraphicFramePr>
          <p:nvPr>
            <p:extLst>
              <p:ext uri="{D42A27DB-BD31-4B8C-83A1-F6EECF244321}">
                <p14:modId xmlns:p14="http://schemas.microsoft.com/office/powerpoint/2010/main" val="3058196305"/>
              </p:ext>
            </p:extLst>
          </p:nvPr>
        </p:nvGraphicFramePr>
        <p:xfrm>
          <a:off x="6099671" y="2883409"/>
          <a:ext cx="5751442" cy="391755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3" name="Gráfico 12">
            <a:extLst>
              <a:ext uri="{FF2B5EF4-FFF2-40B4-BE49-F238E27FC236}">
                <a16:creationId xmlns="" xmlns:a16="http://schemas.microsoft.com/office/drawing/2014/main" id="{D9AEC797-546C-4DBB-9845-F3909165E381}"/>
              </a:ext>
            </a:extLst>
          </p:cNvPr>
          <p:cNvGraphicFramePr>
            <a:graphicFrameLocks/>
          </p:cNvGraphicFramePr>
          <p:nvPr>
            <p:extLst>
              <p:ext uri="{D42A27DB-BD31-4B8C-83A1-F6EECF244321}">
                <p14:modId xmlns:p14="http://schemas.microsoft.com/office/powerpoint/2010/main" val="3804627228"/>
              </p:ext>
            </p:extLst>
          </p:nvPr>
        </p:nvGraphicFramePr>
        <p:xfrm>
          <a:off x="562089" y="3338800"/>
          <a:ext cx="5452113" cy="3308139"/>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ángulo 6">
            <a:extLst>
              <a:ext uri="{FF2B5EF4-FFF2-40B4-BE49-F238E27FC236}">
                <a16:creationId xmlns="" xmlns:a16="http://schemas.microsoft.com/office/drawing/2014/main" id="{A9C552DB-514B-4714-9312-965E8F1D4195}"/>
              </a:ext>
            </a:extLst>
          </p:cNvPr>
          <p:cNvSpPr/>
          <p:nvPr/>
        </p:nvSpPr>
        <p:spPr>
          <a:xfrm>
            <a:off x="136633" y="6493182"/>
            <a:ext cx="6096000" cy="276999"/>
          </a:xfrm>
          <a:prstGeom prst="rect">
            <a:avLst/>
          </a:prstGeom>
        </p:spPr>
        <p:txBody>
          <a:bodyPr>
            <a:spAutoFit/>
          </a:bodyPr>
          <a:lstStyle/>
          <a:p>
            <a:r>
              <a:rPr lang="es-CO" sz="1200" dirty="0">
                <a:solidFill>
                  <a:schemeClr val="bg1">
                    <a:lumMod val="50000"/>
                  </a:schemeClr>
                </a:solidFill>
                <a:latin typeface="Century Gothic" panose="020B0502020202020204" pitchFamily="34" charset="0"/>
              </a:rPr>
              <a:t>Fuente: Ministerio de Educación Nacional - SNIES</a:t>
            </a:r>
          </a:p>
        </p:txBody>
      </p:sp>
    </p:spTree>
    <p:extLst>
      <p:ext uri="{BB962C8B-B14F-4D97-AF65-F5344CB8AC3E}">
        <p14:creationId xmlns:p14="http://schemas.microsoft.com/office/powerpoint/2010/main" val="11296642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a 9">
            <a:extLst>
              <a:ext uri="{FF2B5EF4-FFF2-40B4-BE49-F238E27FC236}">
                <a16:creationId xmlns="" xmlns:a16="http://schemas.microsoft.com/office/drawing/2014/main" id="{1A01B350-2EF3-4161-B9CA-3D24DDA53D20}"/>
              </a:ext>
            </a:extLst>
          </p:cNvPr>
          <p:cNvGraphicFramePr>
            <a:graphicFrameLocks noGrp="1"/>
          </p:cNvGraphicFramePr>
          <p:nvPr>
            <p:extLst>
              <p:ext uri="{D42A27DB-BD31-4B8C-83A1-F6EECF244321}">
                <p14:modId xmlns:p14="http://schemas.microsoft.com/office/powerpoint/2010/main" val="3440408789"/>
              </p:ext>
            </p:extLst>
          </p:nvPr>
        </p:nvGraphicFramePr>
        <p:xfrm>
          <a:off x="2664512" y="1158354"/>
          <a:ext cx="9161118" cy="2461260"/>
        </p:xfrm>
        <a:graphic>
          <a:graphicData uri="http://schemas.openxmlformats.org/drawingml/2006/table">
            <a:tbl>
              <a:tblPr/>
              <a:tblGrid>
                <a:gridCol w="2162079">
                  <a:extLst>
                    <a:ext uri="{9D8B030D-6E8A-4147-A177-3AD203B41FA5}">
                      <a16:colId xmlns="" xmlns:a16="http://schemas.microsoft.com/office/drawing/2014/main" val="668351170"/>
                    </a:ext>
                  </a:extLst>
                </a:gridCol>
                <a:gridCol w="803850">
                  <a:extLst>
                    <a:ext uri="{9D8B030D-6E8A-4147-A177-3AD203B41FA5}">
                      <a16:colId xmlns="" xmlns:a16="http://schemas.microsoft.com/office/drawing/2014/main" val="690131863"/>
                    </a:ext>
                  </a:extLst>
                </a:gridCol>
                <a:gridCol w="803850">
                  <a:extLst>
                    <a:ext uri="{9D8B030D-6E8A-4147-A177-3AD203B41FA5}">
                      <a16:colId xmlns="" xmlns:a16="http://schemas.microsoft.com/office/drawing/2014/main" val="2710309861"/>
                    </a:ext>
                  </a:extLst>
                </a:gridCol>
                <a:gridCol w="845844">
                  <a:extLst>
                    <a:ext uri="{9D8B030D-6E8A-4147-A177-3AD203B41FA5}">
                      <a16:colId xmlns="" xmlns:a16="http://schemas.microsoft.com/office/drawing/2014/main" val="3182837063"/>
                    </a:ext>
                  </a:extLst>
                </a:gridCol>
                <a:gridCol w="928170">
                  <a:extLst>
                    <a:ext uri="{9D8B030D-6E8A-4147-A177-3AD203B41FA5}">
                      <a16:colId xmlns="" xmlns:a16="http://schemas.microsoft.com/office/drawing/2014/main" val="2775661401"/>
                    </a:ext>
                  </a:extLst>
                </a:gridCol>
                <a:gridCol w="1122618">
                  <a:extLst>
                    <a:ext uri="{9D8B030D-6E8A-4147-A177-3AD203B41FA5}">
                      <a16:colId xmlns="" xmlns:a16="http://schemas.microsoft.com/office/drawing/2014/main" val="2380509495"/>
                    </a:ext>
                  </a:extLst>
                </a:gridCol>
                <a:gridCol w="831569">
                  <a:extLst>
                    <a:ext uri="{9D8B030D-6E8A-4147-A177-3AD203B41FA5}">
                      <a16:colId xmlns="" xmlns:a16="http://schemas.microsoft.com/office/drawing/2014/main" val="3442263662"/>
                    </a:ext>
                  </a:extLst>
                </a:gridCol>
                <a:gridCol w="831569">
                  <a:extLst>
                    <a:ext uri="{9D8B030D-6E8A-4147-A177-3AD203B41FA5}">
                      <a16:colId xmlns="" xmlns:a16="http://schemas.microsoft.com/office/drawing/2014/main" val="1537664915"/>
                    </a:ext>
                  </a:extLst>
                </a:gridCol>
                <a:gridCol w="831569">
                  <a:extLst>
                    <a:ext uri="{9D8B030D-6E8A-4147-A177-3AD203B41FA5}">
                      <a16:colId xmlns="" xmlns:a16="http://schemas.microsoft.com/office/drawing/2014/main" val="1470197039"/>
                    </a:ext>
                  </a:extLst>
                </a:gridCol>
              </a:tblGrid>
              <a:tr h="285750">
                <a:tc gridSpan="9">
                  <a:txBody>
                    <a:bodyPr/>
                    <a:lstStyle/>
                    <a:p>
                      <a:pPr algn="ctr" rtl="0" fontAlgn="b"/>
                      <a:r>
                        <a:rPr lang="es-CO" sz="2400" b="1" i="0" u="none" strike="noStrike">
                          <a:solidFill>
                            <a:srgbClr val="FFFFFF"/>
                          </a:solidFill>
                          <a:effectLst/>
                          <a:latin typeface="Century Gothic" panose="020B0502020202020204" pitchFamily="34" charset="0"/>
                        </a:rPr>
                        <a:t>Programas por capítulo, nivel - Pregrado</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2D050"/>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 xmlns:a16="http://schemas.microsoft.com/office/drawing/2014/main" val="1747585668"/>
                  </a:ext>
                </a:extLst>
              </a:tr>
              <a:tr h="161925">
                <a:tc rowSpan="2">
                  <a:txBody>
                    <a:bodyPr/>
                    <a:lstStyle/>
                    <a:p>
                      <a:pPr algn="ctr" fontAlgn="ctr"/>
                      <a:r>
                        <a:rPr lang="es-CO" sz="1100" b="1" i="0" u="none" strike="noStrike" dirty="0">
                          <a:effectLst/>
                          <a:latin typeface="Century Gothic" panose="020B0502020202020204" pitchFamily="34" charset="0"/>
                        </a:rPr>
                        <a:t>Capítulo</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gridSpan="2">
                  <a:txBody>
                    <a:bodyPr/>
                    <a:lstStyle/>
                    <a:p>
                      <a:pPr algn="ctr" fontAlgn="ctr"/>
                      <a:r>
                        <a:rPr lang="es-CO" sz="1100" b="1" i="0" u="none" strike="noStrike">
                          <a:effectLst/>
                          <a:latin typeface="Century Gothic" panose="020B0502020202020204" pitchFamily="34" charset="0"/>
                        </a:rPr>
                        <a:t>Formación Técnica Profesional</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hMerge="1">
                  <a:txBody>
                    <a:bodyPr/>
                    <a:lstStyle/>
                    <a:p>
                      <a:endParaRPr lang="es-CO"/>
                    </a:p>
                  </a:txBody>
                  <a:tcPr/>
                </a:tc>
                <a:tc gridSpan="2">
                  <a:txBody>
                    <a:bodyPr/>
                    <a:lstStyle/>
                    <a:p>
                      <a:pPr algn="ctr" fontAlgn="ctr"/>
                      <a:r>
                        <a:rPr lang="es-CO" sz="1100" b="1" i="0" u="none" strike="noStrike">
                          <a:effectLst/>
                          <a:latin typeface="Century Gothic" panose="020B0502020202020204" pitchFamily="34" charset="0"/>
                        </a:rPr>
                        <a:t>Tecnológica</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hMerge="1">
                  <a:txBody>
                    <a:bodyPr/>
                    <a:lstStyle/>
                    <a:p>
                      <a:endParaRPr lang="es-CO"/>
                    </a:p>
                  </a:txBody>
                  <a:tcPr/>
                </a:tc>
                <a:tc gridSpan="2">
                  <a:txBody>
                    <a:bodyPr/>
                    <a:lstStyle/>
                    <a:p>
                      <a:pPr algn="ctr" fontAlgn="ctr"/>
                      <a:r>
                        <a:rPr lang="es-CO" sz="1100" b="1" i="0" u="none" strike="noStrike">
                          <a:effectLst/>
                          <a:latin typeface="Century Gothic" panose="020B0502020202020204" pitchFamily="34" charset="0"/>
                        </a:rPr>
                        <a:t>Universitaria</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hMerge="1">
                  <a:txBody>
                    <a:bodyPr/>
                    <a:lstStyle/>
                    <a:p>
                      <a:endParaRPr lang="es-CO"/>
                    </a:p>
                  </a:txBody>
                  <a:tcPr/>
                </a:tc>
                <a:tc gridSpan="2">
                  <a:txBody>
                    <a:bodyPr/>
                    <a:lstStyle/>
                    <a:p>
                      <a:pPr algn="ctr" fontAlgn="ctr"/>
                      <a:r>
                        <a:rPr lang="es-CO" sz="1100" b="1" i="0" u="none" strike="noStrike">
                          <a:effectLst/>
                          <a:latin typeface="Century Gothic" panose="020B0502020202020204" pitchFamily="34" charset="0"/>
                        </a:rPr>
                        <a:t>Total</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hMerge="1">
                  <a:txBody>
                    <a:bodyPr/>
                    <a:lstStyle/>
                    <a:p>
                      <a:endParaRPr lang="es-CO"/>
                    </a:p>
                  </a:txBody>
                  <a:tcPr/>
                </a:tc>
                <a:extLst>
                  <a:ext uri="{0D108BD9-81ED-4DB2-BD59-A6C34878D82A}">
                    <a16:rowId xmlns="" xmlns:a16="http://schemas.microsoft.com/office/drawing/2014/main" val="3795519163"/>
                  </a:ext>
                </a:extLst>
              </a:tr>
              <a:tr h="323850">
                <a:tc vMerge="1">
                  <a:txBody>
                    <a:bodyPr/>
                    <a:lstStyle/>
                    <a:p>
                      <a:endParaRPr lang="es-CO"/>
                    </a:p>
                  </a:txBody>
                  <a:tcPr/>
                </a:tc>
                <a:tc>
                  <a:txBody>
                    <a:bodyPr/>
                    <a:lstStyle/>
                    <a:p>
                      <a:pPr algn="ctr" fontAlgn="ctr"/>
                      <a:r>
                        <a:rPr lang="es-CO" sz="1100" b="1" i="0" u="none" strike="noStrike">
                          <a:effectLst/>
                          <a:latin typeface="Century Gothic" panose="020B0502020202020204" pitchFamily="34" charset="0"/>
                        </a:rPr>
                        <a:t>Cantidad</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100" b="1" i="0" u="none" strike="noStrike">
                          <a:effectLst/>
                          <a:latin typeface="Century Gothic" panose="020B0502020202020204" pitchFamily="34" charset="0"/>
                        </a:rPr>
                        <a:t>Par.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100" b="1" i="0" u="none" strike="noStrike">
                          <a:effectLst/>
                          <a:latin typeface="Century Gothic" panose="020B0502020202020204" pitchFamily="34" charset="0"/>
                        </a:rPr>
                        <a:t>Cantidad</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100" b="1" i="0" u="none" strike="noStrike">
                          <a:effectLst/>
                          <a:latin typeface="Century Gothic" panose="020B0502020202020204" pitchFamily="34" charset="0"/>
                        </a:rPr>
                        <a:t>Par.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100" b="1" i="0" u="none" strike="noStrike">
                          <a:effectLst/>
                          <a:latin typeface="Century Gothic" panose="020B0502020202020204" pitchFamily="34" charset="0"/>
                        </a:rPr>
                        <a:t>Cantidad</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100" b="1" i="0" u="none" strike="noStrike">
                          <a:effectLst/>
                          <a:latin typeface="Century Gothic" panose="020B0502020202020204" pitchFamily="34" charset="0"/>
                        </a:rPr>
                        <a:t>Par.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100" b="1" i="0" u="none" strike="noStrike">
                          <a:effectLst/>
                          <a:latin typeface="Century Gothic" panose="020B0502020202020204" pitchFamily="34" charset="0"/>
                        </a:rPr>
                        <a:t>Cantidad</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100" b="1" i="0" u="none" strike="noStrike">
                          <a:effectLst/>
                          <a:latin typeface="Century Gothic" panose="020B0502020202020204" pitchFamily="34" charset="0"/>
                        </a:rPr>
                        <a:t>Par.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extLst>
                  <a:ext uri="{0D108BD9-81ED-4DB2-BD59-A6C34878D82A}">
                    <a16:rowId xmlns="" xmlns:a16="http://schemas.microsoft.com/office/drawing/2014/main" val="3515788453"/>
                  </a:ext>
                </a:extLst>
              </a:tr>
              <a:tr h="171450">
                <a:tc>
                  <a:txBody>
                    <a:bodyPr/>
                    <a:lstStyle/>
                    <a:p>
                      <a:pPr algn="ctr" fontAlgn="ctr"/>
                      <a:r>
                        <a:rPr lang="es-CO" sz="1100" b="0" i="0" u="none" strike="noStrike">
                          <a:effectLst/>
                          <a:latin typeface="Century Gothic" panose="020B0502020202020204" pitchFamily="34" charset="0"/>
                        </a:rPr>
                        <a:t>Antioquia - Chocó</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0,0%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16,7%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65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14,19%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66</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14,16%</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4253784145"/>
                  </a:ext>
                </a:extLst>
              </a:tr>
              <a:tr h="171450">
                <a:tc>
                  <a:txBody>
                    <a:bodyPr/>
                    <a:lstStyle/>
                    <a:p>
                      <a:pPr algn="ctr" fontAlgn="ctr"/>
                      <a:r>
                        <a:rPr lang="es-CO" sz="1100" b="0" i="0" u="none" strike="noStrike">
                          <a:effectLst/>
                          <a:latin typeface="Century Gothic" panose="020B0502020202020204" pitchFamily="34" charset="0"/>
                        </a:rPr>
                        <a:t>Caribe</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50,0%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0,0%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62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13,54%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63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13,52%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1813941734"/>
                  </a:ext>
                </a:extLst>
              </a:tr>
              <a:tr h="171450">
                <a:tc>
                  <a:txBody>
                    <a:bodyPr/>
                    <a:lstStyle/>
                    <a:p>
                      <a:pPr algn="ctr" fontAlgn="ctr"/>
                      <a:r>
                        <a:rPr lang="es-CO" sz="1100" b="0" i="0" u="none" strike="noStrike">
                          <a:effectLst/>
                          <a:latin typeface="Century Gothic" panose="020B0502020202020204" pitchFamily="34" charset="0"/>
                        </a:rPr>
                        <a:t>Centro</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0,0%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33,3%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162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35,37%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164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35,19%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3375270943"/>
                  </a:ext>
                </a:extLst>
              </a:tr>
              <a:tr h="171450">
                <a:tc>
                  <a:txBody>
                    <a:bodyPr/>
                    <a:lstStyle/>
                    <a:p>
                      <a:pPr algn="ctr" fontAlgn="ctr"/>
                      <a:r>
                        <a:rPr lang="es-CO" sz="1100" b="0" i="0" u="none" strike="noStrike">
                          <a:effectLst/>
                          <a:latin typeface="Century Gothic" panose="020B0502020202020204" pitchFamily="34" charset="0"/>
                        </a:rPr>
                        <a:t>Eje cafetéro</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0,0%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0,0%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28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6,11%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28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6,01%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487420277"/>
                  </a:ext>
                </a:extLst>
              </a:tr>
              <a:tr h="171450">
                <a:tc>
                  <a:txBody>
                    <a:bodyPr/>
                    <a:lstStyle/>
                    <a:p>
                      <a:pPr algn="ctr" fontAlgn="ctr"/>
                      <a:r>
                        <a:rPr lang="es-CO" sz="1100" b="0" i="0" u="none" strike="noStrike">
                          <a:effectLst/>
                          <a:latin typeface="Century Gothic" panose="020B0502020202020204" pitchFamily="34" charset="0"/>
                        </a:rPr>
                        <a:t>Nororiente</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0,0%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0,0%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26</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5,68%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26</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dirty="0">
                          <a:effectLst/>
                          <a:latin typeface="Century Gothic" panose="020B0502020202020204" pitchFamily="34" charset="0"/>
                        </a:rPr>
                        <a:t>5,58%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3862560408"/>
                  </a:ext>
                </a:extLst>
              </a:tr>
              <a:tr h="171450">
                <a:tc>
                  <a:txBody>
                    <a:bodyPr/>
                    <a:lstStyle/>
                    <a:p>
                      <a:pPr algn="ctr" fontAlgn="ctr"/>
                      <a:r>
                        <a:rPr lang="es-CO" sz="1100" b="0" i="0" u="none" strike="noStrike">
                          <a:effectLst/>
                          <a:latin typeface="Century Gothic" panose="020B0502020202020204" pitchFamily="34" charset="0"/>
                        </a:rPr>
                        <a:t>Suroccidente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50,0%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50,0%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87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19,00%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91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19,53%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3747587784"/>
                  </a:ext>
                </a:extLst>
              </a:tr>
              <a:tr h="171450">
                <a:tc>
                  <a:txBody>
                    <a:bodyPr/>
                    <a:lstStyle/>
                    <a:p>
                      <a:pPr algn="ctr" fontAlgn="ctr"/>
                      <a:r>
                        <a:rPr lang="es-CO" sz="1100" b="0" i="0" u="none" strike="noStrike">
                          <a:effectLst/>
                          <a:latin typeface="Century Gothic" panose="020B0502020202020204" pitchFamily="34" charset="0"/>
                        </a:rPr>
                        <a:t>Suroriente</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0,0%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0,0%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28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6,11%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28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6,01%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1394548157"/>
                  </a:ext>
                </a:extLst>
              </a:tr>
              <a:tr h="171450">
                <a:tc>
                  <a:txBody>
                    <a:bodyPr/>
                    <a:lstStyle/>
                    <a:p>
                      <a:pPr algn="ctr" fontAlgn="ctr"/>
                      <a:r>
                        <a:rPr lang="es-CO" sz="1100" b="1" i="0" u="none" strike="noStrike">
                          <a:effectLst/>
                          <a:latin typeface="Century Gothic" panose="020B0502020202020204" pitchFamily="34" charset="0"/>
                        </a:rPr>
                        <a:t>Total general</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100" b="1" i="0" u="none" strike="noStrike">
                          <a:effectLst/>
                          <a:latin typeface="Century Gothic" panose="020B0502020202020204" pitchFamily="34" charset="0"/>
                        </a:rPr>
                        <a:t>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100" b="1" i="0" u="none" strike="noStrike">
                          <a:effectLst/>
                          <a:latin typeface="Century Gothic" panose="020B0502020202020204" pitchFamily="34" charset="0"/>
                        </a:rPr>
                        <a:t>100%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100" b="1" i="0" u="none" strike="noStrike">
                          <a:effectLst/>
                          <a:latin typeface="Century Gothic" panose="020B0502020202020204" pitchFamily="34" charset="0"/>
                        </a:rPr>
                        <a:t>6</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100" b="1" i="0" u="none" strike="noStrike" dirty="0">
                          <a:effectLst/>
                          <a:latin typeface="Century Gothic" panose="020B0502020202020204" pitchFamily="34" charset="0"/>
                        </a:rPr>
                        <a:t>100%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100" b="1" i="0" u="none" strike="noStrike">
                          <a:effectLst/>
                          <a:latin typeface="Century Gothic" panose="020B0502020202020204" pitchFamily="34" charset="0"/>
                        </a:rPr>
                        <a:t>458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100" b="1" i="0" u="none" strike="noStrike">
                          <a:effectLst/>
                          <a:latin typeface="Century Gothic" panose="020B0502020202020204" pitchFamily="34" charset="0"/>
                        </a:rPr>
                        <a:t>100%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100" b="1" i="0" u="none" strike="noStrike">
                          <a:effectLst/>
                          <a:latin typeface="Century Gothic" panose="020B0502020202020204" pitchFamily="34" charset="0"/>
                        </a:rPr>
                        <a:t>466</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100" b="1" i="0" u="none" strike="noStrike" dirty="0">
                          <a:effectLst/>
                          <a:latin typeface="Century Gothic" panose="020B0502020202020204" pitchFamily="34" charset="0"/>
                        </a:rPr>
                        <a:t>100%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extLst>
                  <a:ext uri="{0D108BD9-81ED-4DB2-BD59-A6C34878D82A}">
                    <a16:rowId xmlns="" xmlns:a16="http://schemas.microsoft.com/office/drawing/2014/main" val="364523970"/>
                  </a:ext>
                </a:extLst>
              </a:tr>
            </a:tbl>
          </a:graphicData>
        </a:graphic>
      </p:graphicFrame>
      <p:graphicFrame>
        <p:nvGraphicFramePr>
          <p:cNvPr id="13" name="Tabla 12">
            <a:extLst>
              <a:ext uri="{FF2B5EF4-FFF2-40B4-BE49-F238E27FC236}">
                <a16:creationId xmlns="" xmlns:a16="http://schemas.microsoft.com/office/drawing/2014/main" id="{CE84E234-C283-45FA-BF3C-C0BFD536CB2B}"/>
              </a:ext>
            </a:extLst>
          </p:cNvPr>
          <p:cNvGraphicFramePr>
            <a:graphicFrameLocks noGrp="1"/>
          </p:cNvGraphicFramePr>
          <p:nvPr>
            <p:extLst>
              <p:ext uri="{D42A27DB-BD31-4B8C-83A1-F6EECF244321}">
                <p14:modId xmlns:p14="http://schemas.microsoft.com/office/powerpoint/2010/main" val="3192909878"/>
              </p:ext>
            </p:extLst>
          </p:nvPr>
        </p:nvGraphicFramePr>
        <p:xfrm>
          <a:off x="515727" y="3999524"/>
          <a:ext cx="9271001" cy="2461260"/>
        </p:xfrm>
        <a:graphic>
          <a:graphicData uri="http://schemas.openxmlformats.org/drawingml/2006/table">
            <a:tbl>
              <a:tblPr/>
              <a:tblGrid>
                <a:gridCol w="1647135">
                  <a:extLst>
                    <a:ext uri="{9D8B030D-6E8A-4147-A177-3AD203B41FA5}">
                      <a16:colId xmlns="" xmlns:a16="http://schemas.microsoft.com/office/drawing/2014/main" val="3300775459"/>
                    </a:ext>
                  </a:extLst>
                </a:gridCol>
                <a:gridCol w="893190">
                  <a:extLst>
                    <a:ext uri="{9D8B030D-6E8A-4147-A177-3AD203B41FA5}">
                      <a16:colId xmlns="" xmlns:a16="http://schemas.microsoft.com/office/drawing/2014/main" val="1770412232"/>
                    </a:ext>
                  </a:extLst>
                </a:gridCol>
                <a:gridCol w="688499">
                  <a:extLst>
                    <a:ext uri="{9D8B030D-6E8A-4147-A177-3AD203B41FA5}">
                      <a16:colId xmlns="" xmlns:a16="http://schemas.microsoft.com/office/drawing/2014/main" val="2005184455"/>
                    </a:ext>
                  </a:extLst>
                </a:gridCol>
                <a:gridCol w="684433">
                  <a:extLst>
                    <a:ext uri="{9D8B030D-6E8A-4147-A177-3AD203B41FA5}">
                      <a16:colId xmlns="" xmlns:a16="http://schemas.microsoft.com/office/drawing/2014/main" val="3293355207"/>
                    </a:ext>
                  </a:extLst>
                </a:gridCol>
                <a:gridCol w="1046921">
                  <a:extLst>
                    <a:ext uri="{9D8B030D-6E8A-4147-A177-3AD203B41FA5}">
                      <a16:colId xmlns="" xmlns:a16="http://schemas.microsoft.com/office/drawing/2014/main" val="129010818"/>
                    </a:ext>
                  </a:extLst>
                </a:gridCol>
                <a:gridCol w="749618">
                  <a:extLst>
                    <a:ext uri="{9D8B030D-6E8A-4147-A177-3AD203B41FA5}">
                      <a16:colId xmlns="" xmlns:a16="http://schemas.microsoft.com/office/drawing/2014/main" val="310547989"/>
                    </a:ext>
                  </a:extLst>
                </a:gridCol>
                <a:gridCol w="712241">
                  <a:extLst>
                    <a:ext uri="{9D8B030D-6E8A-4147-A177-3AD203B41FA5}">
                      <a16:colId xmlns="" xmlns:a16="http://schemas.microsoft.com/office/drawing/2014/main" val="2312905624"/>
                    </a:ext>
                  </a:extLst>
                </a:gridCol>
                <a:gridCol w="712241">
                  <a:extLst>
                    <a:ext uri="{9D8B030D-6E8A-4147-A177-3AD203B41FA5}">
                      <a16:colId xmlns="" xmlns:a16="http://schemas.microsoft.com/office/drawing/2014/main" val="184113842"/>
                    </a:ext>
                  </a:extLst>
                </a:gridCol>
                <a:gridCol w="712241">
                  <a:extLst>
                    <a:ext uri="{9D8B030D-6E8A-4147-A177-3AD203B41FA5}">
                      <a16:colId xmlns="" xmlns:a16="http://schemas.microsoft.com/office/drawing/2014/main" val="1032628704"/>
                    </a:ext>
                  </a:extLst>
                </a:gridCol>
                <a:gridCol w="712241">
                  <a:extLst>
                    <a:ext uri="{9D8B030D-6E8A-4147-A177-3AD203B41FA5}">
                      <a16:colId xmlns="" xmlns:a16="http://schemas.microsoft.com/office/drawing/2014/main" val="3674478869"/>
                    </a:ext>
                  </a:extLst>
                </a:gridCol>
                <a:gridCol w="712241">
                  <a:extLst>
                    <a:ext uri="{9D8B030D-6E8A-4147-A177-3AD203B41FA5}">
                      <a16:colId xmlns="" xmlns:a16="http://schemas.microsoft.com/office/drawing/2014/main" val="2321563942"/>
                    </a:ext>
                  </a:extLst>
                </a:gridCol>
              </a:tblGrid>
              <a:tr h="285750">
                <a:tc gridSpan="11">
                  <a:txBody>
                    <a:bodyPr/>
                    <a:lstStyle/>
                    <a:p>
                      <a:pPr algn="ctr" rtl="0" fontAlgn="b"/>
                      <a:r>
                        <a:rPr lang="es-CO" sz="2400" b="1" i="0" u="none" strike="noStrike" dirty="0">
                          <a:solidFill>
                            <a:srgbClr val="FFFFFF"/>
                          </a:solidFill>
                          <a:effectLst/>
                          <a:latin typeface="Century Gothic" panose="020B0502020202020204" pitchFamily="34" charset="0"/>
                        </a:rPr>
                        <a:t>Programas por capítulo, nivel - Posgrado</a:t>
                      </a:r>
                    </a:p>
                  </a:txBody>
                  <a:tcPr marL="9525" marR="9525" marT="952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2D050"/>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 xmlns:a16="http://schemas.microsoft.com/office/drawing/2014/main" val="413825788"/>
                  </a:ext>
                </a:extLst>
              </a:tr>
              <a:tr h="161925">
                <a:tc rowSpan="2">
                  <a:txBody>
                    <a:bodyPr/>
                    <a:lstStyle/>
                    <a:p>
                      <a:pPr algn="ctr" fontAlgn="ctr"/>
                      <a:r>
                        <a:rPr lang="es-CO" sz="1100" b="1" i="0" u="none" strike="noStrike" dirty="0">
                          <a:effectLst/>
                          <a:latin typeface="Century Gothic" panose="020B0502020202020204" pitchFamily="34" charset="0"/>
                        </a:rPr>
                        <a:t>Capítulo</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gridSpan="2">
                  <a:txBody>
                    <a:bodyPr/>
                    <a:lstStyle/>
                    <a:p>
                      <a:pPr algn="ctr" fontAlgn="ctr"/>
                      <a:r>
                        <a:rPr lang="es-CO" sz="1100" b="1" i="0" u="none" strike="noStrike">
                          <a:effectLst/>
                          <a:latin typeface="Century Gothic" panose="020B0502020202020204" pitchFamily="34" charset="0"/>
                        </a:rPr>
                        <a:t>Especialización Tecnológica</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hMerge="1">
                  <a:txBody>
                    <a:bodyPr/>
                    <a:lstStyle/>
                    <a:p>
                      <a:endParaRPr lang="es-CO"/>
                    </a:p>
                  </a:txBody>
                  <a:tcPr/>
                </a:tc>
                <a:tc gridSpan="2">
                  <a:txBody>
                    <a:bodyPr/>
                    <a:lstStyle/>
                    <a:p>
                      <a:pPr algn="ctr" fontAlgn="ctr"/>
                      <a:r>
                        <a:rPr lang="es-CO" sz="1100" b="1" i="0" u="none" strike="noStrike">
                          <a:effectLst/>
                          <a:latin typeface="Century Gothic" panose="020B0502020202020204" pitchFamily="34" charset="0"/>
                        </a:rPr>
                        <a:t>Especialización Universitaria</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hMerge="1">
                  <a:txBody>
                    <a:bodyPr/>
                    <a:lstStyle/>
                    <a:p>
                      <a:endParaRPr lang="es-CO"/>
                    </a:p>
                  </a:txBody>
                  <a:tcPr/>
                </a:tc>
                <a:tc gridSpan="2">
                  <a:txBody>
                    <a:bodyPr/>
                    <a:lstStyle/>
                    <a:p>
                      <a:pPr algn="ctr" fontAlgn="ctr"/>
                      <a:r>
                        <a:rPr lang="es-CO" sz="1100" b="1" i="0" u="none" strike="noStrike">
                          <a:effectLst/>
                          <a:latin typeface="Century Gothic" panose="020B0502020202020204" pitchFamily="34" charset="0"/>
                        </a:rPr>
                        <a:t>Maestría</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hMerge="1">
                  <a:txBody>
                    <a:bodyPr/>
                    <a:lstStyle/>
                    <a:p>
                      <a:endParaRPr lang="es-CO"/>
                    </a:p>
                  </a:txBody>
                  <a:tcPr/>
                </a:tc>
                <a:tc gridSpan="2">
                  <a:txBody>
                    <a:bodyPr/>
                    <a:lstStyle/>
                    <a:p>
                      <a:pPr algn="ctr" fontAlgn="ctr"/>
                      <a:r>
                        <a:rPr lang="es-CO" sz="1100" b="1" i="0" u="none" strike="noStrike">
                          <a:effectLst/>
                          <a:latin typeface="Century Gothic" panose="020B0502020202020204" pitchFamily="34" charset="0"/>
                        </a:rPr>
                        <a:t>Doctorado</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hMerge="1">
                  <a:txBody>
                    <a:bodyPr/>
                    <a:lstStyle/>
                    <a:p>
                      <a:endParaRPr lang="es-CO"/>
                    </a:p>
                  </a:txBody>
                  <a:tcPr/>
                </a:tc>
                <a:tc gridSpan="2">
                  <a:txBody>
                    <a:bodyPr/>
                    <a:lstStyle/>
                    <a:p>
                      <a:pPr algn="ctr" fontAlgn="ctr"/>
                      <a:r>
                        <a:rPr lang="es-CO" sz="1100" b="1" i="0" u="none" strike="noStrike">
                          <a:effectLst/>
                          <a:latin typeface="Century Gothic" panose="020B0502020202020204" pitchFamily="34" charset="0"/>
                        </a:rPr>
                        <a:t>Total</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hMerge="1">
                  <a:txBody>
                    <a:bodyPr/>
                    <a:lstStyle/>
                    <a:p>
                      <a:endParaRPr lang="es-CO"/>
                    </a:p>
                  </a:txBody>
                  <a:tcPr/>
                </a:tc>
                <a:extLst>
                  <a:ext uri="{0D108BD9-81ED-4DB2-BD59-A6C34878D82A}">
                    <a16:rowId xmlns="" xmlns:a16="http://schemas.microsoft.com/office/drawing/2014/main" val="3915507675"/>
                  </a:ext>
                </a:extLst>
              </a:tr>
              <a:tr h="323850">
                <a:tc vMerge="1">
                  <a:txBody>
                    <a:bodyPr/>
                    <a:lstStyle/>
                    <a:p>
                      <a:endParaRPr lang="es-CO"/>
                    </a:p>
                  </a:txBody>
                  <a:tcPr/>
                </a:tc>
                <a:tc>
                  <a:txBody>
                    <a:bodyPr/>
                    <a:lstStyle/>
                    <a:p>
                      <a:pPr algn="ctr" fontAlgn="ctr"/>
                      <a:r>
                        <a:rPr lang="es-CO" sz="1100" b="1" i="0" u="none" strike="noStrike">
                          <a:effectLst/>
                          <a:latin typeface="Century Gothic" panose="020B0502020202020204" pitchFamily="34" charset="0"/>
                        </a:rPr>
                        <a:t>Cantidad</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100" b="1" i="0" u="none" strike="noStrike">
                          <a:effectLst/>
                          <a:latin typeface="Century Gothic" panose="020B0502020202020204" pitchFamily="34" charset="0"/>
                        </a:rPr>
                        <a:t>Par.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100" b="1" i="0" u="none" strike="noStrike">
                          <a:effectLst/>
                          <a:latin typeface="Century Gothic" panose="020B0502020202020204" pitchFamily="34" charset="0"/>
                        </a:rPr>
                        <a:t>Cantidad</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100" b="1" i="0" u="none" strike="noStrike">
                          <a:effectLst/>
                          <a:latin typeface="Century Gothic" panose="020B0502020202020204" pitchFamily="34" charset="0"/>
                        </a:rPr>
                        <a:t>Par.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100" b="1" i="0" u="none" strike="noStrike">
                          <a:effectLst/>
                          <a:latin typeface="Century Gothic" panose="020B0502020202020204" pitchFamily="34" charset="0"/>
                        </a:rPr>
                        <a:t>Cantidad</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100" b="1" i="0" u="none" strike="noStrike">
                          <a:effectLst/>
                          <a:latin typeface="Century Gothic" panose="020B0502020202020204" pitchFamily="34" charset="0"/>
                        </a:rPr>
                        <a:t>Par.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100" b="1" i="0" u="none" strike="noStrike">
                          <a:effectLst/>
                          <a:latin typeface="Century Gothic" panose="020B0502020202020204" pitchFamily="34" charset="0"/>
                        </a:rPr>
                        <a:t>Cantidad</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100" b="1" i="0" u="none" strike="noStrike">
                          <a:effectLst/>
                          <a:latin typeface="Century Gothic" panose="020B0502020202020204" pitchFamily="34" charset="0"/>
                        </a:rPr>
                        <a:t>Par.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l" fontAlgn="ctr"/>
                      <a:r>
                        <a:rPr lang="es-CO" sz="1100" b="1" i="0" u="none" strike="noStrike">
                          <a:effectLst/>
                          <a:latin typeface="Century Gothic" panose="020B0502020202020204" pitchFamily="34" charset="0"/>
                        </a:rPr>
                        <a:t>Cantidad</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100" b="1" i="0" u="none" strike="noStrike">
                          <a:effectLst/>
                          <a:latin typeface="Century Gothic" panose="020B0502020202020204" pitchFamily="34" charset="0"/>
                        </a:rPr>
                        <a:t>Par.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extLst>
                  <a:ext uri="{0D108BD9-81ED-4DB2-BD59-A6C34878D82A}">
                    <a16:rowId xmlns="" xmlns:a16="http://schemas.microsoft.com/office/drawing/2014/main" val="2685366425"/>
                  </a:ext>
                </a:extLst>
              </a:tr>
              <a:tr h="171450">
                <a:tc>
                  <a:txBody>
                    <a:bodyPr/>
                    <a:lstStyle/>
                    <a:p>
                      <a:pPr algn="ctr" fontAlgn="ctr"/>
                      <a:r>
                        <a:rPr lang="es-CO" sz="1100" b="0" i="0" u="none" strike="noStrike">
                          <a:effectLst/>
                          <a:latin typeface="Century Gothic" panose="020B0502020202020204" pitchFamily="34" charset="0"/>
                        </a:rPr>
                        <a:t>Antioquia - Chocó</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0,0%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21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12,2%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28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9,76%</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8,51%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53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11,37%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2731631951"/>
                  </a:ext>
                </a:extLst>
              </a:tr>
              <a:tr h="171450">
                <a:tc>
                  <a:txBody>
                    <a:bodyPr/>
                    <a:lstStyle/>
                    <a:p>
                      <a:pPr algn="ctr" fontAlgn="ctr"/>
                      <a:r>
                        <a:rPr lang="es-CO" sz="1100" b="0" i="0" u="none" strike="noStrike">
                          <a:effectLst/>
                          <a:latin typeface="Century Gothic" panose="020B0502020202020204" pitchFamily="34" charset="0"/>
                        </a:rPr>
                        <a:t>Caribe</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0,0%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23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13,4%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51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17,77%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19,15%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83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17,81%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3354284595"/>
                  </a:ext>
                </a:extLst>
              </a:tr>
              <a:tr h="171450">
                <a:tc>
                  <a:txBody>
                    <a:bodyPr/>
                    <a:lstStyle/>
                    <a:p>
                      <a:pPr algn="ctr" fontAlgn="ctr"/>
                      <a:r>
                        <a:rPr lang="es-CO" sz="1100" b="0" i="0" u="none" strike="noStrike">
                          <a:effectLst/>
                          <a:latin typeface="Century Gothic" panose="020B0502020202020204" pitchFamily="34" charset="0"/>
                        </a:rPr>
                        <a:t>Centro</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100,0%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83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48,3%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93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32,40%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10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21,28%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186</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39,91%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3663255685"/>
                  </a:ext>
                </a:extLst>
              </a:tr>
              <a:tr h="171450">
                <a:tc>
                  <a:txBody>
                    <a:bodyPr/>
                    <a:lstStyle/>
                    <a:p>
                      <a:pPr algn="ctr" fontAlgn="ctr"/>
                      <a:r>
                        <a:rPr lang="es-CO" sz="1100" b="0" i="0" u="none" strike="noStrike">
                          <a:effectLst/>
                          <a:latin typeface="Century Gothic" panose="020B0502020202020204" pitchFamily="34" charset="0"/>
                        </a:rPr>
                        <a:t>Eje cafetéro</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0,0%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6</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3,5%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22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7,67%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19,15%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37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7,94%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2009388108"/>
                  </a:ext>
                </a:extLst>
              </a:tr>
              <a:tr h="171450">
                <a:tc>
                  <a:txBody>
                    <a:bodyPr/>
                    <a:lstStyle/>
                    <a:p>
                      <a:pPr algn="ctr" fontAlgn="ctr"/>
                      <a:r>
                        <a:rPr lang="es-CO" sz="1100" b="0" i="0" u="none" strike="noStrike">
                          <a:effectLst/>
                          <a:latin typeface="Century Gothic" panose="020B0502020202020204" pitchFamily="34" charset="0"/>
                        </a:rPr>
                        <a:t>Nororiente</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0,0%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15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8,7%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26</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9,06%</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2,13%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42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9,01%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1106000916"/>
                  </a:ext>
                </a:extLst>
              </a:tr>
              <a:tr h="171450">
                <a:tc>
                  <a:txBody>
                    <a:bodyPr/>
                    <a:lstStyle/>
                    <a:p>
                      <a:pPr algn="ctr" fontAlgn="ctr"/>
                      <a:r>
                        <a:rPr lang="es-CO" sz="1100" b="0" i="0" u="none" strike="noStrike">
                          <a:effectLst/>
                          <a:latin typeface="Century Gothic" panose="020B0502020202020204" pitchFamily="34" charset="0"/>
                        </a:rPr>
                        <a:t>Suroccidente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0,0%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18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10,5%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49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17,07%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19,15%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76</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16,31%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3797593781"/>
                  </a:ext>
                </a:extLst>
              </a:tr>
              <a:tr h="171450">
                <a:tc>
                  <a:txBody>
                    <a:bodyPr/>
                    <a:lstStyle/>
                    <a:p>
                      <a:pPr algn="ctr" fontAlgn="ctr"/>
                      <a:r>
                        <a:rPr lang="es-CO" sz="1100" b="0" i="0" u="none" strike="noStrike">
                          <a:effectLst/>
                          <a:latin typeface="Century Gothic" panose="020B0502020202020204" pitchFamily="34" charset="0"/>
                        </a:rPr>
                        <a:t>Suroriente</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0,0%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6</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3,5%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18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6,27%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10,64%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a:effectLst/>
                          <a:latin typeface="Century Gothic" panose="020B0502020202020204" pitchFamily="34" charset="0"/>
                        </a:rPr>
                        <a:t>29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100" b="0" i="0" u="none" strike="noStrike" dirty="0">
                          <a:effectLst/>
                          <a:latin typeface="Century Gothic" panose="020B0502020202020204" pitchFamily="34" charset="0"/>
                        </a:rPr>
                        <a:t>6,22%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1651827169"/>
                  </a:ext>
                </a:extLst>
              </a:tr>
              <a:tr h="171450">
                <a:tc>
                  <a:txBody>
                    <a:bodyPr/>
                    <a:lstStyle/>
                    <a:p>
                      <a:pPr algn="ctr" fontAlgn="ctr"/>
                      <a:r>
                        <a:rPr lang="es-CO" sz="1100" b="1" i="0" u="none" strike="noStrike">
                          <a:effectLst/>
                          <a:latin typeface="Century Gothic" panose="020B0502020202020204" pitchFamily="34" charset="0"/>
                        </a:rPr>
                        <a:t>Total general</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100" b="1" i="0" u="none" strike="noStrike">
                          <a:effectLst/>
                          <a:latin typeface="Century Gothic" panose="020B0502020202020204" pitchFamily="34" charset="0"/>
                        </a:rPr>
                        <a:t>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100" b="1" i="0" u="none" strike="noStrike">
                          <a:effectLst/>
                          <a:latin typeface="Century Gothic" panose="020B0502020202020204" pitchFamily="34" charset="0"/>
                        </a:rPr>
                        <a:t>100%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100" b="1" i="0" u="none" strike="noStrike">
                          <a:effectLst/>
                          <a:latin typeface="Century Gothic" panose="020B0502020202020204" pitchFamily="34" charset="0"/>
                        </a:rPr>
                        <a:t>172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100" b="1" i="0" u="none" strike="noStrike">
                          <a:effectLst/>
                          <a:latin typeface="Century Gothic" panose="020B0502020202020204" pitchFamily="34" charset="0"/>
                        </a:rPr>
                        <a:t>100%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100" b="1" i="0" u="none" strike="noStrike">
                          <a:effectLst/>
                          <a:latin typeface="Century Gothic" panose="020B0502020202020204" pitchFamily="34" charset="0"/>
                        </a:rPr>
                        <a:t>287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100" b="1" i="0" u="none" strike="noStrike">
                          <a:effectLst/>
                          <a:latin typeface="Century Gothic" panose="020B0502020202020204" pitchFamily="34" charset="0"/>
                        </a:rPr>
                        <a:t>100%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100" b="1" i="0" u="none" strike="noStrike">
                          <a:effectLst/>
                          <a:latin typeface="Century Gothic" panose="020B0502020202020204" pitchFamily="34" charset="0"/>
                        </a:rPr>
                        <a:t>47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100" b="1" i="0" u="none" strike="noStrike">
                          <a:effectLst/>
                          <a:latin typeface="Century Gothic" panose="020B0502020202020204" pitchFamily="34" charset="0"/>
                        </a:rPr>
                        <a:t>100%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100" b="1" i="0" u="none" strike="noStrike">
                          <a:effectLst/>
                          <a:latin typeface="Century Gothic" panose="020B0502020202020204" pitchFamily="34" charset="0"/>
                        </a:rPr>
                        <a:t>506</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100" b="1" i="0" u="none" strike="noStrike" dirty="0">
                          <a:effectLst/>
                          <a:latin typeface="Century Gothic" panose="020B0502020202020204" pitchFamily="34" charset="0"/>
                        </a:rPr>
                        <a:t>100%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extLst>
                  <a:ext uri="{0D108BD9-81ED-4DB2-BD59-A6C34878D82A}">
                    <a16:rowId xmlns="" xmlns:a16="http://schemas.microsoft.com/office/drawing/2014/main" val="816750307"/>
                  </a:ext>
                </a:extLst>
              </a:tr>
            </a:tbl>
          </a:graphicData>
        </a:graphic>
      </p:graphicFrame>
      <p:sp>
        <p:nvSpPr>
          <p:cNvPr id="14" name="CuadroTexto 13">
            <a:extLst>
              <a:ext uri="{FF2B5EF4-FFF2-40B4-BE49-F238E27FC236}">
                <a16:creationId xmlns="" xmlns:a16="http://schemas.microsoft.com/office/drawing/2014/main" id="{0A5C02F0-1226-486B-B4ED-3F5596C43584}"/>
              </a:ext>
            </a:extLst>
          </p:cNvPr>
          <p:cNvSpPr txBox="1"/>
          <p:nvPr/>
        </p:nvSpPr>
        <p:spPr>
          <a:xfrm>
            <a:off x="527871" y="1207614"/>
            <a:ext cx="1789043" cy="2412000"/>
          </a:xfrm>
          <a:prstGeom prst="rect">
            <a:avLst/>
          </a:prstGeom>
          <a:solidFill>
            <a:schemeClr val="bg1"/>
          </a:solidFill>
          <a:ln w="57150">
            <a:solidFill>
              <a:srgbClr val="FFC000"/>
            </a:solidFill>
            <a:prstDash val="dash"/>
          </a:ln>
        </p:spPr>
        <p:txBody>
          <a:bodyPr wrap="square" rtlCol="0" anchor="ctr" anchorCtr="0">
            <a:spAutoFit/>
          </a:bodyPr>
          <a:lstStyle/>
          <a:p>
            <a:pPr algn="ctr"/>
            <a:r>
              <a:rPr lang="es-CO" sz="1400" dirty="0">
                <a:latin typeface="Century Gothic" panose="020B0502020202020204" pitchFamily="34" charset="0"/>
              </a:rPr>
              <a:t>El 35% de los programas de pregrado y el 40% de los programas de posgrados ofertados en ciencias de la educación se concentran el capítulo centro. </a:t>
            </a:r>
          </a:p>
        </p:txBody>
      </p:sp>
      <p:sp>
        <p:nvSpPr>
          <p:cNvPr id="15" name="Rectángulo 14">
            <a:extLst>
              <a:ext uri="{FF2B5EF4-FFF2-40B4-BE49-F238E27FC236}">
                <a16:creationId xmlns="" xmlns:a16="http://schemas.microsoft.com/office/drawing/2014/main" id="{9388003F-FDCF-452E-9EF1-BB440C1B5E10}"/>
              </a:ext>
            </a:extLst>
          </p:cNvPr>
          <p:cNvSpPr/>
          <p:nvPr/>
        </p:nvSpPr>
        <p:spPr>
          <a:xfrm>
            <a:off x="344557" y="397216"/>
            <a:ext cx="10747513" cy="584775"/>
          </a:xfrm>
          <a:prstGeom prst="rect">
            <a:avLst/>
          </a:prstGeom>
        </p:spPr>
        <p:txBody>
          <a:bodyPr wrap="square">
            <a:spAutoFit/>
          </a:bodyPr>
          <a:lstStyle/>
          <a:p>
            <a:pPr fontAlgn="b"/>
            <a:r>
              <a:rPr lang="es-CO" sz="3200" b="1" dirty="0">
                <a:solidFill>
                  <a:srgbClr val="CC0066"/>
                </a:solidFill>
                <a:latin typeface="Century Gothic" panose="020B0502020202020204" pitchFamily="34" charset="0"/>
              </a:rPr>
              <a:t>Programas por capítulo, nivel y ciclo</a:t>
            </a:r>
          </a:p>
        </p:txBody>
      </p:sp>
      <p:sp>
        <p:nvSpPr>
          <p:cNvPr id="16" name="CuadroTexto 15">
            <a:extLst>
              <a:ext uri="{FF2B5EF4-FFF2-40B4-BE49-F238E27FC236}">
                <a16:creationId xmlns="" xmlns:a16="http://schemas.microsoft.com/office/drawing/2014/main" id="{796D214E-1DB1-4CCC-9A2B-AA763044A6D6}"/>
              </a:ext>
            </a:extLst>
          </p:cNvPr>
          <p:cNvSpPr txBox="1"/>
          <p:nvPr/>
        </p:nvSpPr>
        <p:spPr>
          <a:xfrm>
            <a:off x="10063914" y="4057390"/>
            <a:ext cx="1753155" cy="2376000"/>
          </a:xfrm>
          <a:prstGeom prst="rect">
            <a:avLst/>
          </a:prstGeom>
          <a:solidFill>
            <a:schemeClr val="bg1"/>
          </a:solidFill>
          <a:ln w="57150">
            <a:solidFill>
              <a:srgbClr val="FFC000"/>
            </a:solidFill>
            <a:prstDash val="dash"/>
          </a:ln>
        </p:spPr>
        <p:txBody>
          <a:bodyPr wrap="square" rtlCol="0" anchor="ctr" anchorCtr="0">
            <a:spAutoFit/>
          </a:bodyPr>
          <a:lstStyle/>
          <a:p>
            <a:pPr algn="ctr"/>
            <a:r>
              <a:rPr lang="es-CO" sz="1600" dirty="0">
                <a:latin typeface="Century Gothic" panose="020B0502020202020204" pitchFamily="34" charset="0"/>
              </a:rPr>
              <a:t>La oferta de programas se concentra en educación universitaria y maestrías  </a:t>
            </a:r>
          </a:p>
        </p:txBody>
      </p:sp>
      <p:sp>
        <p:nvSpPr>
          <p:cNvPr id="17" name="Rectángulo 16">
            <a:extLst>
              <a:ext uri="{FF2B5EF4-FFF2-40B4-BE49-F238E27FC236}">
                <a16:creationId xmlns="" xmlns:a16="http://schemas.microsoft.com/office/drawing/2014/main" id="{85E76137-51AD-4876-8345-2CD5EAC426E8}"/>
              </a:ext>
            </a:extLst>
          </p:cNvPr>
          <p:cNvSpPr/>
          <p:nvPr/>
        </p:nvSpPr>
        <p:spPr>
          <a:xfrm>
            <a:off x="5857461" y="6563695"/>
            <a:ext cx="6096000" cy="276999"/>
          </a:xfrm>
          <a:prstGeom prst="rect">
            <a:avLst/>
          </a:prstGeom>
        </p:spPr>
        <p:txBody>
          <a:bodyPr>
            <a:spAutoFit/>
          </a:bodyPr>
          <a:lstStyle/>
          <a:p>
            <a:pPr algn="r"/>
            <a:r>
              <a:rPr lang="es-CO" sz="1200" dirty="0">
                <a:solidFill>
                  <a:schemeClr val="bg1">
                    <a:lumMod val="50000"/>
                  </a:schemeClr>
                </a:solidFill>
                <a:latin typeface="Century Gothic" panose="020B0502020202020204" pitchFamily="34" charset="0"/>
              </a:rPr>
              <a:t>Fuente: Ministerio de Educación Nacional - SNIES</a:t>
            </a:r>
          </a:p>
        </p:txBody>
      </p:sp>
    </p:spTree>
    <p:extLst>
      <p:ext uri="{BB962C8B-B14F-4D97-AF65-F5344CB8AC3E}">
        <p14:creationId xmlns:p14="http://schemas.microsoft.com/office/powerpoint/2010/main" val="30850976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a:extLst>
              <a:ext uri="{FF2B5EF4-FFF2-40B4-BE49-F238E27FC236}">
                <a16:creationId xmlns="" xmlns:a16="http://schemas.microsoft.com/office/drawing/2014/main" id="{BCD97AD1-E5C0-4128-AE7E-C9BDF535EE1A}"/>
              </a:ext>
            </a:extLst>
          </p:cNvPr>
          <p:cNvGraphicFramePr>
            <a:graphicFrameLocks noGrp="1"/>
          </p:cNvGraphicFramePr>
          <p:nvPr>
            <p:extLst>
              <p:ext uri="{D42A27DB-BD31-4B8C-83A1-F6EECF244321}">
                <p14:modId xmlns:p14="http://schemas.microsoft.com/office/powerpoint/2010/main" val="1870454379"/>
              </p:ext>
            </p:extLst>
          </p:nvPr>
        </p:nvGraphicFramePr>
        <p:xfrm>
          <a:off x="649357" y="277769"/>
          <a:ext cx="6520070" cy="6297964"/>
        </p:xfrm>
        <a:graphic>
          <a:graphicData uri="http://schemas.openxmlformats.org/drawingml/2006/table">
            <a:tbl>
              <a:tblPr/>
              <a:tblGrid>
                <a:gridCol w="1270170">
                  <a:extLst>
                    <a:ext uri="{9D8B030D-6E8A-4147-A177-3AD203B41FA5}">
                      <a16:colId xmlns="" xmlns:a16="http://schemas.microsoft.com/office/drawing/2014/main" val="1051594034"/>
                    </a:ext>
                  </a:extLst>
                </a:gridCol>
                <a:gridCol w="2386319">
                  <a:extLst>
                    <a:ext uri="{9D8B030D-6E8A-4147-A177-3AD203B41FA5}">
                      <a16:colId xmlns="" xmlns:a16="http://schemas.microsoft.com/office/drawing/2014/main" val="1249684717"/>
                    </a:ext>
                  </a:extLst>
                </a:gridCol>
                <a:gridCol w="954527">
                  <a:extLst>
                    <a:ext uri="{9D8B030D-6E8A-4147-A177-3AD203B41FA5}">
                      <a16:colId xmlns="" xmlns:a16="http://schemas.microsoft.com/office/drawing/2014/main" val="850262099"/>
                    </a:ext>
                  </a:extLst>
                </a:gridCol>
                <a:gridCol w="954527">
                  <a:extLst>
                    <a:ext uri="{9D8B030D-6E8A-4147-A177-3AD203B41FA5}">
                      <a16:colId xmlns="" xmlns:a16="http://schemas.microsoft.com/office/drawing/2014/main" val="2460282748"/>
                    </a:ext>
                  </a:extLst>
                </a:gridCol>
                <a:gridCol w="954527">
                  <a:extLst>
                    <a:ext uri="{9D8B030D-6E8A-4147-A177-3AD203B41FA5}">
                      <a16:colId xmlns="" xmlns:a16="http://schemas.microsoft.com/office/drawing/2014/main" val="4127560077"/>
                    </a:ext>
                  </a:extLst>
                </a:gridCol>
              </a:tblGrid>
              <a:tr h="174510">
                <a:tc>
                  <a:txBody>
                    <a:bodyPr/>
                    <a:lstStyle/>
                    <a:p>
                      <a:pPr algn="ctr" fontAlgn="b"/>
                      <a:r>
                        <a:rPr lang="es-CO" sz="1200" b="1" i="0" u="none" strike="noStrike">
                          <a:effectLst/>
                          <a:latin typeface="Century Gothic" panose="020B0502020202020204" pitchFamily="34" charset="0"/>
                        </a:rPr>
                        <a:t>Capitulo</a:t>
                      </a:r>
                    </a:p>
                  </a:txBody>
                  <a:tcPr marL="7145" marR="7145" marT="71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92D050"/>
                      </a:solidFill>
                      <a:prstDash val="solid"/>
                      <a:round/>
                      <a:headEnd type="none" w="med" len="med"/>
                      <a:tailEnd type="none" w="med" len="med"/>
                    </a:lnB>
                    <a:solidFill>
                      <a:srgbClr val="E2EFDA"/>
                    </a:solidFill>
                  </a:tcPr>
                </a:tc>
                <a:tc>
                  <a:txBody>
                    <a:bodyPr/>
                    <a:lstStyle/>
                    <a:p>
                      <a:pPr algn="ctr" fontAlgn="b"/>
                      <a:r>
                        <a:rPr lang="es-CO" sz="1200" b="1" i="0" u="none" strike="noStrike" dirty="0">
                          <a:effectLst/>
                          <a:latin typeface="Century Gothic" panose="020B0502020202020204" pitchFamily="34" charset="0"/>
                        </a:rPr>
                        <a:t>Departamento</a:t>
                      </a:r>
                    </a:p>
                  </a:txBody>
                  <a:tcPr marL="7145" marR="7145" marT="71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92D050"/>
                      </a:solidFill>
                      <a:prstDash val="solid"/>
                      <a:round/>
                      <a:headEnd type="none" w="med" len="med"/>
                      <a:tailEnd type="none" w="med" len="med"/>
                    </a:lnB>
                    <a:solidFill>
                      <a:srgbClr val="E2EFDA"/>
                    </a:solidFill>
                  </a:tcPr>
                </a:tc>
                <a:tc>
                  <a:txBody>
                    <a:bodyPr/>
                    <a:lstStyle/>
                    <a:p>
                      <a:pPr algn="ctr" fontAlgn="b"/>
                      <a:r>
                        <a:rPr lang="es-CO" sz="1200" b="1" i="0" u="none" strike="noStrike">
                          <a:effectLst/>
                          <a:latin typeface="Century Gothic" panose="020B0502020202020204" pitchFamily="34" charset="0"/>
                        </a:rPr>
                        <a:t>Oficial</a:t>
                      </a:r>
                    </a:p>
                  </a:txBody>
                  <a:tcPr marL="7145" marR="7145" marT="71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92D050"/>
                      </a:solidFill>
                      <a:prstDash val="solid"/>
                      <a:round/>
                      <a:headEnd type="none" w="med" len="med"/>
                      <a:tailEnd type="none" w="med" len="med"/>
                    </a:lnB>
                    <a:solidFill>
                      <a:srgbClr val="E2EFDA"/>
                    </a:solidFill>
                  </a:tcPr>
                </a:tc>
                <a:tc>
                  <a:txBody>
                    <a:bodyPr/>
                    <a:lstStyle/>
                    <a:p>
                      <a:pPr algn="ctr" fontAlgn="b"/>
                      <a:r>
                        <a:rPr lang="es-CO" sz="1200" b="1" i="0" u="none" strike="noStrike" dirty="0">
                          <a:effectLst/>
                          <a:latin typeface="Century Gothic" panose="020B0502020202020204" pitchFamily="34" charset="0"/>
                        </a:rPr>
                        <a:t>Privada</a:t>
                      </a:r>
                    </a:p>
                  </a:txBody>
                  <a:tcPr marL="7145" marR="7145" marT="71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92D050"/>
                      </a:solidFill>
                      <a:prstDash val="solid"/>
                      <a:round/>
                      <a:headEnd type="none" w="med" len="med"/>
                      <a:tailEnd type="none" w="med" len="med"/>
                    </a:lnB>
                    <a:solidFill>
                      <a:srgbClr val="E2EFDA"/>
                    </a:solidFill>
                  </a:tcPr>
                </a:tc>
                <a:tc>
                  <a:txBody>
                    <a:bodyPr/>
                    <a:lstStyle/>
                    <a:p>
                      <a:pPr algn="ctr" fontAlgn="b"/>
                      <a:r>
                        <a:rPr lang="es-CO" sz="1200" b="1" i="0" u="none" strike="noStrike" dirty="0">
                          <a:effectLst/>
                          <a:latin typeface="Century Gothic" panose="020B0502020202020204" pitchFamily="34" charset="0"/>
                        </a:rPr>
                        <a:t>Total</a:t>
                      </a:r>
                    </a:p>
                  </a:txBody>
                  <a:tcPr marL="7145" marR="7145" marT="71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92D050"/>
                      </a:solidFill>
                      <a:prstDash val="solid"/>
                      <a:round/>
                      <a:headEnd type="none" w="med" len="med"/>
                      <a:tailEnd type="none" w="med" len="med"/>
                    </a:lnB>
                    <a:solidFill>
                      <a:srgbClr val="E2EFDA"/>
                    </a:solidFill>
                  </a:tcPr>
                </a:tc>
                <a:extLst>
                  <a:ext uri="{0D108BD9-81ED-4DB2-BD59-A6C34878D82A}">
                    <a16:rowId xmlns="" xmlns:a16="http://schemas.microsoft.com/office/drawing/2014/main" val="250142139"/>
                  </a:ext>
                </a:extLst>
              </a:tr>
              <a:tr h="108543">
                <a:tc rowSpan="2">
                  <a:txBody>
                    <a:bodyPr/>
                    <a:lstStyle/>
                    <a:p>
                      <a:pPr algn="ctr" fontAlgn="ctr"/>
                      <a:r>
                        <a:rPr lang="es-CO" sz="1200" b="0" i="0" u="none" strike="noStrike" dirty="0">
                          <a:effectLst/>
                          <a:latin typeface="Century Gothic" panose="020B0502020202020204" pitchFamily="34" charset="0"/>
                        </a:rPr>
                        <a:t>Antioquia - Chocó</a:t>
                      </a:r>
                    </a:p>
                  </a:txBody>
                  <a:tcPr marL="7145" marR="7145" marT="7145"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s-CO" sz="1200" b="0" i="0" u="none" strike="noStrike" dirty="0">
                          <a:effectLst/>
                          <a:latin typeface="Century Gothic" panose="020B0502020202020204" pitchFamily="34" charset="0"/>
                        </a:rPr>
                        <a:t>Antioquia</a:t>
                      </a:r>
                    </a:p>
                  </a:txBody>
                  <a:tcPr marL="7145" marR="7145" marT="714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s-CO" sz="1200" b="0" i="0" u="none" strike="noStrike">
                          <a:effectLst/>
                          <a:latin typeface="Century Gothic" panose="020B0502020202020204" pitchFamily="34" charset="0"/>
                        </a:rPr>
                        <a:t>38</a:t>
                      </a:r>
                    </a:p>
                  </a:txBody>
                  <a:tcPr marL="7145" marR="7145" marT="714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s-CO" sz="1200" b="0" i="0" u="none" strike="noStrike">
                          <a:effectLst/>
                          <a:latin typeface="Century Gothic" panose="020B0502020202020204" pitchFamily="34" charset="0"/>
                        </a:rPr>
                        <a:t>71</a:t>
                      </a:r>
                    </a:p>
                  </a:txBody>
                  <a:tcPr marL="7145" marR="7145" marT="714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s-CO" sz="1200" b="0" i="0" u="none" strike="noStrike" dirty="0">
                          <a:effectLst/>
                          <a:latin typeface="Century Gothic" panose="020B0502020202020204" pitchFamily="34" charset="0"/>
                        </a:rPr>
                        <a:t>109</a:t>
                      </a:r>
                    </a:p>
                  </a:txBody>
                  <a:tcPr marL="7145" marR="7145" marT="7145"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4076046642"/>
                  </a:ext>
                </a:extLst>
              </a:tr>
              <a:tr h="174510">
                <a:tc vMerge="1">
                  <a:txBody>
                    <a:bodyPr/>
                    <a:lstStyle/>
                    <a:p>
                      <a:endParaRPr lang="es-CO"/>
                    </a:p>
                  </a:txBody>
                  <a:tcPr/>
                </a:tc>
                <a:tc>
                  <a:txBody>
                    <a:bodyPr/>
                    <a:lstStyle/>
                    <a:p>
                      <a:pPr algn="ctr" fontAlgn="ctr"/>
                      <a:r>
                        <a:rPr lang="es-CO" sz="1200" b="0" i="0" u="none" strike="noStrike" dirty="0">
                          <a:effectLst/>
                          <a:latin typeface="Century Gothic" panose="020B0502020202020204" pitchFamily="34" charset="0"/>
                        </a:rPr>
                        <a:t>Chocó</a:t>
                      </a:r>
                    </a:p>
                  </a:txBody>
                  <a:tcPr marL="7145" marR="7145" marT="714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92D05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s-CO" sz="1200" b="0" i="0" u="none" strike="noStrike">
                          <a:effectLst/>
                          <a:latin typeface="Century Gothic" panose="020B0502020202020204" pitchFamily="34" charset="0"/>
                        </a:rPr>
                        <a:t>8</a:t>
                      </a:r>
                    </a:p>
                  </a:txBody>
                  <a:tcPr marL="7145" marR="7145" marT="714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92D05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s-CO" sz="1200" b="0" i="0" u="none" strike="noStrike" dirty="0">
                          <a:effectLst/>
                          <a:latin typeface="Century Gothic" panose="020B0502020202020204" pitchFamily="34" charset="0"/>
                        </a:rPr>
                        <a:t>2</a:t>
                      </a:r>
                    </a:p>
                  </a:txBody>
                  <a:tcPr marL="7145" marR="7145" marT="714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92D05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s-CO" sz="1200" b="0" i="0" u="none" strike="noStrike" dirty="0">
                          <a:effectLst/>
                          <a:latin typeface="Century Gothic" panose="020B0502020202020204" pitchFamily="34" charset="0"/>
                        </a:rPr>
                        <a:t>10</a:t>
                      </a:r>
                    </a:p>
                  </a:txBody>
                  <a:tcPr marL="7145" marR="7145" marT="7145"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92D05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2763142925"/>
                  </a:ext>
                </a:extLst>
              </a:tr>
              <a:tr h="174510">
                <a:tc rowSpan="8">
                  <a:txBody>
                    <a:bodyPr/>
                    <a:lstStyle/>
                    <a:p>
                      <a:pPr algn="ctr" fontAlgn="ctr"/>
                      <a:r>
                        <a:rPr lang="es-CO" sz="1200" b="0" i="0" u="none" strike="noStrike" dirty="0">
                          <a:effectLst/>
                          <a:latin typeface="Century Gothic" panose="020B0502020202020204" pitchFamily="34" charset="0"/>
                        </a:rPr>
                        <a:t>Caribe</a:t>
                      </a:r>
                    </a:p>
                  </a:txBody>
                  <a:tcPr marL="7145" marR="7145" marT="7145" marB="0" anchor="ctr">
                    <a:lnL w="12700" cap="flat" cmpd="sng" algn="ctr">
                      <a:solidFill>
                        <a:schemeClr val="bg1"/>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solidFill>
                      <a:schemeClr val="bg1"/>
                    </a:solidFill>
                  </a:tcPr>
                </a:tc>
                <a:tc>
                  <a:txBody>
                    <a:bodyPr/>
                    <a:lstStyle/>
                    <a:p>
                      <a:pPr algn="ctr" fontAlgn="ctr"/>
                      <a:r>
                        <a:rPr lang="es-CO" sz="1200" b="0" i="0" u="none" strike="noStrike" dirty="0">
                          <a:effectLst/>
                          <a:latin typeface="Century Gothic" panose="020B0502020202020204" pitchFamily="34" charset="0"/>
                        </a:rPr>
                        <a:t>Atlántico</a:t>
                      </a:r>
                    </a:p>
                  </a:txBody>
                  <a:tcPr marL="7145" marR="7145" marT="714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92D05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tc>
                  <a:txBody>
                    <a:bodyPr/>
                    <a:lstStyle/>
                    <a:p>
                      <a:pPr algn="ctr" fontAlgn="ctr"/>
                      <a:r>
                        <a:rPr lang="es-CO" sz="1200" b="0" i="0" u="none" strike="noStrike" dirty="0">
                          <a:effectLst/>
                          <a:latin typeface="Century Gothic" panose="020B0502020202020204" pitchFamily="34" charset="0"/>
                        </a:rPr>
                        <a:t>18</a:t>
                      </a:r>
                    </a:p>
                  </a:txBody>
                  <a:tcPr marL="7145" marR="7145" marT="714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92D05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tc>
                  <a:txBody>
                    <a:bodyPr/>
                    <a:lstStyle/>
                    <a:p>
                      <a:pPr algn="ctr" fontAlgn="ctr"/>
                      <a:r>
                        <a:rPr lang="es-CO" sz="1200" b="0" i="0" u="none" strike="noStrike" dirty="0">
                          <a:effectLst/>
                          <a:latin typeface="Century Gothic" panose="020B0502020202020204" pitchFamily="34" charset="0"/>
                        </a:rPr>
                        <a:t>26</a:t>
                      </a:r>
                    </a:p>
                  </a:txBody>
                  <a:tcPr marL="7145" marR="7145" marT="714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92D05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tc>
                  <a:txBody>
                    <a:bodyPr/>
                    <a:lstStyle/>
                    <a:p>
                      <a:pPr algn="ctr" fontAlgn="ctr"/>
                      <a:r>
                        <a:rPr lang="es-CO" sz="1200" b="0" i="0" u="none" strike="noStrike">
                          <a:effectLst/>
                          <a:latin typeface="Century Gothic" panose="020B0502020202020204" pitchFamily="34" charset="0"/>
                        </a:rPr>
                        <a:t>44</a:t>
                      </a:r>
                    </a:p>
                  </a:txBody>
                  <a:tcPr marL="7145" marR="7145" marT="7145" marB="0" anchor="ctr">
                    <a:lnL w="6350" cap="flat" cmpd="sng" algn="ctr">
                      <a:solidFill>
                        <a:srgbClr val="FFFFFF"/>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92D05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extLst>
                  <a:ext uri="{0D108BD9-81ED-4DB2-BD59-A6C34878D82A}">
                    <a16:rowId xmlns="" xmlns:a16="http://schemas.microsoft.com/office/drawing/2014/main" val="973466037"/>
                  </a:ext>
                </a:extLst>
              </a:tr>
              <a:tr h="174510">
                <a:tc vMerge="1">
                  <a:txBody>
                    <a:bodyPr/>
                    <a:lstStyle/>
                    <a:p>
                      <a:endParaRPr lang="es-CO"/>
                    </a:p>
                  </a:txBody>
                  <a:tcPr/>
                </a:tc>
                <a:tc>
                  <a:txBody>
                    <a:bodyPr/>
                    <a:lstStyle/>
                    <a:p>
                      <a:pPr algn="ctr" fontAlgn="ctr"/>
                      <a:r>
                        <a:rPr lang="es-CO" sz="1200" b="0" i="0" u="none" strike="noStrike" dirty="0">
                          <a:effectLst/>
                          <a:latin typeface="Century Gothic" panose="020B0502020202020204" pitchFamily="34" charset="0"/>
                        </a:rPr>
                        <a:t>Bolívar</a:t>
                      </a:r>
                    </a:p>
                  </a:txBody>
                  <a:tcPr marL="7145" marR="7145" marT="714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tc>
                  <a:txBody>
                    <a:bodyPr/>
                    <a:lstStyle/>
                    <a:p>
                      <a:pPr algn="ctr" fontAlgn="ctr"/>
                      <a:r>
                        <a:rPr lang="es-CO" sz="1200" b="0" i="0" u="none" strike="noStrike" dirty="0">
                          <a:effectLst/>
                          <a:latin typeface="Century Gothic" panose="020B0502020202020204" pitchFamily="34" charset="0"/>
                        </a:rPr>
                        <a:t>10</a:t>
                      </a:r>
                    </a:p>
                  </a:txBody>
                  <a:tcPr marL="7145" marR="7145" marT="714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tc>
                  <a:txBody>
                    <a:bodyPr/>
                    <a:lstStyle/>
                    <a:p>
                      <a:pPr algn="ctr" fontAlgn="ctr"/>
                      <a:r>
                        <a:rPr lang="es-CO" sz="1200" b="0" i="0" u="none" strike="noStrike" dirty="0">
                          <a:effectLst/>
                          <a:latin typeface="Century Gothic" panose="020B0502020202020204" pitchFamily="34" charset="0"/>
                        </a:rPr>
                        <a:t>16</a:t>
                      </a:r>
                    </a:p>
                  </a:txBody>
                  <a:tcPr marL="7145" marR="7145" marT="714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tc>
                  <a:txBody>
                    <a:bodyPr/>
                    <a:lstStyle/>
                    <a:p>
                      <a:pPr algn="ctr" fontAlgn="ctr"/>
                      <a:r>
                        <a:rPr lang="es-CO" sz="1200" b="0" i="0" u="none" strike="noStrike" dirty="0">
                          <a:effectLst/>
                          <a:latin typeface="Century Gothic" panose="020B0502020202020204" pitchFamily="34" charset="0"/>
                        </a:rPr>
                        <a:t>26</a:t>
                      </a:r>
                    </a:p>
                  </a:txBody>
                  <a:tcPr marL="7145" marR="7145" marT="7145" marB="0" anchor="ctr">
                    <a:lnL w="6350" cap="flat" cmpd="sng" algn="ctr">
                      <a:solidFill>
                        <a:srgbClr val="FFFFFF"/>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extLst>
                  <a:ext uri="{0D108BD9-81ED-4DB2-BD59-A6C34878D82A}">
                    <a16:rowId xmlns="" xmlns:a16="http://schemas.microsoft.com/office/drawing/2014/main" val="2798442407"/>
                  </a:ext>
                </a:extLst>
              </a:tr>
              <a:tr h="174510">
                <a:tc vMerge="1">
                  <a:txBody>
                    <a:bodyPr/>
                    <a:lstStyle/>
                    <a:p>
                      <a:endParaRPr lang="es-CO"/>
                    </a:p>
                  </a:txBody>
                  <a:tcPr/>
                </a:tc>
                <a:tc>
                  <a:txBody>
                    <a:bodyPr/>
                    <a:lstStyle/>
                    <a:p>
                      <a:pPr algn="ctr" fontAlgn="ctr"/>
                      <a:r>
                        <a:rPr lang="es-CO" sz="1200" b="0" i="0" u="none" strike="noStrike" dirty="0">
                          <a:effectLst/>
                          <a:latin typeface="Century Gothic" panose="020B0502020202020204" pitchFamily="34" charset="0"/>
                        </a:rPr>
                        <a:t>Cesar</a:t>
                      </a:r>
                    </a:p>
                  </a:txBody>
                  <a:tcPr marL="7145" marR="7145" marT="714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tc>
                  <a:txBody>
                    <a:bodyPr/>
                    <a:lstStyle/>
                    <a:p>
                      <a:pPr algn="ctr" fontAlgn="ctr"/>
                      <a:r>
                        <a:rPr lang="es-CO" sz="1200" b="0" i="0" u="none" strike="noStrike">
                          <a:effectLst/>
                          <a:latin typeface="Century Gothic" panose="020B0502020202020204" pitchFamily="34" charset="0"/>
                        </a:rPr>
                        <a:t>13</a:t>
                      </a:r>
                    </a:p>
                  </a:txBody>
                  <a:tcPr marL="7145" marR="7145" marT="714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tc>
                  <a:txBody>
                    <a:bodyPr/>
                    <a:lstStyle/>
                    <a:p>
                      <a:pPr algn="ctr" fontAlgn="ctr"/>
                      <a:r>
                        <a:rPr lang="es-CO" sz="1200" b="0" i="0" u="none" strike="noStrike">
                          <a:effectLst/>
                          <a:latin typeface="Century Gothic" panose="020B0502020202020204" pitchFamily="34" charset="0"/>
                        </a:rPr>
                        <a:t>3</a:t>
                      </a:r>
                    </a:p>
                  </a:txBody>
                  <a:tcPr marL="7145" marR="7145" marT="714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tc>
                  <a:txBody>
                    <a:bodyPr/>
                    <a:lstStyle/>
                    <a:p>
                      <a:pPr algn="ctr" fontAlgn="ctr"/>
                      <a:r>
                        <a:rPr lang="es-CO" sz="1200" b="0" i="0" u="none" strike="noStrike" dirty="0">
                          <a:effectLst/>
                          <a:latin typeface="Century Gothic" panose="020B0502020202020204" pitchFamily="34" charset="0"/>
                        </a:rPr>
                        <a:t>16</a:t>
                      </a:r>
                    </a:p>
                  </a:txBody>
                  <a:tcPr marL="7145" marR="7145" marT="7145" marB="0" anchor="ctr">
                    <a:lnL w="6350" cap="flat" cmpd="sng" algn="ctr">
                      <a:solidFill>
                        <a:srgbClr val="FFFFFF"/>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extLst>
                  <a:ext uri="{0D108BD9-81ED-4DB2-BD59-A6C34878D82A}">
                    <a16:rowId xmlns="" xmlns:a16="http://schemas.microsoft.com/office/drawing/2014/main" val="1125924035"/>
                  </a:ext>
                </a:extLst>
              </a:tr>
              <a:tr h="174510">
                <a:tc vMerge="1">
                  <a:txBody>
                    <a:bodyPr/>
                    <a:lstStyle/>
                    <a:p>
                      <a:endParaRPr lang="es-CO"/>
                    </a:p>
                  </a:txBody>
                  <a:tcPr/>
                </a:tc>
                <a:tc>
                  <a:txBody>
                    <a:bodyPr/>
                    <a:lstStyle/>
                    <a:p>
                      <a:pPr algn="ctr" fontAlgn="ctr"/>
                      <a:r>
                        <a:rPr lang="es-CO" sz="1200" b="0" i="0" u="none" strike="noStrike" dirty="0">
                          <a:effectLst/>
                          <a:latin typeface="Century Gothic" panose="020B0502020202020204" pitchFamily="34" charset="0"/>
                        </a:rPr>
                        <a:t>Córdoba</a:t>
                      </a:r>
                    </a:p>
                  </a:txBody>
                  <a:tcPr marL="7145" marR="7145" marT="714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tc>
                  <a:txBody>
                    <a:bodyPr/>
                    <a:lstStyle/>
                    <a:p>
                      <a:pPr algn="ctr" fontAlgn="ctr"/>
                      <a:r>
                        <a:rPr lang="es-CO" sz="1200" b="0" i="0" u="none" strike="noStrike">
                          <a:effectLst/>
                          <a:latin typeface="Century Gothic" panose="020B0502020202020204" pitchFamily="34" charset="0"/>
                        </a:rPr>
                        <a:t>14</a:t>
                      </a:r>
                    </a:p>
                  </a:txBody>
                  <a:tcPr marL="7145" marR="7145" marT="714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tc>
                  <a:txBody>
                    <a:bodyPr/>
                    <a:lstStyle/>
                    <a:p>
                      <a:pPr algn="ctr" fontAlgn="ctr"/>
                      <a:r>
                        <a:rPr lang="es-CO" sz="1200" b="0" i="0" u="none" strike="noStrike">
                          <a:effectLst/>
                          <a:latin typeface="Century Gothic" panose="020B0502020202020204" pitchFamily="34" charset="0"/>
                        </a:rPr>
                        <a:t>3</a:t>
                      </a:r>
                    </a:p>
                  </a:txBody>
                  <a:tcPr marL="7145" marR="7145" marT="714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tc>
                  <a:txBody>
                    <a:bodyPr/>
                    <a:lstStyle/>
                    <a:p>
                      <a:pPr algn="ctr" fontAlgn="ctr"/>
                      <a:r>
                        <a:rPr lang="es-CO" sz="1200" b="0" i="0" u="none" strike="noStrike" dirty="0">
                          <a:effectLst/>
                          <a:latin typeface="Century Gothic" panose="020B0502020202020204" pitchFamily="34" charset="0"/>
                        </a:rPr>
                        <a:t>17</a:t>
                      </a:r>
                    </a:p>
                  </a:txBody>
                  <a:tcPr marL="7145" marR="7145" marT="7145" marB="0" anchor="ctr">
                    <a:lnL w="6350" cap="flat" cmpd="sng" algn="ctr">
                      <a:solidFill>
                        <a:srgbClr val="FFFFFF"/>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extLst>
                  <a:ext uri="{0D108BD9-81ED-4DB2-BD59-A6C34878D82A}">
                    <a16:rowId xmlns="" xmlns:a16="http://schemas.microsoft.com/office/drawing/2014/main" val="820991274"/>
                  </a:ext>
                </a:extLst>
              </a:tr>
              <a:tr h="174510">
                <a:tc vMerge="1">
                  <a:txBody>
                    <a:bodyPr/>
                    <a:lstStyle/>
                    <a:p>
                      <a:endParaRPr lang="es-CO"/>
                    </a:p>
                  </a:txBody>
                  <a:tcPr/>
                </a:tc>
                <a:tc>
                  <a:txBody>
                    <a:bodyPr/>
                    <a:lstStyle/>
                    <a:p>
                      <a:pPr algn="ctr" fontAlgn="ctr"/>
                      <a:r>
                        <a:rPr lang="es-CO" sz="1200" b="0" i="0" u="none" strike="noStrike" dirty="0">
                          <a:effectLst/>
                          <a:latin typeface="Century Gothic" panose="020B0502020202020204" pitchFamily="34" charset="0"/>
                        </a:rPr>
                        <a:t>Guajira</a:t>
                      </a:r>
                    </a:p>
                  </a:txBody>
                  <a:tcPr marL="7145" marR="7145" marT="714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tc>
                  <a:txBody>
                    <a:bodyPr/>
                    <a:lstStyle/>
                    <a:p>
                      <a:pPr algn="ctr" fontAlgn="ctr"/>
                      <a:r>
                        <a:rPr lang="es-CO" sz="1200" b="0" i="0" u="none" strike="noStrike">
                          <a:effectLst/>
                          <a:latin typeface="Century Gothic" panose="020B0502020202020204" pitchFamily="34" charset="0"/>
                        </a:rPr>
                        <a:t>10</a:t>
                      </a:r>
                    </a:p>
                  </a:txBody>
                  <a:tcPr marL="7145" marR="7145" marT="714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tc>
                  <a:txBody>
                    <a:bodyPr/>
                    <a:lstStyle/>
                    <a:p>
                      <a:pPr algn="ctr" fontAlgn="ctr"/>
                      <a:r>
                        <a:rPr lang="es-CO" sz="1200" b="0" i="0" u="none" strike="noStrike">
                          <a:effectLst/>
                          <a:latin typeface="Century Gothic" panose="020B0502020202020204" pitchFamily="34" charset="0"/>
                        </a:rPr>
                        <a:t>3</a:t>
                      </a:r>
                    </a:p>
                  </a:txBody>
                  <a:tcPr marL="7145" marR="7145" marT="714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tc>
                  <a:txBody>
                    <a:bodyPr/>
                    <a:lstStyle/>
                    <a:p>
                      <a:pPr algn="ctr" fontAlgn="ctr"/>
                      <a:r>
                        <a:rPr lang="es-CO" sz="1200" b="0" i="0" u="none" strike="noStrike" dirty="0">
                          <a:effectLst/>
                          <a:latin typeface="Century Gothic" panose="020B0502020202020204" pitchFamily="34" charset="0"/>
                        </a:rPr>
                        <a:t>13</a:t>
                      </a:r>
                    </a:p>
                  </a:txBody>
                  <a:tcPr marL="7145" marR="7145" marT="7145" marB="0" anchor="ctr">
                    <a:lnL w="6350" cap="flat" cmpd="sng" algn="ctr">
                      <a:solidFill>
                        <a:srgbClr val="FFFFFF"/>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extLst>
                  <a:ext uri="{0D108BD9-81ED-4DB2-BD59-A6C34878D82A}">
                    <a16:rowId xmlns="" xmlns:a16="http://schemas.microsoft.com/office/drawing/2014/main" val="1926187930"/>
                  </a:ext>
                </a:extLst>
              </a:tr>
              <a:tr h="174510">
                <a:tc vMerge="1">
                  <a:txBody>
                    <a:bodyPr/>
                    <a:lstStyle/>
                    <a:p>
                      <a:endParaRPr lang="es-CO"/>
                    </a:p>
                  </a:txBody>
                  <a:tcPr/>
                </a:tc>
                <a:tc>
                  <a:txBody>
                    <a:bodyPr/>
                    <a:lstStyle/>
                    <a:p>
                      <a:pPr algn="ctr" fontAlgn="ctr"/>
                      <a:r>
                        <a:rPr lang="es-CO" sz="1200" b="0" i="0" u="none" strike="noStrike" dirty="0">
                          <a:effectLst/>
                          <a:latin typeface="Century Gothic" panose="020B0502020202020204" pitchFamily="34" charset="0"/>
                        </a:rPr>
                        <a:t>Magdalena</a:t>
                      </a:r>
                    </a:p>
                  </a:txBody>
                  <a:tcPr marL="7145" marR="7145" marT="714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tc>
                  <a:txBody>
                    <a:bodyPr/>
                    <a:lstStyle/>
                    <a:p>
                      <a:pPr algn="ctr" fontAlgn="ctr"/>
                      <a:r>
                        <a:rPr lang="es-CO" sz="1200" b="0" i="0" u="none" strike="noStrike">
                          <a:effectLst/>
                          <a:latin typeface="Century Gothic" panose="020B0502020202020204" pitchFamily="34" charset="0"/>
                        </a:rPr>
                        <a:t>15</a:t>
                      </a:r>
                    </a:p>
                  </a:txBody>
                  <a:tcPr marL="7145" marR="7145" marT="714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tc>
                  <a:txBody>
                    <a:bodyPr/>
                    <a:lstStyle/>
                    <a:p>
                      <a:pPr algn="ctr" fontAlgn="ctr"/>
                      <a:r>
                        <a:rPr lang="es-CO" sz="1200" b="0" i="0" u="none" strike="noStrike">
                          <a:effectLst/>
                          <a:latin typeface="Century Gothic" panose="020B0502020202020204" pitchFamily="34" charset="0"/>
                        </a:rPr>
                        <a:t>3</a:t>
                      </a:r>
                    </a:p>
                  </a:txBody>
                  <a:tcPr marL="7145" marR="7145" marT="714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tc>
                  <a:txBody>
                    <a:bodyPr/>
                    <a:lstStyle/>
                    <a:p>
                      <a:pPr algn="ctr" fontAlgn="ctr"/>
                      <a:r>
                        <a:rPr lang="es-CO" sz="1200" b="0" i="0" u="none" strike="noStrike" dirty="0">
                          <a:effectLst/>
                          <a:latin typeface="Century Gothic" panose="020B0502020202020204" pitchFamily="34" charset="0"/>
                        </a:rPr>
                        <a:t>18</a:t>
                      </a:r>
                    </a:p>
                  </a:txBody>
                  <a:tcPr marL="7145" marR="7145" marT="7145" marB="0" anchor="ctr">
                    <a:lnL w="6350" cap="flat" cmpd="sng" algn="ctr">
                      <a:solidFill>
                        <a:srgbClr val="FFFFFF"/>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extLst>
                  <a:ext uri="{0D108BD9-81ED-4DB2-BD59-A6C34878D82A}">
                    <a16:rowId xmlns="" xmlns:a16="http://schemas.microsoft.com/office/drawing/2014/main" val="622783534"/>
                  </a:ext>
                </a:extLst>
              </a:tr>
              <a:tr h="217164">
                <a:tc vMerge="1">
                  <a:txBody>
                    <a:bodyPr/>
                    <a:lstStyle/>
                    <a:p>
                      <a:endParaRPr lang="es-CO"/>
                    </a:p>
                  </a:txBody>
                  <a:tcPr/>
                </a:tc>
                <a:tc>
                  <a:txBody>
                    <a:bodyPr/>
                    <a:lstStyle/>
                    <a:p>
                      <a:pPr algn="ctr" fontAlgn="ctr"/>
                      <a:r>
                        <a:rPr lang="es-CO" sz="1200" b="0" i="0" u="none" strike="noStrike" dirty="0">
                          <a:effectLst/>
                          <a:latin typeface="Century Gothic" panose="020B0502020202020204" pitchFamily="34" charset="0"/>
                        </a:rPr>
                        <a:t>San Andrés y Providencia</a:t>
                      </a:r>
                    </a:p>
                  </a:txBody>
                  <a:tcPr marL="7145" marR="7145" marT="714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tc>
                  <a:txBody>
                    <a:bodyPr/>
                    <a:lstStyle/>
                    <a:p>
                      <a:pPr algn="ctr" fontAlgn="ctr"/>
                      <a:r>
                        <a:rPr lang="es-CO" sz="1200" b="0" i="0" u="none" strike="noStrike" dirty="0">
                          <a:effectLst/>
                          <a:latin typeface="Century Gothic" panose="020B0502020202020204" pitchFamily="34" charset="0"/>
                        </a:rPr>
                        <a:t>3</a:t>
                      </a:r>
                    </a:p>
                  </a:txBody>
                  <a:tcPr marL="7145" marR="7145" marT="714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tc>
                  <a:txBody>
                    <a:bodyPr/>
                    <a:lstStyle/>
                    <a:p>
                      <a:pPr algn="ctr" fontAlgn="ctr"/>
                      <a:r>
                        <a:rPr lang="es-CO" sz="1200" b="0" i="0" u="none" strike="noStrike" dirty="0">
                          <a:effectLst/>
                          <a:latin typeface="Century Gothic" panose="020B0502020202020204" pitchFamily="34" charset="0"/>
                        </a:rPr>
                        <a:t> </a:t>
                      </a:r>
                    </a:p>
                  </a:txBody>
                  <a:tcPr marL="7145" marR="7145" marT="714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6">
                        <a:lumMod val="20000"/>
                        <a:lumOff val="80000"/>
                      </a:schemeClr>
                    </a:solidFill>
                  </a:tcPr>
                </a:tc>
                <a:tc>
                  <a:txBody>
                    <a:bodyPr/>
                    <a:lstStyle/>
                    <a:p>
                      <a:pPr algn="ctr" fontAlgn="ctr"/>
                      <a:r>
                        <a:rPr lang="es-CO" sz="1200" b="0" i="0" u="none" strike="noStrike" dirty="0">
                          <a:effectLst/>
                          <a:latin typeface="Century Gothic" panose="020B0502020202020204" pitchFamily="34" charset="0"/>
                        </a:rPr>
                        <a:t>3</a:t>
                      </a:r>
                    </a:p>
                  </a:txBody>
                  <a:tcPr marL="7145" marR="7145" marT="7145" marB="0" anchor="ctr">
                    <a:lnL w="6350" cap="flat" cmpd="sng" algn="ctr">
                      <a:solidFill>
                        <a:srgbClr val="FFFFFF"/>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extLst>
                  <a:ext uri="{0D108BD9-81ED-4DB2-BD59-A6C34878D82A}">
                    <a16:rowId xmlns="" xmlns:a16="http://schemas.microsoft.com/office/drawing/2014/main" val="2931285869"/>
                  </a:ext>
                </a:extLst>
              </a:tr>
              <a:tr h="174510">
                <a:tc vMerge="1">
                  <a:txBody>
                    <a:bodyPr/>
                    <a:lstStyle/>
                    <a:p>
                      <a:endParaRPr lang="es-CO"/>
                    </a:p>
                  </a:txBody>
                  <a:tcPr/>
                </a:tc>
                <a:tc>
                  <a:txBody>
                    <a:bodyPr/>
                    <a:lstStyle/>
                    <a:p>
                      <a:pPr algn="ctr" fontAlgn="ctr"/>
                      <a:r>
                        <a:rPr lang="es-CO" sz="1200" b="0" i="0" u="none" strike="noStrike" dirty="0">
                          <a:effectLst/>
                          <a:latin typeface="Century Gothic" panose="020B0502020202020204" pitchFamily="34" charset="0"/>
                        </a:rPr>
                        <a:t>Sucre</a:t>
                      </a:r>
                    </a:p>
                  </a:txBody>
                  <a:tcPr marL="7145" marR="7145" marT="714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92D050"/>
                      </a:solidFill>
                      <a:prstDash val="solid"/>
                      <a:round/>
                      <a:headEnd type="none" w="med" len="med"/>
                      <a:tailEnd type="none" w="med" len="med"/>
                    </a:lnB>
                    <a:solidFill>
                      <a:schemeClr val="bg1"/>
                    </a:solidFill>
                  </a:tcPr>
                </a:tc>
                <a:tc>
                  <a:txBody>
                    <a:bodyPr/>
                    <a:lstStyle/>
                    <a:p>
                      <a:pPr algn="ctr" fontAlgn="ctr"/>
                      <a:r>
                        <a:rPr lang="es-CO" sz="1200" b="0" i="0" u="none" strike="noStrike" dirty="0">
                          <a:effectLst/>
                          <a:latin typeface="Century Gothic" panose="020B0502020202020204" pitchFamily="34" charset="0"/>
                        </a:rPr>
                        <a:t>4</a:t>
                      </a:r>
                    </a:p>
                  </a:txBody>
                  <a:tcPr marL="7145" marR="7145" marT="714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92D050"/>
                      </a:solidFill>
                      <a:prstDash val="solid"/>
                      <a:round/>
                      <a:headEnd type="none" w="med" len="med"/>
                      <a:tailEnd type="none" w="med" len="med"/>
                    </a:lnB>
                    <a:solidFill>
                      <a:schemeClr val="bg1"/>
                    </a:solidFill>
                  </a:tcPr>
                </a:tc>
                <a:tc>
                  <a:txBody>
                    <a:bodyPr/>
                    <a:lstStyle/>
                    <a:p>
                      <a:pPr algn="ctr" fontAlgn="ctr"/>
                      <a:r>
                        <a:rPr lang="es-CO" sz="1200" b="0" i="0" u="none" strike="noStrike">
                          <a:effectLst/>
                          <a:latin typeface="Century Gothic" panose="020B0502020202020204" pitchFamily="34" charset="0"/>
                        </a:rPr>
                        <a:t>5</a:t>
                      </a:r>
                    </a:p>
                  </a:txBody>
                  <a:tcPr marL="7145" marR="7145" marT="714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92D050"/>
                      </a:solidFill>
                      <a:prstDash val="solid"/>
                      <a:round/>
                      <a:headEnd type="none" w="med" len="med"/>
                      <a:tailEnd type="none" w="med" len="med"/>
                    </a:lnB>
                    <a:solidFill>
                      <a:schemeClr val="bg1"/>
                    </a:solidFill>
                  </a:tcPr>
                </a:tc>
                <a:tc>
                  <a:txBody>
                    <a:bodyPr/>
                    <a:lstStyle/>
                    <a:p>
                      <a:pPr algn="ctr" fontAlgn="ctr"/>
                      <a:r>
                        <a:rPr lang="es-CO" sz="1200" b="0" i="0" u="none" strike="noStrike" dirty="0">
                          <a:effectLst/>
                          <a:latin typeface="Century Gothic" panose="020B0502020202020204" pitchFamily="34" charset="0"/>
                        </a:rPr>
                        <a:t>9</a:t>
                      </a:r>
                    </a:p>
                  </a:txBody>
                  <a:tcPr marL="7145" marR="7145" marT="7145" marB="0" anchor="ctr">
                    <a:lnL w="6350" cap="flat" cmpd="sng" algn="ctr">
                      <a:solidFill>
                        <a:srgbClr val="FFFFFF"/>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92D050"/>
                      </a:solidFill>
                      <a:prstDash val="solid"/>
                      <a:round/>
                      <a:headEnd type="none" w="med" len="med"/>
                      <a:tailEnd type="none" w="med" len="med"/>
                    </a:lnB>
                    <a:solidFill>
                      <a:schemeClr val="bg1"/>
                    </a:solidFill>
                  </a:tcPr>
                </a:tc>
                <a:extLst>
                  <a:ext uri="{0D108BD9-81ED-4DB2-BD59-A6C34878D82A}">
                    <a16:rowId xmlns="" xmlns:a16="http://schemas.microsoft.com/office/drawing/2014/main" val="1403996839"/>
                  </a:ext>
                </a:extLst>
              </a:tr>
              <a:tr h="174510">
                <a:tc rowSpan="8">
                  <a:txBody>
                    <a:bodyPr/>
                    <a:lstStyle/>
                    <a:p>
                      <a:pPr algn="ctr" fontAlgn="ctr"/>
                      <a:r>
                        <a:rPr lang="es-CO" sz="1200" b="0" i="0" u="none" strike="noStrike" dirty="0">
                          <a:effectLst/>
                          <a:latin typeface="Century Gothic" panose="020B0502020202020204" pitchFamily="34" charset="0"/>
                        </a:rPr>
                        <a:t>Centro</a:t>
                      </a:r>
                    </a:p>
                  </a:txBody>
                  <a:tcPr marL="7145" marR="7145" marT="7145" marB="0" anchor="ctr">
                    <a:lnL w="12700" cap="flat" cmpd="sng" algn="ctr">
                      <a:solidFill>
                        <a:schemeClr val="bg1"/>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solidFill>
                      <a:schemeClr val="bg1"/>
                    </a:solidFill>
                  </a:tcPr>
                </a:tc>
                <a:tc>
                  <a:txBody>
                    <a:bodyPr/>
                    <a:lstStyle/>
                    <a:p>
                      <a:pPr algn="ctr" fontAlgn="ctr"/>
                      <a:r>
                        <a:rPr lang="es-CO" sz="1200" b="0" i="0" u="none" strike="noStrike" dirty="0">
                          <a:effectLst/>
                          <a:latin typeface="Century Gothic" panose="020B0502020202020204" pitchFamily="34" charset="0"/>
                        </a:rPr>
                        <a:t>Bogotá D.C</a:t>
                      </a:r>
                    </a:p>
                  </a:txBody>
                  <a:tcPr marL="7145" marR="7145" marT="714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92D05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tc>
                  <a:txBody>
                    <a:bodyPr/>
                    <a:lstStyle/>
                    <a:p>
                      <a:pPr algn="ctr" fontAlgn="ctr"/>
                      <a:r>
                        <a:rPr lang="es-CO" sz="1200" b="0" i="0" u="none" strike="noStrike" dirty="0">
                          <a:effectLst/>
                          <a:latin typeface="Century Gothic" panose="020B0502020202020204" pitchFamily="34" charset="0"/>
                        </a:rPr>
                        <a:t>86</a:t>
                      </a:r>
                    </a:p>
                  </a:txBody>
                  <a:tcPr marL="7145" marR="7145" marT="714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92D05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tc>
                  <a:txBody>
                    <a:bodyPr/>
                    <a:lstStyle/>
                    <a:p>
                      <a:pPr algn="ctr" fontAlgn="ctr"/>
                      <a:r>
                        <a:rPr lang="es-CO" sz="1200" b="0" i="0" u="none" strike="noStrike" dirty="0">
                          <a:effectLst/>
                          <a:latin typeface="Century Gothic" panose="020B0502020202020204" pitchFamily="34" charset="0"/>
                        </a:rPr>
                        <a:t>191</a:t>
                      </a:r>
                    </a:p>
                  </a:txBody>
                  <a:tcPr marL="7145" marR="7145" marT="714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92D05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tc>
                  <a:txBody>
                    <a:bodyPr/>
                    <a:lstStyle/>
                    <a:p>
                      <a:pPr algn="ctr" fontAlgn="ctr"/>
                      <a:r>
                        <a:rPr lang="es-CO" sz="1200" b="0" i="0" u="none" strike="noStrike" dirty="0">
                          <a:effectLst/>
                          <a:latin typeface="Century Gothic" panose="020B0502020202020204" pitchFamily="34" charset="0"/>
                        </a:rPr>
                        <a:t>277</a:t>
                      </a:r>
                    </a:p>
                  </a:txBody>
                  <a:tcPr marL="7145" marR="7145" marT="7145" marB="0" anchor="ctr">
                    <a:lnL w="6350" cap="flat" cmpd="sng" algn="ctr">
                      <a:solidFill>
                        <a:srgbClr val="FFFFFF"/>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92D05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extLst>
                  <a:ext uri="{0D108BD9-81ED-4DB2-BD59-A6C34878D82A}">
                    <a16:rowId xmlns="" xmlns:a16="http://schemas.microsoft.com/office/drawing/2014/main" val="4286807555"/>
                  </a:ext>
                </a:extLst>
              </a:tr>
              <a:tr h="174510">
                <a:tc vMerge="1">
                  <a:txBody>
                    <a:bodyPr/>
                    <a:lstStyle/>
                    <a:p>
                      <a:endParaRPr lang="es-CO"/>
                    </a:p>
                  </a:txBody>
                  <a:tcPr/>
                </a:tc>
                <a:tc>
                  <a:txBody>
                    <a:bodyPr/>
                    <a:lstStyle/>
                    <a:p>
                      <a:pPr algn="ctr" fontAlgn="ctr"/>
                      <a:r>
                        <a:rPr lang="es-CO" sz="1200" b="0" i="0" u="none" strike="noStrike" dirty="0">
                          <a:effectLst/>
                          <a:latin typeface="Century Gothic" panose="020B0502020202020204" pitchFamily="34" charset="0"/>
                        </a:rPr>
                        <a:t>Boyacá</a:t>
                      </a:r>
                    </a:p>
                  </a:txBody>
                  <a:tcPr marL="7145" marR="7145" marT="714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tc>
                  <a:txBody>
                    <a:bodyPr/>
                    <a:lstStyle/>
                    <a:p>
                      <a:pPr algn="ctr" fontAlgn="ctr"/>
                      <a:r>
                        <a:rPr lang="es-CO" sz="1200" b="0" i="0" u="none" strike="noStrike" dirty="0">
                          <a:effectLst/>
                          <a:latin typeface="Century Gothic" panose="020B0502020202020204" pitchFamily="34" charset="0"/>
                        </a:rPr>
                        <a:t>33</a:t>
                      </a:r>
                    </a:p>
                  </a:txBody>
                  <a:tcPr marL="7145" marR="7145" marT="714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tc>
                  <a:txBody>
                    <a:bodyPr/>
                    <a:lstStyle/>
                    <a:p>
                      <a:pPr algn="ctr" fontAlgn="ctr"/>
                      <a:r>
                        <a:rPr lang="es-CO" sz="1200" b="0" i="0" u="none" strike="noStrike" dirty="0">
                          <a:effectLst/>
                          <a:latin typeface="Century Gothic" panose="020B0502020202020204" pitchFamily="34" charset="0"/>
                        </a:rPr>
                        <a:t>7</a:t>
                      </a:r>
                    </a:p>
                  </a:txBody>
                  <a:tcPr marL="7145" marR="7145" marT="714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tc>
                  <a:txBody>
                    <a:bodyPr/>
                    <a:lstStyle/>
                    <a:p>
                      <a:pPr algn="ctr" fontAlgn="ctr"/>
                      <a:r>
                        <a:rPr lang="es-CO" sz="1200" b="0" i="0" u="none" strike="noStrike">
                          <a:effectLst/>
                          <a:latin typeface="Century Gothic" panose="020B0502020202020204" pitchFamily="34" charset="0"/>
                        </a:rPr>
                        <a:t>40</a:t>
                      </a:r>
                    </a:p>
                  </a:txBody>
                  <a:tcPr marL="7145" marR="7145" marT="7145" marB="0" anchor="ctr">
                    <a:lnL w="6350" cap="flat" cmpd="sng" algn="ctr">
                      <a:solidFill>
                        <a:srgbClr val="FFFFFF"/>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extLst>
                  <a:ext uri="{0D108BD9-81ED-4DB2-BD59-A6C34878D82A}">
                    <a16:rowId xmlns="" xmlns:a16="http://schemas.microsoft.com/office/drawing/2014/main" val="392940824"/>
                  </a:ext>
                </a:extLst>
              </a:tr>
              <a:tr h="174510">
                <a:tc vMerge="1">
                  <a:txBody>
                    <a:bodyPr/>
                    <a:lstStyle/>
                    <a:p>
                      <a:endParaRPr lang="es-CO"/>
                    </a:p>
                  </a:txBody>
                  <a:tcPr/>
                </a:tc>
                <a:tc>
                  <a:txBody>
                    <a:bodyPr/>
                    <a:lstStyle/>
                    <a:p>
                      <a:pPr algn="ctr" fontAlgn="ctr"/>
                      <a:r>
                        <a:rPr lang="es-CO" sz="1200" b="0" i="0" u="none" strike="noStrike" dirty="0">
                          <a:effectLst/>
                          <a:latin typeface="Century Gothic" panose="020B0502020202020204" pitchFamily="34" charset="0"/>
                        </a:rPr>
                        <a:t>Casanare</a:t>
                      </a:r>
                    </a:p>
                  </a:txBody>
                  <a:tcPr marL="7145" marR="7145" marT="714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tc>
                  <a:txBody>
                    <a:bodyPr/>
                    <a:lstStyle/>
                    <a:p>
                      <a:pPr algn="ctr" fontAlgn="ctr"/>
                      <a:r>
                        <a:rPr lang="es-CO" sz="1200" b="0" i="0" u="none" strike="noStrike" dirty="0">
                          <a:effectLst/>
                          <a:latin typeface="Century Gothic" panose="020B0502020202020204" pitchFamily="34" charset="0"/>
                        </a:rPr>
                        <a:t> </a:t>
                      </a:r>
                    </a:p>
                  </a:txBody>
                  <a:tcPr marL="7145" marR="7145" marT="714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6">
                        <a:lumMod val="20000"/>
                        <a:lumOff val="80000"/>
                      </a:schemeClr>
                    </a:solidFill>
                  </a:tcPr>
                </a:tc>
                <a:tc>
                  <a:txBody>
                    <a:bodyPr/>
                    <a:lstStyle/>
                    <a:p>
                      <a:pPr algn="ctr" fontAlgn="ctr"/>
                      <a:r>
                        <a:rPr lang="es-CO" sz="1200" b="0" i="0" u="none" strike="noStrike">
                          <a:effectLst/>
                          <a:latin typeface="Century Gothic" panose="020B0502020202020204" pitchFamily="34" charset="0"/>
                        </a:rPr>
                        <a:t>2</a:t>
                      </a:r>
                    </a:p>
                  </a:txBody>
                  <a:tcPr marL="7145" marR="7145" marT="714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tc>
                  <a:txBody>
                    <a:bodyPr/>
                    <a:lstStyle/>
                    <a:p>
                      <a:pPr algn="ctr" fontAlgn="ctr"/>
                      <a:r>
                        <a:rPr lang="es-CO" sz="1200" b="0" i="0" u="none" strike="noStrike" dirty="0">
                          <a:effectLst/>
                          <a:latin typeface="Century Gothic" panose="020B0502020202020204" pitchFamily="34" charset="0"/>
                        </a:rPr>
                        <a:t>2</a:t>
                      </a:r>
                    </a:p>
                  </a:txBody>
                  <a:tcPr marL="7145" marR="7145" marT="7145" marB="0" anchor="ctr">
                    <a:lnL w="6350" cap="flat" cmpd="sng" algn="ctr">
                      <a:solidFill>
                        <a:srgbClr val="FFFFFF"/>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extLst>
                  <a:ext uri="{0D108BD9-81ED-4DB2-BD59-A6C34878D82A}">
                    <a16:rowId xmlns="" xmlns:a16="http://schemas.microsoft.com/office/drawing/2014/main" val="3022700072"/>
                  </a:ext>
                </a:extLst>
              </a:tr>
              <a:tr h="174510">
                <a:tc vMerge="1">
                  <a:txBody>
                    <a:bodyPr/>
                    <a:lstStyle/>
                    <a:p>
                      <a:endParaRPr lang="es-CO"/>
                    </a:p>
                  </a:txBody>
                  <a:tcPr/>
                </a:tc>
                <a:tc>
                  <a:txBody>
                    <a:bodyPr/>
                    <a:lstStyle/>
                    <a:p>
                      <a:pPr algn="ctr" fontAlgn="ctr"/>
                      <a:r>
                        <a:rPr lang="es-CO" sz="1200" b="0" i="0" u="none" strike="noStrike" dirty="0">
                          <a:effectLst/>
                          <a:latin typeface="Century Gothic" panose="020B0502020202020204" pitchFamily="34" charset="0"/>
                        </a:rPr>
                        <a:t>Cundinamarca</a:t>
                      </a:r>
                    </a:p>
                  </a:txBody>
                  <a:tcPr marL="7145" marR="7145" marT="714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tc>
                  <a:txBody>
                    <a:bodyPr/>
                    <a:lstStyle/>
                    <a:p>
                      <a:pPr algn="ctr" fontAlgn="ctr"/>
                      <a:r>
                        <a:rPr lang="es-CO" sz="1200" b="0" i="0" u="none" strike="noStrike">
                          <a:effectLst/>
                          <a:latin typeface="Century Gothic" panose="020B0502020202020204" pitchFamily="34" charset="0"/>
                        </a:rPr>
                        <a:t>5</a:t>
                      </a:r>
                    </a:p>
                  </a:txBody>
                  <a:tcPr marL="7145" marR="7145" marT="714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tc>
                  <a:txBody>
                    <a:bodyPr/>
                    <a:lstStyle/>
                    <a:p>
                      <a:pPr algn="ctr" fontAlgn="ctr"/>
                      <a:r>
                        <a:rPr lang="es-CO" sz="1200" b="0" i="0" u="none" strike="noStrike">
                          <a:effectLst/>
                          <a:latin typeface="Century Gothic" panose="020B0502020202020204" pitchFamily="34" charset="0"/>
                        </a:rPr>
                        <a:t>18</a:t>
                      </a:r>
                    </a:p>
                  </a:txBody>
                  <a:tcPr marL="7145" marR="7145" marT="714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tc>
                  <a:txBody>
                    <a:bodyPr/>
                    <a:lstStyle/>
                    <a:p>
                      <a:pPr algn="ctr" fontAlgn="ctr"/>
                      <a:r>
                        <a:rPr lang="es-CO" sz="1200" b="0" i="0" u="none" strike="noStrike" dirty="0">
                          <a:effectLst/>
                          <a:latin typeface="Century Gothic" panose="020B0502020202020204" pitchFamily="34" charset="0"/>
                        </a:rPr>
                        <a:t>23</a:t>
                      </a:r>
                    </a:p>
                  </a:txBody>
                  <a:tcPr marL="7145" marR="7145" marT="7145" marB="0" anchor="ctr">
                    <a:lnL w="6350" cap="flat" cmpd="sng" algn="ctr">
                      <a:solidFill>
                        <a:srgbClr val="FFFFFF"/>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extLst>
                  <a:ext uri="{0D108BD9-81ED-4DB2-BD59-A6C34878D82A}">
                    <a16:rowId xmlns="" xmlns:a16="http://schemas.microsoft.com/office/drawing/2014/main" val="2269680840"/>
                  </a:ext>
                </a:extLst>
              </a:tr>
              <a:tr h="174510">
                <a:tc vMerge="1">
                  <a:txBody>
                    <a:bodyPr/>
                    <a:lstStyle/>
                    <a:p>
                      <a:endParaRPr lang="es-CO"/>
                    </a:p>
                  </a:txBody>
                  <a:tcPr/>
                </a:tc>
                <a:tc>
                  <a:txBody>
                    <a:bodyPr/>
                    <a:lstStyle/>
                    <a:p>
                      <a:pPr algn="ctr" fontAlgn="ctr"/>
                      <a:r>
                        <a:rPr lang="es-CO" sz="1200" b="0" i="0" u="none" strike="noStrike" dirty="0">
                          <a:effectLst/>
                          <a:latin typeface="Century Gothic" panose="020B0502020202020204" pitchFamily="34" charset="0"/>
                        </a:rPr>
                        <a:t>Guainía</a:t>
                      </a:r>
                    </a:p>
                  </a:txBody>
                  <a:tcPr marL="7145" marR="7145" marT="714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tc>
                  <a:txBody>
                    <a:bodyPr/>
                    <a:lstStyle/>
                    <a:p>
                      <a:pPr algn="ctr" fontAlgn="ctr"/>
                      <a:r>
                        <a:rPr lang="es-CO" sz="1200" b="0" i="0" u="none" strike="noStrike" dirty="0">
                          <a:effectLst/>
                          <a:latin typeface="Century Gothic" panose="020B0502020202020204" pitchFamily="34" charset="0"/>
                        </a:rPr>
                        <a:t> </a:t>
                      </a:r>
                    </a:p>
                  </a:txBody>
                  <a:tcPr marL="7145" marR="7145" marT="714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6">
                        <a:lumMod val="20000"/>
                        <a:lumOff val="80000"/>
                      </a:schemeClr>
                    </a:solidFill>
                  </a:tcPr>
                </a:tc>
                <a:tc>
                  <a:txBody>
                    <a:bodyPr/>
                    <a:lstStyle/>
                    <a:p>
                      <a:pPr algn="ctr" fontAlgn="ctr"/>
                      <a:r>
                        <a:rPr lang="es-CO" sz="1200" b="0" i="0" u="none" strike="noStrike">
                          <a:effectLst/>
                          <a:latin typeface="Century Gothic" panose="020B0502020202020204" pitchFamily="34" charset="0"/>
                        </a:rPr>
                        <a:t>1</a:t>
                      </a:r>
                    </a:p>
                  </a:txBody>
                  <a:tcPr marL="7145" marR="7145" marT="714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tc>
                  <a:txBody>
                    <a:bodyPr/>
                    <a:lstStyle/>
                    <a:p>
                      <a:pPr algn="ctr" fontAlgn="ctr"/>
                      <a:r>
                        <a:rPr lang="es-CO" sz="1200" b="0" i="0" u="none" strike="noStrike" dirty="0">
                          <a:effectLst/>
                          <a:latin typeface="Century Gothic" panose="020B0502020202020204" pitchFamily="34" charset="0"/>
                        </a:rPr>
                        <a:t>1</a:t>
                      </a:r>
                    </a:p>
                  </a:txBody>
                  <a:tcPr marL="7145" marR="7145" marT="7145" marB="0" anchor="ctr">
                    <a:lnL w="6350" cap="flat" cmpd="sng" algn="ctr">
                      <a:solidFill>
                        <a:srgbClr val="FFFFFF"/>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extLst>
                  <a:ext uri="{0D108BD9-81ED-4DB2-BD59-A6C34878D82A}">
                    <a16:rowId xmlns="" xmlns:a16="http://schemas.microsoft.com/office/drawing/2014/main" val="2075434885"/>
                  </a:ext>
                </a:extLst>
              </a:tr>
              <a:tr h="174510">
                <a:tc vMerge="1">
                  <a:txBody>
                    <a:bodyPr/>
                    <a:lstStyle/>
                    <a:p>
                      <a:endParaRPr lang="es-CO"/>
                    </a:p>
                  </a:txBody>
                  <a:tcPr/>
                </a:tc>
                <a:tc>
                  <a:txBody>
                    <a:bodyPr/>
                    <a:lstStyle/>
                    <a:p>
                      <a:pPr algn="ctr" fontAlgn="ctr"/>
                      <a:r>
                        <a:rPr lang="es-CO" sz="1200" b="0" i="0" u="none" strike="noStrike" dirty="0">
                          <a:effectLst/>
                          <a:latin typeface="Century Gothic" panose="020B0502020202020204" pitchFamily="34" charset="0"/>
                        </a:rPr>
                        <a:t>Meta</a:t>
                      </a:r>
                    </a:p>
                  </a:txBody>
                  <a:tcPr marL="7145" marR="7145" marT="714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tc>
                  <a:txBody>
                    <a:bodyPr/>
                    <a:lstStyle/>
                    <a:p>
                      <a:pPr algn="ctr" fontAlgn="ctr"/>
                      <a:r>
                        <a:rPr lang="es-CO" sz="1200" b="0" i="0" u="none" strike="noStrike" dirty="0">
                          <a:effectLst/>
                          <a:latin typeface="Century Gothic" panose="020B0502020202020204" pitchFamily="34" charset="0"/>
                        </a:rPr>
                        <a:t>5</a:t>
                      </a:r>
                    </a:p>
                  </a:txBody>
                  <a:tcPr marL="7145" marR="7145" marT="714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tc>
                  <a:txBody>
                    <a:bodyPr/>
                    <a:lstStyle/>
                    <a:p>
                      <a:pPr algn="ctr" fontAlgn="ctr"/>
                      <a:r>
                        <a:rPr lang="es-CO" sz="1200" b="0" i="0" u="none" strike="noStrike">
                          <a:effectLst/>
                          <a:latin typeface="Century Gothic" panose="020B0502020202020204" pitchFamily="34" charset="0"/>
                        </a:rPr>
                        <a:t>1</a:t>
                      </a:r>
                    </a:p>
                  </a:txBody>
                  <a:tcPr marL="7145" marR="7145" marT="714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tc>
                  <a:txBody>
                    <a:bodyPr/>
                    <a:lstStyle/>
                    <a:p>
                      <a:pPr algn="ctr" fontAlgn="ctr"/>
                      <a:r>
                        <a:rPr lang="es-CO" sz="1200" b="0" i="0" u="none" strike="noStrike" dirty="0">
                          <a:effectLst/>
                          <a:latin typeface="Century Gothic" panose="020B0502020202020204" pitchFamily="34" charset="0"/>
                        </a:rPr>
                        <a:t>6</a:t>
                      </a:r>
                    </a:p>
                  </a:txBody>
                  <a:tcPr marL="7145" marR="7145" marT="7145" marB="0" anchor="ctr">
                    <a:lnL w="6350" cap="flat" cmpd="sng" algn="ctr">
                      <a:solidFill>
                        <a:srgbClr val="FFFFFF"/>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extLst>
                  <a:ext uri="{0D108BD9-81ED-4DB2-BD59-A6C34878D82A}">
                    <a16:rowId xmlns="" xmlns:a16="http://schemas.microsoft.com/office/drawing/2014/main" val="1018265748"/>
                  </a:ext>
                </a:extLst>
              </a:tr>
              <a:tr h="174510">
                <a:tc vMerge="1">
                  <a:txBody>
                    <a:bodyPr/>
                    <a:lstStyle/>
                    <a:p>
                      <a:endParaRPr lang="es-CO"/>
                    </a:p>
                  </a:txBody>
                  <a:tcPr/>
                </a:tc>
                <a:tc>
                  <a:txBody>
                    <a:bodyPr/>
                    <a:lstStyle/>
                    <a:p>
                      <a:pPr algn="ctr" fontAlgn="ctr"/>
                      <a:r>
                        <a:rPr lang="es-CO" sz="1200" b="0" i="0" u="none" strike="noStrike" dirty="0">
                          <a:effectLst/>
                          <a:latin typeface="Century Gothic" panose="020B0502020202020204" pitchFamily="34" charset="0"/>
                        </a:rPr>
                        <a:t>Vaupés</a:t>
                      </a:r>
                    </a:p>
                  </a:txBody>
                  <a:tcPr marL="7145" marR="7145" marT="714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tc>
                  <a:txBody>
                    <a:bodyPr/>
                    <a:lstStyle/>
                    <a:p>
                      <a:pPr algn="ctr" fontAlgn="ctr"/>
                      <a:r>
                        <a:rPr lang="es-CO" sz="1200" b="0" i="0" u="none" strike="noStrike" dirty="0">
                          <a:effectLst/>
                          <a:latin typeface="Century Gothic" panose="020B0502020202020204" pitchFamily="34" charset="0"/>
                        </a:rPr>
                        <a:t> </a:t>
                      </a:r>
                    </a:p>
                  </a:txBody>
                  <a:tcPr marL="7145" marR="7145" marT="714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6">
                        <a:lumMod val="20000"/>
                        <a:lumOff val="80000"/>
                      </a:schemeClr>
                    </a:solidFill>
                  </a:tcPr>
                </a:tc>
                <a:tc>
                  <a:txBody>
                    <a:bodyPr/>
                    <a:lstStyle/>
                    <a:p>
                      <a:pPr algn="ctr" fontAlgn="ctr"/>
                      <a:r>
                        <a:rPr lang="es-CO" sz="1200" b="0" i="0" u="none" strike="noStrike">
                          <a:effectLst/>
                          <a:latin typeface="Century Gothic" panose="020B0502020202020204" pitchFamily="34" charset="0"/>
                        </a:rPr>
                        <a:t>1</a:t>
                      </a:r>
                    </a:p>
                  </a:txBody>
                  <a:tcPr marL="7145" marR="7145" marT="714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tc>
                  <a:txBody>
                    <a:bodyPr/>
                    <a:lstStyle/>
                    <a:p>
                      <a:pPr algn="ctr" fontAlgn="ctr"/>
                      <a:r>
                        <a:rPr lang="es-CO" sz="1200" b="0" i="0" u="none" strike="noStrike">
                          <a:effectLst/>
                          <a:latin typeface="Century Gothic" panose="020B0502020202020204" pitchFamily="34" charset="0"/>
                        </a:rPr>
                        <a:t>1</a:t>
                      </a:r>
                    </a:p>
                  </a:txBody>
                  <a:tcPr marL="7145" marR="7145" marT="7145" marB="0" anchor="ctr">
                    <a:lnL w="6350" cap="flat" cmpd="sng" algn="ctr">
                      <a:solidFill>
                        <a:srgbClr val="FFFFFF"/>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extLst>
                  <a:ext uri="{0D108BD9-81ED-4DB2-BD59-A6C34878D82A}">
                    <a16:rowId xmlns="" xmlns:a16="http://schemas.microsoft.com/office/drawing/2014/main" val="2153084195"/>
                  </a:ext>
                </a:extLst>
              </a:tr>
              <a:tr h="174510">
                <a:tc vMerge="1">
                  <a:txBody>
                    <a:bodyPr/>
                    <a:lstStyle/>
                    <a:p>
                      <a:endParaRPr lang="es-CO"/>
                    </a:p>
                  </a:txBody>
                  <a:tcPr/>
                </a:tc>
                <a:tc>
                  <a:txBody>
                    <a:bodyPr/>
                    <a:lstStyle/>
                    <a:p>
                      <a:pPr algn="ctr" fontAlgn="ctr"/>
                      <a:r>
                        <a:rPr lang="es-CO" sz="1200" b="0" i="0" u="none" strike="noStrike" dirty="0">
                          <a:effectLst/>
                          <a:latin typeface="Century Gothic" panose="020B0502020202020204" pitchFamily="34" charset="0"/>
                        </a:rPr>
                        <a:t>Vichada</a:t>
                      </a:r>
                    </a:p>
                  </a:txBody>
                  <a:tcPr marL="7145" marR="7145" marT="714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92D050"/>
                      </a:solidFill>
                      <a:prstDash val="solid"/>
                      <a:round/>
                      <a:headEnd type="none" w="med" len="med"/>
                      <a:tailEnd type="none" w="med" len="med"/>
                    </a:lnB>
                    <a:solidFill>
                      <a:schemeClr val="bg1"/>
                    </a:solidFill>
                  </a:tcPr>
                </a:tc>
                <a:tc>
                  <a:txBody>
                    <a:bodyPr/>
                    <a:lstStyle/>
                    <a:p>
                      <a:pPr algn="ctr" fontAlgn="ctr"/>
                      <a:r>
                        <a:rPr lang="es-CO" sz="1200" b="0" i="0" u="none" strike="noStrike" dirty="0">
                          <a:effectLst/>
                          <a:latin typeface="Century Gothic" panose="020B0502020202020204" pitchFamily="34" charset="0"/>
                        </a:rPr>
                        <a:t> </a:t>
                      </a:r>
                    </a:p>
                  </a:txBody>
                  <a:tcPr marL="7145" marR="7145" marT="714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92D050"/>
                      </a:solidFill>
                      <a:prstDash val="solid"/>
                      <a:round/>
                      <a:headEnd type="none" w="med" len="med"/>
                      <a:tailEnd type="none" w="med" len="med"/>
                    </a:lnB>
                    <a:solidFill>
                      <a:schemeClr val="accent6">
                        <a:lumMod val="20000"/>
                        <a:lumOff val="80000"/>
                      </a:schemeClr>
                    </a:solidFill>
                  </a:tcPr>
                </a:tc>
                <a:tc>
                  <a:txBody>
                    <a:bodyPr/>
                    <a:lstStyle/>
                    <a:p>
                      <a:pPr algn="ctr" fontAlgn="ctr"/>
                      <a:r>
                        <a:rPr lang="es-CO" sz="1200" b="0" i="0" u="none" strike="noStrike">
                          <a:effectLst/>
                          <a:latin typeface="Century Gothic" panose="020B0502020202020204" pitchFamily="34" charset="0"/>
                        </a:rPr>
                        <a:t>1</a:t>
                      </a:r>
                    </a:p>
                  </a:txBody>
                  <a:tcPr marL="7145" marR="7145" marT="714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92D050"/>
                      </a:solidFill>
                      <a:prstDash val="solid"/>
                      <a:round/>
                      <a:headEnd type="none" w="med" len="med"/>
                      <a:tailEnd type="none" w="med" len="med"/>
                    </a:lnB>
                    <a:solidFill>
                      <a:schemeClr val="bg1"/>
                    </a:solidFill>
                  </a:tcPr>
                </a:tc>
                <a:tc>
                  <a:txBody>
                    <a:bodyPr/>
                    <a:lstStyle/>
                    <a:p>
                      <a:pPr algn="ctr" fontAlgn="ctr"/>
                      <a:r>
                        <a:rPr lang="es-CO" sz="1200" b="0" i="0" u="none" strike="noStrike" dirty="0">
                          <a:effectLst/>
                          <a:latin typeface="Century Gothic" panose="020B0502020202020204" pitchFamily="34" charset="0"/>
                        </a:rPr>
                        <a:t>1</a:t>
                      </a:r>
                    </a:p>
                  </a:txBody>
                  <a:tcPr marL="7145" marR="7145" marT="7145" marB="0" anchor="ctr">
                    <a:lnL w="6350" cap="flat" cmpd="sng" algn="ctr">
                      <a:solidFill>
                        <a:srgbClr val="FFFFFF"/>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92D050"/>
                      </a:solidFill>
                      <a:prstDash val="solid"/>
                      <a:round/>
                      <a:headEnd type="none" w="med" len="med"/>
                      <a:tailEnd type="none" w="med" len="med"/>
                    </a:lnB>
                    <a:solidFill>
                      <a:schemeClr val="bg1"/>
                    </a:solidFill>
                  </a:tcPr>
                </a:tc>
                <a:extLst>
                  <a:ext uri="{0D108BD9-81ED-4DB2-BD59-A6C34878D82A}">
                    <a16:rowId xmlns="" xmlns:a16="http://schemas.microsoft.com/office/drawing/2014/main" val="1753831415"/>
                  </a:ext>
                </a:extLst>
              </a:tr>
              <a:tr h="174510">
                <a:tc rowSpan="3">
                  <a:txBody>
                    <a:bodyPr/>
                    <a:lstStyle/>
                    <a:p>
                      <a:pPr algn="ctr" fontAlgn="ctr"/>
                      <a:r>
                        <a:rPr lang="es-CO" sz="1200" b="0" i="0" u="none" strike="noStrike" dirty="0">
                          <a:effectLst/>
                          <a:latin typeface="Century Gothic" panose="020B0502020202020204" pitchFamily="34" charset="0"/>
                        </a:rPr>
                        <a:t>Eje cafetero</a:t>
                      </a:r>
                    </a:p>
                  </a:txBody>
                  <a:tcPr marL="7145" marR="7145" marT="7145" marB="0" anchor="ctr">
                    <a:lnL w="12700" cap="flat" cmpd="sng" algn="ctr">
                      <a:solidFill>
                        <a:schemeClr val="bg1"/>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solidFill>
                      <a:schemeClr val="bg1"/>
                    </a:solidFill>
                  </a:tcPr>
                </a:tc>
                <a:tc>
                  <a:txBody>
                    <a:bodyPr/>
                    <a:lstStyle/>
                    <a:p>
                      <a:pPr algn="ctr" fontAlgn="ctr"/>
                      <a:r>
                        <a:rPr lang="es-CO" sz="1200" b="0" i="0" u="none" strike="noStrike" dirty="0">
                          <a:effectLst/>
                          <a:latin typeface="Century Gothic" panose="020B0502020202020204" pitchFamily="34" charset="0"/>
                        </a:rPr>
                        <a:t>Caldas</a:t>
                      </a:r>
                    </a:p>
                  </a:txBody>
                  <a:tcPr marL="7145" marR="7145" marT="714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92D05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tc>
                  <a:txBody>
                    <a:bodyPr/>
                    <a:lstStyle/>
                    <a:p>
                      <a:pPr algn="ctr" fontAlgn="ctr"/>
                      <a:r>
                        <a:rPr lang="es-CO" sz="1200" b="0" i="0" u="none" strike="noStrike" dirty="0">
                          <a:effectLst/>
                          <a:latin typeface="Century Gothic" panose="020B0502020202020204" pitchFamily="34" charset="0"/>
                        </a:rPr>
                        <a:t>11</a:t>
                      </a:r>
                    </a:p>
                  </a:txBody>
                  <a:tcPr marL="7145" marR="7145" marT="714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92D05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tc>
                  <a:txBody>
                    <a:bodyPr/>
                    <a:lstStyle/>
                    <a:p>
                      <a:pPr algn="ctr" fontAlgn="ctr"/>
                      <a:r>
                        <a:rPr lang="es-CO" sz="1200" b="0" i="0" u="none" strike="noStrike">
                          <a:effectLst/>
                          <a:latin typeface="Century Gothic" panose="020B0502020202020204" pitchFamily="34" charset="0"/>
                        </a:rPr>
                        <a:t>15</a:t>
                      </a:r>
                    </a:p>
                  </a:txBody>
                  <a:tcPr marL="7145" marR="7145" marT="714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92D05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tc>
                  <a:txBody>
                    <a:bodyPr/>
                    <a:lstStyle/>
                    <a:p>
                      <a:pPr algn="ctr" fontAlgn="ctr"/>
                      <a:r>
                        <a:rPr lang="es-CO" sz="1200" b="0" i="0" u="none" strike="noStrike" dirty="0">
                          <a:effectLst/>
                          <a:latin typeface="Century Gothic" panose="020B0502020202020204" pitchFamily="34" charset="0"/>
                        </a:rPr>
                        <a:t>26</a:t>
                      </a:r>
                    </a:p>
                  </a:txBody>
                  <a:tcPr marL="7145" marR="7145" marT="7145" marB="0" anchor="ctr">
                    <a:lnL w="6350" cap="flat" cmpd="sng" algn="ctr">
                      <a:solidFill>
                        <a:srgbClr val="FFFFFF"/>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92D05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extLst>
                  <a:ext uri="{0D108BD9-81ED-4DB2-BD59-A6C34878D82A}">
                    <a16:rowId xmlns="" xmlns:a16="http://schemas.microsoft.com/office/drawing/2014/main" val="914220021"/>
                  </a:ext>
                </a:extLst>
              </a:tr>
              <a:tr h="174510">
                <a:tc vMerge="1">
                  <a:txBody>
                    <a:bodyPr/>
                    <a:lstStyle/>
                    <a:p>
                      <a:endParaRPr lang="es-CO"/>
                    </a:p>
                  </a:txBody>
                  <a:tcPr/>
                </a:tc>
                <a:tc>
                  <a:txBody>
                    <a:bodyPr/>
                    <a:lstStyle/>
                    <a:p>
                      <a:pPr algn="ctr" fontAlgn="ctr"/>
                      <a:r>
                        <a:rPr lang="es-CO" sz="1200" b="0" i="0" u="none" strike="noStrike" dirty="0">
                          <a:effectLst/>
                          <a:latin typeface="Century Gothic" panose="020B0502020202020204" pitchFamily="34" charset="0"/>
                        </a:rPr>
                        <a:t>Quindío</a:t>
                      </a:r>
                    </a:p>
                  </a:txBody>
                  <a:tcPr marL="7145" marR="7145" marT="714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tc>
                  <a:txBody>
                    <a:bodyPr/>
                    <a:lstStyle/>
                    <a:p>
                      <a:pPr algn="ctr" fontAlgn="ctr"/>
                      <a:r>
                        <a:rPr lang="es-CO" sz="1200" b="0" i="0" u="none" strike="noStrike" dirty="0">
                          <a:effectLst/>
                          <a:latin typeface="Century Gothic" panose="020B0502020202020204" pitchFamily="34" charset="0"/>
                        </a:rPr>
                        <a:t>8</a:t>
                      </a:r>
                    </a:p>
                  </a:txBody>
                  <a:tcPr marL="7145" marR="7145" marT="714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tc>
                  <a:txBody>
                    <a:bodyPr/>
                    <a:lstStyle/>
                    <a:p>
                      <a:pPr algn="ctr" fontAlgn="ctr"/>
                      <a:r>
                        <a:rPr lang="es-CO" sz="1200" b="0" i="0" u="none" strike="noStrike">
                          <a:effectLst/>
                          <a:latin typeface="Century Gothic" panose="020B0502020202020204" pitchFamily="34" charset="0"/>
                        </a:rPr>
                        <a:t>2</a:t>
                      </a:r>
                    </a:p>
                  </a:txBody>
                  <a:tcPr marL="7145" marR="7145" marT="714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tc>
                  <a:txBody>
                    <a:bodyPr/>
                    <a:lstStyle/>
                    <a:p>
                      <a:pPr algn="ctr" fontAlgn="ctr"/>
                      <a:r>
                        <a:rPr lang="es-CO" sz="1200" b="0" i="0" u="none" strike="noStrike" dirty="0">
                          <a:effectLst/>
                          <a:latin typeface="Century Gothic" panose="020B0502020202020204" pitchFamily="34" charset="0"/>
                        </a:rPr>
                        <a:t>10</a:t>
                      </a:r>
                    </a:p>
                  </a:txBody>
                  <a:tcPr marL="7145" marR="7145" marT="7145" marB="0" anchor="ctr">
                    <a:lnL w="6350" cap="flat" cmpd="sng" algn="ctr">
                      <a:solidFill>
                        <a:srgbClr val="FFFFFF"/>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extLst>
                  <a:ext uri="{0D108BD9-81ED-4DB2-BD59-A6C34878D82A}">
                    <a16:rowId xmlns="" xmlns:a16="http://schemas.microsoft.com/office/drawing/2014/main" val="3524585738"/>
                  </a:ext>
                </a:extLst>
              </a:tr>
              <a:tr h="174510">
                <a:tc vMerge="1">
                  <a:txBody>
                    <a:bodyPr/>
                    <a:lstStyle/>
                    <a:p>
                      <a:endParaRPr lang="es-CO"/>
                    </a:p>
                  </a:txBody>
                  <a:tcPr/>
                </a:tc>
                <a:tc>
                  <a:txBody>
                    <a:bodyPr/>
                    <a:lstStyle/>
                    <a:p>
                      <a:pPr algn="ctr" fontAlgn="ctr"/>
                      <a:r>
                        <a:rPr lang="es-CO" sz="1200" b="0" i="0" u="none" strike="noStrike" dirty="0">
                          <a:effectLst/>
                          <a:latin typeface="Century Gothic" panose="020B0502020202020204" pitchFamily="34" charset="0"/>
                        </a:rPr>
                        <a:t>Risaralda</a:t>
                      </a:r>
                    </a:p>
                  </a:txBody>
                  <a:tcPr marL="7145" marR="7145" marT="714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92D050"/>
                      </a:solidFill>
                      <a:prstDash val="solid"/>
                      <a:round/>
                      <a:headEnd type="none" w="med" len="med"/>
                      <a:tailEnd type="none" w="med" len="med"/>
                    </a:lnB>
                    <a:solidFill>
                      <a:schemeClr val="bg1"/>
                    </a:solidFill>
                  </a:tcPr>
                </a:tc>
                <a:tc>
                  <a:txBody>
                    <a:bodyPr/>
                    <a:lstStyle/>
                    <a:p>
                      <a:pPr algn="ctr" fontAlgn="ctr"/>
                      <a:r>
                        <a:rPr lang="es-CO" sz="1200" b="0" i="0" u="none" strike="noStrike" dirty="0">
                          <a:effectLst/>
                          <a:latin typeface="Century Gothic" panose="020B0502020202020204" pitchFamily="34" charset="0"/>
                        </a:rPr>
                        <a:t>23</a:t>
                      </a:r>
                    </a:p>
                  </a:txBody>
                  <a:tcPr marL="7145" marR="7145" marT="714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92D050"/>
                      </a:solidFill>
                      <a:prstDash val="solid"/>
                      <a:round/>
                      <a:headEnd type="none" w="med" len="med"/>
                      <a:tailEnd type="none" w="med" len="med"/>
                    </a:lnB>
                    <a:solidFill>
                      <a:schemeClr val="bg1"/>
                    </a:solidFill>
                  </a:tcPr>
                </a:tc>
                <a:tc>
                  <a:txBody>
                    <a:bodyPr/>
                    <a:lstStyle/>
                    <a:p>
                      <a:pPr algn="ctr" fontAlgn="ctr"/>
                      <a:r>
                        <a:rPr lang="es-CO" sz="1200" b="0" i="0" u="none" strike="noStrike">
                          <a:effectLst/>
                          <a:latin typeface="Century Gothic" panose="020B0502020202020204" pitchFamily="34" charset="0"/>
                        </a:rPr>
                        <a:t>6</a:t>
                      </a:r>
                    </a:p>
                  </a:txBody>
                  <a:tcPr marL="7145" marR="7145" marT="714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92D050"/>
                      </a:solidFill>
                      <a:prstDash val="solid"/>
                      <a:round/>
                      <a:headEnd type="none" w="med" len="med"/>
                      <a:tailEnd type="none" w="med" len="med"/>
                    </a:lnB>
                    <a:solidFill>
                      <a:schemeClr val="bg1"/>
                    </a:solidFill>
                  </a:tcPr>
                </a:tc>
                <a:tc>
                  <a:txBody>
                    <a:bodyPr/>
                    <a:lstStyle/>
                    <a:p>
                      <a:pPr algn="ctr" fontAlgn="ctr"/>
                      <a:r>
                        <a:rPr lang="es-CO" sz="1200" b="0" i="0" u="none" strike="noStrike" dirty="0">
                          <a:effectLst/>
                          <a:latin typeface="Century Gothic" panose="020B0502020202020204" pitchFamily="34" charset="0"/>
                        </a:rPr>
                        <a:t>29</a:t>
                      </a:r>
                    </a:p>
                  </a:txBody>
                  <a:tcPr marL="7145" marR="7145" marT="7145" marB="0" anchor="ctr">
                    <a:lnL w="6350" cap="flat" cmpd="sng" algn="ctr">
                      <a:solidFill>
                        <a:srgbClr val="FFFFFF"/>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92D050"/>
                      </a:solidFill>
                      <a:prstDash val="solid"/>
                      <a:round/>
                      <a:headEnd type="none" w="med" len="med"/>
                      <a:tailEnd type="none" w="med" len="med"/>
                    </a:lnB>
                    <a:solidFill>
                      <a:schemeClr val="bg1"/>
                    </a:solidFill>
                  </a:tcPr>
                </a:tc>
                <a:extLst>
                  <a:ext uri="{0D108BD9-81ED-4DB2-BD59-A6C34878D82A}">
                    <a16:rowId xmlns="" xmlns:a16="http://schemas.microsoft.com/office/drawing/2014/main" val="56874465"/>
                  </a:ext>
                </a:extLst>
              </a:tr>
              <a:tr h="174510">
                <a:tc rowSpan="2">
                  <a:txBody>
                    <a:bodyPr/>
                    <a:lstStyle/>
                    <a:p>
                      <a:pPr algn="ctr" fontAlgn="ctr"/>
                      <a:r>
                        <a:rPr lang="es-CO" sz="1200" b="0" i="0" u="none" strike="noStrike">
                          <a:effectLst/>
                          <a:latin typeface="Century Gothic" panose="020B0502020202020204" pitchFamily="34" charset="0"/>
                        </a:rPr>
                        <a:t>Nororiente</a:t>
                      </a:r>
                    </a:p>
                  </a:txBody>
                  <a:tcPr marL="7145" marR="7145" marT="7145" marB="0" anchor="ctr">
                    <a:lnL w="12700" cap="flat" cmpd="sng" algn="ctr">
                      <a:solidFill>
                        <a:schemeClr val="bg1"/>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solidFill>
                      <a:schemeClr val="bg1"/>
                    </a:solidFill>
                  </a:tcPr>
                </a:tc>
                <a:tc>
                  <a:txBody>
                    <a:bodyPr/>
                    <a:lstStyle/>
                    <a:p>
                      <a:pPr algn="ctr" fontAlgn="ctr"/>
                      <a:r>
                        <a:rPr lang="es-CO" sz="1200" b="0" i="0" u="none" strike="noStrike" dirty="0">
                          <a:effectLst/>
                          <a:latin typeface="Century Gothic" panose="020B0502020202020204" pitchFamily="34" charset="0"/>
                        </a:rPr>
                        <a:t>Norte de Santander</a:t>
                      </a:r>
                    </a:p>
                  </a:txBody>
                  <a:tcPr marL="7145" marR="7145" marT="714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92D05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tc>
                  <a:txBody>
                    <a:bodyPr/>
                    <a:lstStyle/>
                    <a:p>
                      <a:pPr algn="ctr" fontAlgn="ctr"/>
                      <a:r>
                        <a:rPr lang="es-CO" sz="1200" b="0" i="0" u="none" strike="noStrike" dirty="0">
                          <a:effectLst/>
                          <a:latin typeface="Century Gothic" panose="020B0502020202020204" pitchFamily="34" charset="0"/>
                        </a:rPr>
                        <a:t>27</a:t>
                      </a:r>
                    </a:p>
                  </a:txBody>
                  <a:tcPr marL="7145" marR="7145" marT="714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92D05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tc>
                  <a:txBody>
                    <a:bodyPr/>
                    <a:lstStyle/>
                    <a:p>
                      <a:pPr algn="ctr" fontAlgn="ctr"/>
                      <a:r>
                        <a:rPr lang="es-CO" sz="1200" b="0" i="0" u="none" strike="noStrike">
                          <a:effectLst/>
                          <a:latin typeface="Century Gothic" panose="020B0502020202020204" pitchFamily="34" charset="0"/>
                        </a:rPr>
                        <a:t>3</a:t>
                      </a:r>
                    </a:p>
                  </a:txBody>
                  <a:tcPr marL="7145" marR="7145" marT="714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92D05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tc>
                  <a:txBody>
                    <a:bodyPr/>
                    <a:lstStyle/>
                    <a:p>
                      <a:pPr algn="ctr" fontAlgn="ctr"/>
                      <a:r>
                        <a:rPr lang="es-CO" sz="1200" b="0" i="0" u="none" strike="noStrike" dirty="0">
                          <a:effectLst/>
                          <a:latin typeface="Century Gothic" panose="020B0502020202020204" pitchFamily="34" charset="0"/>
                        </a:rPr>
                        <a:t>30</a:t>
                      </a:r>
                    </a:p>
                  </a:txBody>
                  <a:tcPr marL="7145" marR="7145" marT="7145" marB="0" anchor="ctr">
                    <a:lnL w="6350" cap="flat" cmpd="sng" algn="ctr">
                      <a:solidFill>
                        <a:srgbClr val="FFFFFF"/>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92D05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extLst>
                  <a:ext uri="{0D108BD9-81ED-4DB2-BD59-A6C34878D82A}">
                    <a16:rowId xmlns="" xmlns:a16="http://schemas.microsoft.com/office/drawing/2014/main" val="4275844696"/>
                  </a:ext>
                </a:extLst>
              </a:tr>
              <a:tr h="174510">
                <a:tc vMerge="1">
                  <a:txBody>
                    <a:bodyPr/>
                    <a:lstStyle/>
                    <a:p>
                      <a:endParaRPr lang="es-CO"/>
                    </a:p>
                  </a:txBody>
                  <a:tcPr/>
                </a:tc>
                <a:tc>
                  <a:txBody>
                    <a:bodyPr/>
                    <a:lstStyle/>
                    <a:p>
                      <a:pPr algn="ctr" fontAlgn="ctr"/>
                      <a:r>
                        <a:rPr lang="es-CO" sz="1200" b="0" i="0" u="none" strike="noStrike" dirty="0">
                          <a:effectLst/>
                          <a:latin typeface="Century Gothic" panose="020B0502020202020204" pitchFamily="34" charset="0"/>
                        </a:rPr>
                        <a:t>Santander</a:t>
                      </a:r>
                    </a:p>
                  </a:txBody>
                  <a:tcPr marL="7145" marR="7145" marT="714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92D050"/>
                      </a:solidFill>
                      <a:prstDash val="solid"/>
                      <a:round/>
                      <a:headEnd type="none" w="med" len="med"/>
                      <a:tailEnd type="none" w="med" len="med"/>
                    </a:lnB>
                    <a:solidFill>
                      <a:schemeClr val="bg1"/>
                    </a:solidFill>
                  </a:tcPr>
                </a:tc>
                <a:tc>
                  <a:txBody>
                    <a:bodyPr/>
                    <a:lstStyle/>
                    <a:p>
                      <a:pPr algn="ctr" fontAlgn="ctr"/>
                      <a:r>
                        <a:rPr lang="es-CO" sz="1200" b="0" i="0" u="none" strike="noStrike" dirty="0">
                          <a:effectLst/>
                          <a:latin typeface="Century Gothic" panose="020B0502020202020204" pitchFamily="34" charset="0"/>
                        </a:rPr>
                        <a:t>14</a:t>
                      </a:r>
                    </a:p>
                  </a:txBody>
                  <a:tcPr marL="7145" marR="7145" marT="714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92D050"/>
                      </a:solidFill>
                      <a:prstDash val="solid"/>
                      <a:round/>
                      <a:headEnd type="none" w="med" len="med"/>
                      <a:tailEnd type="none" w="med" len="med"/>
                    </a:lnB>
                    <a:solidFill>
                      <a:schemeClr val="bg1"/>
                    </a:solidFill>
                  </a:tcPr>
                </a:tc>
                <a:tc>
                  <a:txBody>
                    <a:bodyPr/>
                    <a:lstStyle/>
                    <a:p>
                      <a:pPr algn="ctr" fontAlgn="ctr"/>
                      <a:r>
                        <a:rPr lang="es-CO" sz="1200" b="0" i="0" u="none" strike="noStrike">
                          <a:effectLst/>
                          <a:latin typeface="Century Gothic" panose="020B0502020202020204" pitchFamily="34" charset="0"/>
                        </a:rPr>
                        <a:t>24</a:t>
                      </a:r>
                    </a:p>
                  </a:txBody>
                  <a:tcPr marL="7145" marR="7145" marT="714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92D050"/>
                      </a:solidFill>
                      <a:prstDash val="solid"/>
                      <a:round/>
                      <a:headEnd type="none" w="med" len="med"/>
                      <a:tailEnd type="none" w="med" len="med"/>
                    </a:lnB>
                    <a:solidFill>
                      <a:schemeClr val="bg1"/>
                    </a:solidFill>
                  </a:tcPr>
                </a:tc>
                <a:tc>
                  <a:txBody>
                    <a:bodyPr/>
                    <a:lstStyle/>
                    <a:p>
                      <a:pPr algn="ctr" fontAlgn="ctr"/>
                      <a:r>
                        <a:rPr lang="es-CO" sz="1200" b="0" i="0" u="none" strike="noStrike" dirty="0">
                          <a:effectLst/>
                          <a:latin typeface="Century Gothic" panose="020B0502020202020204" pitchFamily="34" charset="0"/>
                        </a:rPr>
                        <a:t>38</a:t>
                      </a:r>
                    </a:p>
                  </a:txBody>
                  <a:tcPr marL="7145" marR="7145" marT="7145" marB="0" anchor="ctr">
                    <a:lnL w="6350" cap="flat" cmpd="sng" algn="ctr">
                      <a:solidFill>
                        <a:srgbClr val="FFFFFF"/>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92D050"/>
                      </a:solidFill>
                      <a:prstDash val="solid"/>
                      <a:round/>
                      <a:headEnd type="none" w="med" len="med"/>
                      <a:tailEnd type="none" w="med" len="med"/>
                    </a:lnB>
                    <a:solidFill>
                      <a:schemeClr val="bg1"/>
                    </a:solidFill>
                  </a:tcPr>
                </a:tc>
                <a:extLst>
                  <a:ext uri="{0D108BD9-81ED-4DB2-BD59-A6C34878D82A}">
                    <a16:rowId xmlns="" xmlns:a16="http://schemas.microsoft.com/office/drawing/2014/main" val="3818894342"/>
                  </a:ext>
                </a:extLst>
              </a:tr>
              <a:tr h="174510">
                <a:tc rowSpan="4">
                  <a:txBody>
                    <a:bodyPr/>
                    <a:lstStyle/>
                    <a:p>
                      <a:pPr algn="ctr" fontAlgn="ctr"/>
                      <a:r>
                        <a:rPr lang="es-CO" sz="1200" b="0" i="0" u="none" strike="noStrike" dirty="0">
                          <a:effectLst/>
                          <a:latin typeface="Century Gothic" panose="020B0502020202020204" pitchFamily="34" charset="0"/>
                        </a:rPr>
                        <a:t>Suroccidente </a:t>
                      </a:r>
                    </a:p>
                  </a:txBody>
                  <a:tcPr marL="7145" marR="7145" marT="7145" marB="0" anchor="ctr">
                    <a:lnL w="12700" cap="flat" cmpd="sng" algn="ctr">
                      <a:solidFill>
                        <a:schemeClr val="bg1"/>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solidFill>
                      <a:schemeClr val="bg1"/>
                    </a:solidFill>
                  </a:tcPr>
                </a:tc>
                <a:tc>
                  <a:txBody>
                    <a:bodyPr/>
                    <a:lstStyle/>
                    <a:p>
                      <a:pPr algn="ctr" fontAlgn="ctr"/>
                      <a:r>
                        <a:rPr lang="es-CO" sz="1200" b="0" i="0" u="none" strike="noStrike" dirty="0">
                          <a:effectLst/>
                          <a:latin typeface="Century Gothic" panose="020B0502020202020204" pitchFamily="34" charset="0"/>
                        </a:rPr>
                        <a:t>Cauca</a:t>
                      </a:r>
                    </a:p>
                  </a:txBody>
                  <a:tcPr marL="7145" marR="7145" marT="714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92D05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tc>
                  <a:txBody>
                    <a:bodyPr/>
                    <a:lstStyle/>
                    <a:p>
                      <a:pPr algn="ctr" fontAlgn="ctr"/>
                      <a:r>
                        <a:rPr lang="es-CO" sz="1200" b="0" i="0" u="none" strike="noStrike" dirty="0">
                          <a:effectLst/>
                          <a:latin typeface="Century Gothic" panose="020B0502020202020204" pitchFamily="34" charset="0"/>
                        </a:rPr>
                        <a:t>35</a:t>
                      </a:r>
                    </a:p>
                  </a:txBody>
                  <a:tcPr marL="7145" marR="7145" marT="714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92D05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tc>
                  <a:txBody>
                    <a:bodyPr/>
                    <a:lstStyle/>
                    <a:p>
                      <a:pPr algn="ctr" fontAlgn="ctr"/>
                      <a:r>
                        <a:rPr lang="es-CO" sz="1200" b="0" i="0" u="none" strike="noStrike">
                          <a:effectLst/>
                          <a:latin typeface="Century Gothic" panose="020B0502020202020204" pitchFamily="34" charset="0"/>
                        </a:rPr>
                        <a:t>5</a:t>
                      </a:r>
                    </a:p>
                  </a:txBody>
                  <a:tcPr marL="7145" marR="7145" marT="714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92D05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tc>
                  <a:txBody>
                    <a:bodyPr/>
                    <a:lstStyle/>
                    <a:p>
                      <a:pPr algn="ctr" fontAlgn="ctr"/>
                      <a:r>
                        <a:rPr lang="es-CO" sz="1200" b="0" i="0" u="none" strike="noStrike" dirty="0">
                          <a:effectLst/>
                          <a:latin typeface="Century Gothic" panose="020B0502020202020204" pitchFamily="34" charset="0"/>
                        </a:rPr>
                        <a:t>40</a:t>
                      </a:r>
                    </a:p>
                  </a:txBody>
                  <a:tcPr marL="7145" marR="7145" marT="7145" marB="0" anchor="ctr">
                    <a:lnL w="6350" cap="flat" cmpd="sng" algn="ctr">
                      <a:solidFill>
                        <a:srgbClr val="FFFFFF"/>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92D05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extLst>
                  <a:ext uri="{0D108BD9-81ED-4DB2-BD59-A6C34878D82A}">
                    <a16:rowId xmlns="" xmlns:a16="http://schemas.microsoft.com/office/drawing/2014/main" val="3508527673"/>
                  </a:ext>
                </a:extLst>
              </a:tr>
              <a:tr h="174510">
                <a:tc vMerge="1">
                  <a:txBody>
                    <a:bodyPr/>
                    <a:lstStyle/>
                    <a:p>
                      <a:endParaRPr lang="es-CO"/>
                    </a:p>
                  </a:txBody>
                  <a:tcPr/>
                </a:tc>
                <a:tc>
                  <a:txBody>
                    <a:bodyPr/>
                    <a:lstStyle/>
                    <a:p>
                      <a:pPr algn="ctr" fontAlgn="ctr"/>
                      <a:r>
                        <a:rPr lang="es-CO" sz="1200" b="0" i="0" u="none" strike="noStrike" dirty="0">
                          <a:effectLst/>
                          <a:latin typeface="Century Gothic" panose="020B0502020202020204" pitchFamily="34" charset="0"/>
                        </a:rPr>
                        <a:t>Nariño</a:t>
                      </a:r>
                    </a:p>
                  </a:txBody>
                  <a:tcPr marL="7145" marR="7145" marT="714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tc>
                  <a:txBody>
                    <a:bodyPr/>
                    <a:lstStyle/>
                    <a:p>
                      <a:pPr algn="ctr" fontAlgn="ctr"/>
                      <a:r>
                        <a:rPr lang="es-CO" sz="1200" b="0" i="0" u="none" strike="noStrike" dirty="0">
                          <a:effectLst/>
                          <a:latin typeface="Century Gothic" panose="020B0502020202020204" pitchFamily="34" charset="0"/>
                        </a:rPr>
                        <a:t>23</a:t>
                      </a:r>
                    </a:p>
                  </a:txBody>
                  <a:tcPr marL="7145" marR="7145" marT="714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tc>
                  <a:txBody>
                    <a:bodyPr/>
                    <a:lstStyle/>
                    <a:p>
                      <a:pPr algn="ctr" fontAlgn="ctr"/>
                      <a:r>
                        <a:rPr lang="es-CO" sz="1200" b="0" i="0" u="none" strike="noStrike" dirty="0">
                          <a:effectLst/>
                          <a:latin typeface="Century Gothic" panose="020B0502020202020204" pitchFamily="34" charset="0"/>
                        </a:rPr>
                        <a:t>12</a:t>
                      </a:r>
                    </a:p>
                  </a:txBody>
                  <a:tcPr marL="7145" marR="7145" marT="714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tc>
                  <a:txBody>
                    <a:bodyPr/>
                    <a:lstStyle/>
                    <a:p>
                      <a:pPr algn="ctr" fontAlgn="ctr"/>
                      <a:r>
                        <a:rPr lang="es-CO" sz="1200" b="0" i="0" u="none" strike="noStrike" dirty="0">
                          <a:effectLst/>
                          <a:latin typeface="Century Gothic" panose="020B0502020202020204" pitchFamily="34" charset="0"/>
                        </a:rPr>
                        <a:t>35</a:t>
                      </a:r>
                    </a:p>
                  </a:txBody>
                  <a:tcPr marL="7145" marR="7145" marT="7145" marB="0" anchor="ctr">
                    <a:lnL w="6350" cap="flat" cmpd="sng" algn="ctr">
                      <a:solidFill>
                        <a:srgbClr val="FFFFFF"/>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extLst>
                  <a:ext uri="{0D108BD9-81ED-4DB2-BD59-A6C34878D82A}">
                    <a16:rowId xmlns="" xmlns:a16="http://schemas.microsoft.com/office/drawing/2014/main" val="3895463738"/>
                  </a:ext>
                </a:extLst>
              </a:tr>
              <a:tr h="174510">
                <a:tc vMerge="1">
                  <a:txBody>
                    <a:bodyPr/>
                    <a:lstStyle/>
                    <a:p>
                      <a:endParaRPr lang="es-CO"/>
                    </a:p>
                  </a:txBody>
                  <a:tcPr/>
                </a:tc>
                <a:tc>
                  <a:txBody>
                    <a:bodyPr/>
                    <a:lstStyle/>
                    <a:p>
                      <a:pPr algn="ctr" fontAlgn="ctr"/>
                      <a:r>
                        <a:rPr lang="es-CO" sz="1200" b="0" i="0" u="none" strike="noStrike" dirty="0">
                          <a:effectLst/>
                          <a:latin typeface="Century Gothic" panose="020B0502020202020204" pitchFamily="34" charset="0"/>
                        </a:rPr>
                        <a:t>Putumayo</a:t>
                      </a:r>
                    </a:p>
                  </a:txBody>
                  <a:tcPr marL="7145" marR="7145" marT="714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tc>
                  <a:txBody>
                    <a:bodyPr/>
                    <a:lstStyle/>
                    <a:p>
                      <a:pPr algn="ctr" fontAlgn="ctr"/>
                      <a:r>
                        <a:rPr lang="es-CO" sz="1200" b="0" i="0" u="none" strike="noStrike" dirty="0">
                          <a:effectLst/>
                          <a:latin typeface="Century Gothic" panose="020B0502020202020204" pitchFamily="34" charset="0"/>
                        </a:rPr>
                        <a:t>2</a:t>
                      </a:r>
                    </a:p>
                  </a:txBody>
                  <a:tcPr marL="7145" marR="7145" marT="714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tc>
                  <a:txBody>
                    <a:bodyPr/>
                    <a:lstStyle/>
                    <a:p>
                      <a:pPr algn="ctr" fontAlgn="ctr"/>
                      <a:r>
                        <a:rPr lang="es-CO" sz="1200" b="0" i="0" u="none" strike="noStrike">
                          <a:effectLst/>
                          <a:latin typeface="Century Gothic" panose="020B0502020202020204" pitchFamily="34" charset="0"/>
                        </a:rPr>
                        <a:t>2</a:t>
                      </a:r>
                    </a:p>
                  </a:txBody>
                  <a:tcPr marL="7145" marR="7145" marT="714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tc>
                  <a:txBody>
                    <a:bodyPr/>
                    <a:lstStyle/>
                    <a:p>
                      <a:pPr algn="ctr" fontAlgn="ctr"/>
                      <a:r>
                        <a:rPr lang="es-CO" sz="1200" b="0" i="0" u="none" strike="noStrike" dirty="0">
                          <a:effectLst/>
                          <a:latin typeface="Century Gothic" panose="020B0502020202020204" pitchFamily="34" charset="0"/>
                        </a:rPr>
                        <a:t>4</a:t>
                      </a:r>
                    </a:p>
                  </a:txBody>
                  <a:tcPr marL="7145" marR="7145" marT="7145" marB="0" anchor="ctr">
                    <a:lnL w="6350" cap="flat" cmpd="sng" algn="ctr">
                      <a:solidFill>
                        <a:srgbClr val="FFFFFF"/>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extLst>
                  <a:ext uri="{0D108BD9-81ED-4DB2-BD59-A6C34878D82A}">
                    <a16:rowId xmlns="" xmlns:a16="http://schemas.microsoft.com/office/drawing/2014/main" val="1952633530"/>
                  </a:ext>
                </a:extLst>
              </a:tr>
              <a:tr h="174510">
                <a:tc vMerge="1">
                  <a:txBody>
                    <a:bodyPr/>
                    <a:lstStyle/>
                    <a:p>
                      <a:endParaRPr lang="es-CO"/>
                    </a:p>
                  </a:txBody>
                  <a:tcPr/>
                </a:tc>
                <a:tc>
                  <a:txBody>
                    <a:bodyPr/>
                    <a:lstStyle/>
                    <a:p>
                      <a:pPr algn="ctr" fontAlgn="ctr"/>
                      <a:r>
                        <a:rPr lang="es-CO" sz="1200" b="0" i="0" u="none" strike="noStrike" dirty="0">
                          <a:effectLst/>
                          <a:latin typeface="Century Gothic" panose="020B0502020202020204" pitchFamily="34" charset="0"/>
                        </a:rPr>
                        <a:t>Valle del cauca</a:t>
                      </a:r>
                    </a:p>
                  </a:txBody>
                  <a:tcPr marL="7145" marR="7145" marT="714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92D050"/>
                      </a:solidFill>
                      <a:prstDash val="solid"/>
                      <a:round/>
                      <a:headEnd type="none" w="med" len="med"/>
                      <a:tailEnd type="none" w="med" len="med"/>
                    </a:lnB>
                    <a:solidFill>
                      <a:schemeClr val="bg1"/>
                    </a:solidFill>
                  </a:tcPr>
                </a:tc>
                <a:tc>
                  <a:txBody>
                    <a:bodyPr/>
                    <a:lstStyle/>
                    <a:p>
                      <a:pPr algn="ctr" fontAlgn="ctr"/>
                      <a:r>
                        <a:rPr lang="es-CO" sz="1200" b="0" i="0" u="none" strike="noStrike" dirty="0">
                          <a:effectLst/>
                          <a:latin typeface="Century Gothic" panose="020B0502020202020204" pitchFamily="34" charset="0"/>
                        </a:rPr>
                        <a:t>41</a:t>
                      </a:r>
                    </a:p>
                  </a:txBody>
                  <a:tcPr marL="7145" marR="7145" marT="714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92D050"/>
                      </a:solidFill>
                      <a:prstDash val="solid"/>
                      <a:round/>
                      <a:headEnd type="none" w="med" len="med"/>
                      <a:tailEnd type="none" w="med" len="med"/>
                    </a:lnB>
                    <a:solidFill>
                      <a:schemeClr val="bg1"/>
                    </a:solidFill>
                  </a:tcPr>
                </a:tc>
                <a:tc>
                  <a:txBody>
                    <a:bodyPr/>
                    <a:lstStyle/>
                    <a:p>
                      <a:pPr algn="ctr" fontAlgn="ctr"/>
                      <a:r>
                        <a:rPr lang="es-CO" sz="1200" b="0" i="0" u="none" strike="noStrike">
                          <a:effectLst/>
                          <a:latin typeface="Century Gothic" panose="020B0502020202020204" pitchFamily="34" charset="0"/>
                        </a:rPr>
                        <a:t>47</a:t>
                      </a:r>
                    </a:p>
                  </a:txBody>
                  <a:tcPr marL="7145" marR="7145" marT="714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92D050"/>
                      </a:solidFill>
                      <a:prstDash val="solid"/>
                      <a:round/>
                      <a:headEnd type="none" w="med" len="med"/>
                      <a:tailEnd type="none" w="med" len="med"/>
                    </a:lnB>
                    <a:solidFill>
                      <a:schemeClr val="bg1"/>
                    </a:solidFill>
                  </a:tcPr>
                </a:tc>
                <a:tc>
                  <a:txBody>
                    <a:bodyPr/>
                    <a:lstStyle/>
                    <a:p>
                      <a:pPr algn="ctr" fontAlgn="ctr"/>
                      <a:r>
                        <a:rPr lang="es-CO" sz="1200" b="0" i="0" u="none" strike="noStrike" dirty="0">
                          <a:effectLst/>
                          <a:latin typeface="Century Gothic" panose="020B0502020202020204" pitchFamily="34" charset="0"/>
                        </a:rPr>
                        <a:t>88</a:t>
                      </a:r>
                    </a:p>
                  </a:txBody>
                  <a:tcPr marL="7145" marR="7145" marT="7145" marB="0" anchor="ctr">
                    <a:lnL w="6350" cap="flat" cmpd="sng" algn="ctr">
                      <a:solidFill>
                        <a:srgbClr val="FFFFFF"/>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92D050"/>
                      </a:solidFill>
                      <a:prstDash val="solid"/>
                      <a:round/>
                      <a:headEnd type="none" w="med" len="med"/>
                      <a:tailEnd type="none" w="med" len="med"/>
                    </a:lnB>
                    <a:solidFill>
                      <a:schemeClr val="bg1"/>
                    </a:solidFill>
                  </a:tcPr>
                </a:tc>
                <a:extLst>
                  <a:ext uri="{0D108BD9-81ED-4DB2-BD59-A6C34878D82A}">
                    <a16:rowId xmlns="" xmlns:a16="http://schemas.microsoft.com/office/drawing/2014/main" val="373954684"/>
                  </a:ext>
                </a:extLst>
              </a:tr>
              <a:tr h="174510">
                <a:tc rowSpan="4">
                  <a:txBody>
                    <a:bodyPr/>
                    <a:lstStyle/>
                    <a:p>
                      <a:pPr algn="ctr" fontAlgn="ctr"/>
                      <a:r>
                        <a:rPr lang="es-CO" sz="1200" b="0" i="0" u="none" strike="noStrike" dirty="0">
                          <a:effectLst/>
                          <a:latin typeface="Century Gothic" panose="020B0502020202020204" pitchFamily="34" charset="0"/>
                        </a:rPr>
                        <a:t>Suroriente</a:t>
                      </a:r>
                    </a:p>
                  </a:txBody>
                  <a:tcPr marL="7145" marR="7145" marT="7145" marB="0" anchor="ctr">
                    <a:lnL w="12700" cap="flat" cmpd="sng" algn="ctr">
                      <a:solidFill>
                        <a:schemeClr val="bg1"/>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solidFill>
                      <a:schemeClr val="bg1"/>
                    </a:solidFill>
                  </a:tcPr>
                </a:tc>
                <a:tc>
                  <a:txBody>
                    <a:bodyPr/>
                    <a:lstStyle/>
                    <a:p>
                      <a:pPr algn="ctr" fontAlgn="ctr"/>
                      <a:r>
                        <a:rPr lang="es-CO" sz="1200" b="0" i="0" u="none" strike="noStrike" dirty="0">
                          <a:effectLst/>
                          <a:latin typeface="Century Gothic" panose="020B0502020202020204" pitchFamily="34" charset="0"/>
                        </a:rPr>
                        <a:t>Amazonas</a:t>
                      </a:r>
                    </a:p>
                  </a:txBody>
                  <a:tcPr marL="7145" marR="7145" marT="714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92D05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tc>
                  <a:txBody>
                    <a:bodyPr/>
                    <a:lstStyle/>
                    <a:p>
                      <a:pPr algn="ctr" fontAlgn="ctr"/>
                      <a:r>
                        <a:rPr lang="es-CO" sz="1200" b="0" i="0" u="none" strike="noStrike" dirty="0">
                          <a:effectLst/>
                          <a:latin typeface="Century Gothic" panose="020B0502020202020204" pitchFamily="34" charset="0"/>
                        </a:rPr>
                        <a:t> </a:t>
                      </a:r>
                    </a:p>
                  </a:txBody>
                  <a:tcPr marL="7145" marR="7145" marT="714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92D05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6">
                        <a:lumMod val="20000"/>
                        <a:lumOff val="80000"/>
                      </a:schemeClr>
                    </a:solidFill>
                  </a:tcPr>
                </a:tc>
                <a:tc>
                  <a:txBody>
                    <a:bodyPr/>
                    <a:lstStyle/>
                    <a:p>
                      <a:pPr algn="ctr" fontAlgn="ctr"/>
                      <a:r>
                        <a:rPr lang="es-CO" sz="1200" b="0" i="0" u="none" strike="noStrike">
                          <a:effectLst/>
                          <a:latin typeface="Century Gothic" panose="020B0502020202020204" pitchFamily="34" charset="0"/>
                        </a:rPr>
                        <a:t>1</a:t>
                      </a:r>
                    </a:p>
                  </a:txBody>
                  <a:tcPr marL="7145" marR="7145" marT="714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92D05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tc>
                  <a:txBody>
                    <a:bodyPr/>
                    <a:lstStyle/>
                    <a:p>
                      <a:pPr algn="ctr" fontAlgn="ctr"/>
                      <a:r>
                        <a:rPr lang="es-CO" sz="1200" b="0" i="0" u="none" strike="noStrike" dirty="0">
                          <a:effectLst/>
                          <a:latin typeface="Century Gothic" panose="020B0502020202020204" pitchFamily="34" charset="0"/>
                        </a:rPr>
                        <a:t>1</a:t>
                      </a:r>
                    </a:p>
                  </a:txBody>
                  <a:tcPr marL="7145" marR="7145" marT="7145" marB="0" anchor="ctr">
                    <a:lnL w="6350" cap="flat" cmpd="sng" algn="ctr">
                      <a:solidFill>
                        <a:srgbClr val="FFFFFF"/>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92D05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extLst>
                  <a:ext uri="{0D108BD9-81ED-4DB2-BD59-A6C34878D82A}">
                    <a16:rowId xmlns="" xmlns:a16="http://schemas.microsoft.com/office/drawing/2014/main" val="830045773"/>
                  </a:ext>
                </a:extLst>
              </a:tr>
              <a:tr h="174510">
                <a:tc vMerge="1">
                  <a:txBody>
                    <a:bodyPr/>
                    <a:lstStyle/>
                    <a:p>
                      <a:endParaRPr lang="es-CO"/>
                    </a:p>
                  </a:txBody>
                  <a:tcPr/>
                </a:tc>
                <a:tc>
                  <a:txBody>
                    <a:bodyPr/>
                    <a:lstStyle/>
                    <a:p>
                      <a:pPr algn="ctr" fontAlgn="ctr"/>
                      <a:r>
                        <a:rPr lang="es-CO" sz="1200" b="0" i="0" u="none" strike="noStrike" dirty="0">
                          <a:effectLst/>
                          <a:latin typeface="Century Gothic" panose="020B0502020202020204" pitchFamily="34" charset="0"/>
                        </a:rPr>
                        <a:t>Caquetá</a:t>
                      </a:r>
                    </a:p>
                  </a:txBody>
                  <a:tcPr marL="7145" marR="7145" marT="714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tc>
                  <a:txBody>
                    <a:bodyPr/>
                    <a:lstStyle/>
                    <a:p>
                      <a:pPr algn="ctr" fontAlgn="ctr"/>
                      <a:r>
                        <a:rPr lang="es-CO" sz="1200" b="0" i="0" u="none" strike="noStrike" dirty="0">
                          <a:effectLst/>
                          <a:latin typeface="Century Gothic" panose="020B0502020202020204" pitchFamily="34" charset="0"/>
                        </a:rPr>
                        <a:t>12</a:t>
                      </a:r>
                    </a:p>
                  </a:txBody>
                  <a:tcPr marL="7145" marR="7145" marT="714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tc>
                  <a:txBody>
                    <a:bodyPr/>
                    <a:lstStyle/>
                    <a:p>
                      <a:pPr algn="ctr" fontAlgn="ctr"/>
                      <a:r>
                        <a:rPr lang="es-CO" sz="1200" b="0" i="0" u="none" strike="noStrike">
                          <a:effectLst/>
                          <a:latin typeface="Century Gothic" panose="020B0502020202020204" pitchFamily="34" charset="0"/>
                        </a:rPr>
                        <a:t> </a:t>
                      </a:r>
                    </a:p>
                  </a:txBody>
                  <a:tcPr marL="7145" marR="7145" marT="714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tc>
                  <a:txBody>
                    <a:bodyPr/>
                    <a:lstStyle/>
                    <a:p>
                      <a:pPr algn="ctr" fontAlgn="ctr"/>
                      <a:r>
                        <a:rPr lang="es-CO" sz="1200" b="0" i="0" u="none" strike="noStrike" dirty="0">
                          <a:effectLst/>
                          <a:latin typeface="Century Gothic" panose="020B0502020202020204" pitchFamily="34" charset="0"/>
                        </a:rPr>
                        <a:t>12</a:t>
                      </a:r>
                    </a:p>
                  </a:txBody>
                  <a:tcPr marL="7145" marR="7145" marT="7145" marB="0" anchor="ctr">
                    <a:lnL w="6350" cap="flat" cmpd="sng" algn="ctr">
                      <a:solidFill>
                        <a:srgbClr val="FFFFFF"/>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extLst>
                  <a:ext uri="{0D108BD9-81ED-4DB2-BD59-A6C34878D82A}">
                    <a16:rowId xmlns="" xmlns:a16="http://schemas.microsoft.com/office/drawing/2014/main" val="3446735024"/>
                  </a:ext>
                </a:extLst>
              </a:tr>
              <a:tr h="174510">
                <a:tc vMerge="1">
                  <a:txBody>
                    <a:bodyPr/>
                    <a:lstStyle/>
                    <a:p>
                      <a:endParaRPr lang="es-CO"/>
                    </a:p>
                  </a:txBody>
                  <a:tcPr/>
                </a:tc>
                <a:tc>
                  <a:txBody>
                    <a:bodyPr/>
                    <a:lstStyle/>
                    <a:p>
                      <a:pPr algn="ctr" fontAlgn="ctr"/>
                      <a:r>
                        <a:rPr lang="es-CO" sz="1200" b="0" i="0" u="none" strike="noStrike" dirty="0">
                          <a:effectLst/>
                          <a:latin typeface="Century Gothic" panose="020B0502020202020204" pitchFamily="34" charset="0"/>
                        </a:rPr>
                        <a:t>Huila</a:t>
                      </a:r>
                    </a:p>
                  </a:txBody>
                  <a:tcPr marL="7145" marR="7145" marT="714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tc>
                  <a:txBody>
                    <a:bodyPr/>
                    <a:lstStyle/>
                    <a:p>
                      <a:pPr algn="ctr" fontAlgn="ctr"/>
                      <a:r>
                        <a:rPr lang="es-CO" sz="1200" b="0" i="0" u="none" strike="noStrike">
                          <a:effectLst/>
                          <a:latin typeface="Century Gothic" panose="020B0502020202020204" pitchFamily="34" charset="0"/>
                        </a:rPr>
                        <a:t>17</a:t>
                      </a:r>
                    </a:p>
                  </a:txBody>
                  <a:tcPr marL="7145" marR="7145" marT="714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tc>
                  <a:txBody>
                    <a:bodyPr/>
                    <a:lstStyle/>
                    <a:p>
                      <a:pPr algn="ctr" fontAlgn="ctr"/>
                      <a:r>
                        <a:rPr lang="es-CO" sz="1200" b="0" i="0" u="none" strike="noStrike">
                          <a:effectLst/>
                          <a:latin typeface="Century Gothic" panose="020B0502020202020204" pitchFamily="34" charset="0"/>
                        </a:rPr>
                        <a:t>2</a:t>
                      </a:r>
                    </a:p>
                  </a:txBody>
                  <a:tcPr marL="7145" marR="7145" marT="714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tc>
                  <a:txBody>
                    <a:bodyPr/>
                    <a:lstStyle/>
                    <a:p>
                      <a:pPr algn="ctr" fontAlgn="ctr"/>
                      <a:r>
                        <a:rPr lang="es-CO" sz="1200" b="0" i="0" u="none" strike="noStrike" dirty="0">
                          <a:effectLst/>
                          <a:latin typeface="Century Gothic" panose="020B0502020202020204" pitchFamily="34" charset="0"/>
                        </a:rPr>
                        <a:t>19</a:t>
                      </a:r>
                    </a:p>
                  </a:txBody>
                  <a:tcPr marL="7145" marR="7145" marT="7145" marB="0" anchor="ctr">
                    <a:lnL w="6350" cap="flat" cmpd="sng" algn="ctr">
                      <a:solidFill>
                        <a:srgbClr val="FFFFFF"/>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extLst>
                  <a:ext uri="{0D108BD9-81ED-4DB2-BD59-A6C34878D82A}">
                    <a16:rowId xmlns="" xmlns:a16="http://schemas.microsoft.com/office/drawing/2014/main" val="180523945"/>
                  </a:ext>
                </a:extLst>
              </a:tr>
              <a:tr h="174510">
                <a:tc vMerge="1">
                  <a:txBody>
                    <a:bodyPr/>
                    <a:lstStyle/>
                    <a:p>
                      <a:endParaRPr lang="es-CO"/>
                    </a:p>
                  </a:txBody>
                  <a:tcPr/>
                </a:tc>
                <a:tc>
                  <a:txBody>
                    <a:bodyPr/>
                    <a:lstStyle/>
                    <a:p>
                      <a:pPr algn="ctr" fontAlgn="ctr"/>
                      <a:r>
                        <a:rPr lang="es-CO" sz="1200" b="0" i="0" u="none" strike="noStrike" dirty="0">
                          <a:effectLst/>
                          <a:latin typeface="Century Gothic" panose="020B0502020202020204" pitchFamily="34" charset="0"/>
                        </a:rPr>
                        <a:t>Tolima</a:t>
                      </a:r>
                    </a:p>
                  </a:txBody>
                  <a:tcPr marL="7145" marR="7145" marT="714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92D050"/>
                      </a:solidFill>
                      <a:prstDash val="solid"/>
                      <a:round/>
                      <a:headEnd type="none" w="med" len="med"/>
                      <a:tailEnd type="none" w="med" len="med"/>
                    </a:lnB>
                    <a:solidFill>
                      <a:schemeClr val="bg1"/>
                    </a:solidFill>
                  </a:tcPr>
                </a:tc>
                <a:tc>
                  <a:txBody>
                    <a:bodyPr/>
                    <a:lstStyle/>
                    <a:p>
                      <a:pPr algn="ctr" fontAlgn="ctr"/>
                      <a:r>
                        <a:rPr lang="es-CO" sz="1200" b="0" i="0" u="none" strike="noStrike">
                          <a:effectLst/>
                          <a:latin typeface="Century Gothic" panose="020B0502020202020204" pitchFamily="34" charset="0"/>
                        </a:rPr>
                        <a:t>23</a:t>
                      </a:r>
                    </a:p>
                  </a:txBody>
                  <a:tcPr marL="7145" marR="7145" marT="714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92D050"/>
                      </a:solidFill>
                      <a:prstDash val="solid"/>
                      <a:round/>
                      <a:headEnd type="none" w="med" len="med"/>
                      <a:tailEnd type="none" w="med" len="med"/>
                    </a:lnB>
                    <a:solidFill>
                      <a:schemeClr val="bg1"/>
                    </a:solidFill>
                  </a:tcPr>
                </a:tc>
                <a:tc>
                  <a:txBody>
                    <a:bodyPr/>
                    <a:lstStyle/>
                    <a:p>
                      <a:pPr algn="ctr" fontAlgn="ctr"/>
                      <a:r>
                        <a:rPr lang="es-CO" sz="1200" b="0" i="0" u="none" strike="noStrike">
                          <a:effectLst/>
                          <a:latin typeface="Century Gothic" panose="020B0502020202020204" pitchFamily="34" charset="0"/>
                        </a:rPr>
                        <a:t>2</a:t>
                      </a:r>
                    </a:p>
                  </a:txBody>
                  <a:tcPr marL="7145" marR="7145" marT="714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92D050"/>
                      </a:solidFill>
                      <a:prstDash val="solid"/>
                      <a:round/>
                      <a:headEnd type="none" w="med" len="med"/>
                      <a:tailEnd type="none" w="med" len="med"/>
                    </a:lnB>
                    <a:solidFill>
                      <a:schemeClr val="bg1"/>
                    </a:solidFill>
                  </a:tcPr>
                </a:tc>
                <a:tc>
                  <a:txBody>
                    <a:bodyPr/>
                    <a:lstStyle/>
                    <a:p>
                      <a:pPr algn="ctr" fontAlgn="ctr"/>
                      <a:r>
                        <a:rPr lang="es-CO" sz="1200" b="0" i="0" u="none" strike="noStrike" dirty="0">
                          <a:effectLst/>
                          <a:latin typeface="Century Gothic" panose="020B0502020202020204" pitchFamily="34" charset="0"/>
                        </a:rPr>
                        <a:t>25</a:t>
                      </a:r>
                    </a:p>
                  </a:txBody>
                  <a:tcPr marL="7145" marR="7145" marT="7145" marB="0" anchor="ctr">
                    <a:lnL w="6350" cap="flat" cmpd="sng" algn="ctr">
                      <a:solidFill>
                        <a:srgbClr val="FFFFFF"/>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92D050"/>
                      </a:solidFill>
                      <a:prstDash val="solid"/>
                      <a:round/>
                      <a:headEnd type="none" w="med" len="med"/>
                      <a:tailEnd type="none" w="med" len="med"/>
                    </a:lnB>
                    <a:solidFill>
                      <a:schemeClr val="bg1"/>
                    </a:solidFill>
                  </a:tcPr>
                </a:tc>
                <a:extLst>
                  <a:ext uri="{0D108BD9-81ED-4DB2-BD59-A6C34878D82A}">
                    <a16:rowId xmlns="" xmlns:a16="http://schemas.microsoft.com/office/drawing/2014/main" val="1319345736"/>
                  </a:ext>
                </a:extLst>
              </a:tr>
              <a:tr h="174510">
                <a:tc gridSpan="2">
                  <a:txBody>
                    <a:bodyPr/>
                    <a:lstStyle/>
                    <a:p>
                      <a:pPr algn="ctr" fontAlgn="ctr"/>
                      <a:r>
                        <a:rPr lang="es-CO" sz="1200" b="1" i="0" u="none" strike="noStrike" dirty="0">
                          <a:effectLst/>
                          <a:latin typeface="Century Gothic" panose="020B0502020202020204" pitchFamily="34" charset="0"/>
                        </a:rPr>
                        <a:t>Total</a:t>
                      </a:r>
                    </a:p>
                  </a:txBody>
                  <a:tcPr marL="7145" marR="7145" marT="714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92D05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hMerge="1">
                  <a:txBody>
                    <a:bodyPr/>
                    <a:lstStyle/>
                    <a:p>
                      <a:endParaRPr lang="es-CO"/>
                    </a:p>
                  </a:txBody>
                  <a:tcPr/>
                </a:tc>
                <a:tc>
                  <a:txBody>
                    <a:bodyPr/>
                    <a:lstStyle/>
                    <a:p>
                      <a:pPr algn="ctr" fontAlgn="ctr"/>
                      <a:r>
                        <a:rPr lang="es-CO" sz="1200" b="1" i="0" u="none" strike="noStrike">
                          <a:effectLst/>
                          <a:latin typeface="Century Gothic" panose="020B0502020202020204" pitchFamily="34" charset="0"/>
                        </a:rPr>
                        <a:t>498</a:t>
                      </a:r>
                    </a:p>
                  </a:txBody>
                  <a:tcPr marL="7145" marR="7145" marT="714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92D05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200" b="1" i="0" u="none" strike="noStrike">
                          <a:effectLst/>
                          <a:latin typeface="Century Gothic" panose="020B0502020202020204" pitchFamily="34" charset="0"/>
                        </a:rPr>
                        <a:t>475</a:t>
                      </a:r>
                    </a:p>
                  </a:txBody>
                  <a:tcPr marL="7145" marR="7145" marT="714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92D05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200" b="1" i="0" u="none" strike="noStrike" dirty="0">
                          <a:effectLst/>
                          <a:latin typeface="Century Gothic" panose="020B0502020202020204" pitchFamily="34" charset="0"/>
                        </a:rPr>
                        <a:t>973</a:t>
                      </a:r>
                    </a:p>
                  </a:txBody>
                  <a:tcPr marL="7145" marR="7145" marT="714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92D05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extLst>
                  <a:ext uri="{0D108BD9-81ED-4DB2-BD59-A6C34878D82A}">
                    <a16:rowId xmlns="" xmlns:a16="http://schemas.microsoft.com/office/drawing/2014/main" val="1523158896"/>
                  </a:ext>
                </a:extLst>
              </a:tr>
            </a:tbl>
          </a:graphicData>
        </a:graphic>
      </p:graphicFrame>
      <p:sp>
        <p:nvSpPr>
          <p:cNvPr id="9" name="CuadroTexto 8">
            <a:extLst>
              <a:ext uri="{FF2B5EF4-FFF2-40B4-BE49-F238E27FC236}">
                <a16:creationId xmlns="" xmlns:a16="http://schemas.microsoft.com/office/drawing/2014/main" id="{32DE2848-D226-4451-A130-93F52E734FBC}"/>
              </a:ext>
            </a:extLst>
          </p:cNvPr>
          <p:cNvSpPr txBox="1"/>
          <p:nvPr/>
        </p:nvSpPr>
        <p:spPr>
          <a:xfrm>
            <a:off x="7502566" y="2247108"/>
            <a:ext cx="4040077" cy="4031873"/>
          </a:xfrm>
          <a:prstGeom prst="rect">
            <a:avLst/>
          </a:prstGeom>
          <a:solidFill>
            <a:schemeClr val="bg1"/>
          </a:solidFill>
          <a:ln w="57150">
            <a:solidFill>
              <a:srgbClr val="FFC000"/>
            </a:solidFill>
            <a:prstDash val="dash"/>
          </a:ln>
        </p:spPr>
        <p:txBody>
          <a:bodyPr wrap="square" rtlCol="0" anchor="ctr" anchorCtr="0">
            <a:spAutoFit/>
          </a:bodyPr>
          <a:lstStyle/>
          <a:p>
            <a:pPr algn="ctr"/>
            <a:r>
              <a:rPr lang="es-CO" sz="1600" dirty="0">
                <a:latin typeface="Century Gothic" panose="020B0502020202020204" pitchFamily="34" charset="0"/>
              </a:rPr>
              <a:t>Los departamentos de Arauca y Guaviare no registran oferta de programas en Ciencias de la Educación.</a:t>
            </a:r>
          </a:p>
          <a:p>
            <a:pPr algn="ctr"/>
            <a:endParaRPr lang="es-CO" sz="1600" dirty="0">
              <a:latin typeface="Century Gothic" panose="020B0502020202020204" pitchFamily="34" charset="0"/>
            </a:endParaRPr>
          </a:p>
          <a:p>
            <a:pPr algn="ctr"/>
            <a:r>
              <a:rPr lang="es-CO" sz="1600" dirty="0">
                <a:latin typeface="Century Gothic" panose="020B0502020202020204" pitchFamily="34" charset="0"/>
              </a:rPr>
              <a:t>Casanare, Guainía, Vaupés, Vichada y Amazonas no cuentan con oferta pública de programas en Ciencias de la Educación. </a:t>
            </a:r>
          </a:p>
          <a:p>
            <a:pPr algn="ctr"/>
            <a:endParaRPr lang="es-CO" sz="1600" dirty="0">
              <a:latin typeface="Century Gothic" panose="020B0502020202020204" pitchFamily="34" charset="0"/>
            </a:endParaRPr>
          </a:p>
          <a:p>
            <a:pPr algn="ctr"/>
            <a:r>
              <a:rPr lang="es-CO" sz="1600" b="1" dirty="0">
                <a:solidFill>
                  <a:srgbClr val="FFC000"/>
                </a:solidFill>
                <a:latin typeface="Century Gothic" panose="020B0502020202020204" pitchFamily="34" charset="0"/>
              </a:rPr>
              <a:t>Bogotá concentra el 17,3% </a:t>
            </a:r>
            <a:r>
              <a:rPr lang="es-CO" sz="1600" dirty="0">
                <a:latin typeface="Century Gothic" panose="020B0502020202020204" pitchFamily="34" charset="0"/>
              </a:rPr>
              <a:t>de la oferta pública de programas y el 40% de la oferta privada. </a:t>
            </a:r>
            <a:r>
              <a:rPr lang="es-CO" sz="1600" b="1" dirty="0">
                <a:solidFill>
                  <a:srgbClr val="FFC000"/>
                </a:solidFill>
                <a:latin typeface="Century Gothic" panose="020B0502020202020204" pitchFamily="34" charset="0"/>
              </a:rPr>
              <a:t>En total el 28,5% de los programas</a:t>
            </a:r>
            <a:r>
              <a:rPr lang="es-CO" sz="1600" dirty="0">
                <a:latin typeface="Century Gothic" panose="020B0502020202020204" pitchFamily="34" charset="0"/>
              </a:rPr>
              <a:t> en ciencias de la educación se ofertan en la capital del país.</a:t>
            </a:r>
          </a:p>
        </p:txBody>
      </p:sp>
      <p:sp>
        <p:nvSpPr>
          <p:cNvPr id="5" name="Rectángulo 4">
            <a:extLst>
              <a:ext uri="{FF2B5EF4-FFF2-40B4-BE49-F238E27FC236}">
                <a16:creationId xmlns="" xmlns:a16="http://schemas.microsoft.com/office/drawing/2014/main" id="{56A0DDE6-88F9-41B5-A749-7682EC1264BF}"/>
              </a:ext>
            </a:extLst>
          </p:cNvPr>
          <p:cNvSpPr/>
          <p:nvPr/>
        </p:nvSpPr>
        <p:spPr>
          <a:xfrm>
            <a:off x="7502566" y="185005"/>
            <a:ext cx="4040077" cy="1815882"/>
          </a:xfrm>
          <a:prstGeom prst="rect">
            <a:avLst/>
          </a:prstGeom>
        </p:spPr>
        <p:txBody>
          <a:bodyPr wrap="square">
            <a:spAutoFit/>
          </a:bodyPr>
          <a:lstStyle/>
          <a:p>
            <a:pPr algn="ctr" fontAlgn="b"/>
            <a:r>
              <a:rPr lang="es-CO" sz="2800" b="1" dirty="0">
                <a:solidFill>
                  <a:srgbClr val="CC0066"/>
                </a:solidFill>
                <a:latin typeface="Century Gothic" panose="020B0502020202020204" pitchFamily="34" charset="0"/>
              </a:rPr>
              <a:t>Programas por capítulo, departamento y sector</a:t>
            </a:r>
          </a:p>
        </p:txBody>
      </p:sp>
      <p:sp>
        <p:nvSpPr>
          <p:cNvPr id="6" name="Rectángulo 5">
            <a:extLst>
              <a:ext uri="{FF2B5EF4-FFF2-40B4-BE49-F238E27FC236}">
                <a16:creationId xmlns="" xmlns:a16="http://schemas.microsoft.com/office/drawing/2014/main" id="{5EC97EDE-A4F8-42B4-8F3C-77A4144ECFBA}"/>
              </a:ext>
            </a:extLst>
          </p:cNvPr>
          <p:cNvSpPr/>
          <p:nvPr/>
        </p:nvSpPr>
        <p:spPr>
          <a:xfrm>
            <a:off x="5671931" y="6508076"/>
            <a:ext cx="6096000" cy="307777"/>
          </a:xfrm>
          <a:prstGeom prst="rect">
            <a:avLst/>
          </a:prstGeom>
        </p:spPr>
        <p:txBody>
          <a:bodyPr>
            <a:spAutoFit/>
          </a:bodyPr>
          <a:lstStyle/>
          <a:p>
            <a:pPr algn="r"/>
            <a:r>
              <a:rPr lang="es-CO" sz="1400" dirty="0">
                <a:solidFill>
                  <a:schemeClr val="bg1">
                    <a:lumMod val="50000"/>
                  </a:schemeClr>
                </a:solidFill>
                <a:latin typeface="Century Gothic" panose="020B0502020202020204" pitchFamily="34" charset="0"/>
              </a:rPr>
              <a:t>Fuente: Ministerio de Educación Nacional - SNIES</a:t>
            </a:r>
          </a:p>
        </p:txBody>
      </p:sp>
    </p:spTree>
    <p:extLst>
      <p:ext uri="{BB962C8B-B14F-4D97-AF65-F5344CB8AC3E}">
        <p14:creationId xmlns:p14="http://schemas.microsoft.com/office/powerpoint/2010/main" val="26506083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 xmlns:a16="http://schemas.microsoft.com/office/drawing/2014/main" id="{A0C44607-8D73-40CD-9115-8C52AB8A541F}"/>
              </a:ext>
            </a:extLst>
          </p:cNvPr>
          <p:cNvSpPr/>
          <p:nvPr/>
        </p:nvSpPr>
        <p:spPr>
          <a:xfrm>
            <a:off x="643409" y="664790"/>
            <a:ext cx="10747513" cy="523220"/>
          </a:xfrm>
          <a:prstGeom prst="rect">
            <a:avLst/>
          </a:prstGeom>
        </p:spPr>
        <p:txBody>
          <a:bodyPr wrap="square">
            <a:spAutoFit/>
          </a:bodyPr>
          <a:lstStyle/>
          <a:p>
            <a:pPr fontAlgn="b"/>
            <a:r>
              <a:rPr lang="es-CO" sz="2800" b="1" dirty="0">
                <a:solidFill>
                  <a:srgbClr val="CC0066"/>
                </a:solidFill>
                <a:latin typeface="Century Gothic" panose="020B0502020202020204" pitchFamily="34" charset="0"/>
              </a:rPr>
              <a:t>Centro: Programas por capítulo, municipio y nivel </a:t>
            </a:r>
          </a:p>
        </p:txBody>
      </p:sp>
      <p:sp>
        <p:nvSpPr>
          <p:cNvPr id="8" name="CuadroTexto 7">
            <a:extLst>
              <a:ext uri="{FF2B5EF4-FFF2-40B4-BE49-F238E27FC236}">
                <a16:creationId xmlns="" xmlns:a16="http://schemas.microsoft.com/office/drawing/2014/main" id="{3E8E38B1-E012-4318-950C-3CBE7873FA23}"/>
              </a:ext>
            </a:extLst>
          </p:cNvPr>
          <p:cNvSpPr txBox="1"/>
          <p:nvPr/>
        </p:nvSpPr>
        <p:spPr>
          <a:xfrm>
            <a:off x="643410" y="5533021"/>
            <a:ext cx="10905180" cy="792000"/>
          </a:xfrm>
          <a:prstGeom prst="rect">
            <a:avLst/>
          </a:prstGeom>
          <a:solidFill>
            <a:schemeClr val="bg1"/>
          </a:solidFill>
          <a:ln w="57150">
            <a:solidFill>
              <a:srgbClr val="FFC000"/>
            </a:solidFill>
            <a:prstDash val="dash"/>
          </a:ln>
        </p:spPr>
        <p:txBody>
          <a:bodyPr wrap="square" rtlCol="0" anchor="ctr" anchorCtr="0">
            <a:spAutoFit/>
          </a:bodyPr>
          <a:lstStyle/>
          <a:p>
            <a:pPr algn="ctr"/>
            <a:r>
              <a:rPr lang="es-CO" sz="1500" dirty="0">
                <a:latin typeface="Century Gothic" panose="020B0502020202020204" pitchFamily="34" charset="0"/>
              </a:rPr>
              <a:t>En el capítulo centro, Bogotá concentra la oferta de programas en todos los niveles académicos ofertando 277 programas (78,9%). Tunja  y Chía le siguen con  una oferta de 34 (9,7%) y 18 (5,1%) programas respectivamente.</a:t>
            </a:r>
          </a:p>
        </p:txBody>
      </p:sp>
      <p:graphicFrame>
        <p:nvGraphicFramePr>
          <p:cNvPr id="14" name="Tabla 13">
            <a:extLst>
              <a:ext uri="{FF2B5EF4-FFF2-40B4-BE49-F238E27FC236}">
                <a16:creationId xmlns="" xmlns:a16="http://schemas.microsoft.com/office/drawing/2014/main" id="{1FF84AA3-EBAD-420A-874F-5F3CD7077D92}"/>
              </a:ext>
            </a:extLst>
          </p:cNvPr>
          <p:cNvGraphicFramePr>
            <a:graphicFrameLocks noGrp="1"/>
          </p:cNvGraphicFramePr>
          <p:nvPr>
            <p:extLst>
              <p:ext uri="{D42A27DB-BD31-4B8C-83A1-F6EECF244321}">
                <p14:modId xmlns:p14="http://schemas.microsoft.com/office/powerpoint/2010/main" val="104382106"/>
              </p:ext>
            </p:extLst>
          </p:nvPr>
        </p:nvGraphicFramePr>
        <p:xfrm>
          <a:off x="755372" y="1820423"/>
          <a:ext cx="10793218" cy="3476185"/>
        </p:xfrm>
        <a:graphic>
          <a:graphicData uri="http://schemas.openxmlformats.org/drawingml/2006/table">
            <a:tbl>
              <a:tblPr/>
              <a:tblGrid>
                <a:gridCol w="1093600">
                  <a:extLst>
                    <a:ext uri="{9D8B030D-6E8A-4147-A177-3AD203B41FA5}">
                      <a16:colId xmlns="" xmlns:a16="http://schemas.microsoft.com/office/drawing/2014/main" val="279556751"/>
                    </a:ext>
                  </a:extLst>
                </a:gridCol>
                <a:gridCol w="1941150">
                  <a:extLst>
                    <a:ext uri="{9D8B030D-6E8A-4147-A177-3AD203B41FA5}">
                      <a16:colId xmlns="" xmlns:a16="http://schemas.microsoft.com/office/drawing/2014/main" val="4107311709"/>
                    </a:ext>
                  </a:extLst>
                </a:gridCol>
                <a:gridCol w="954156">
                  <a:extLst>
                    <a:ext uri="{9D8B030D-6E8A-4147-A177-3AD203B41FA5}">
                      <a16:colId xmlns="" xmlns:a16="http://schemas.microsoft.com/office/drawing/2014/main" val="3535501701"/>
                    </a:ext>
                  </a:extLst>
                </a:gridCol>
                <a:gridCol w="887896">
                  <a:extLst>
                    <a:ext uri="{9D8B030D-6E8A-4147-A177-3AD203B41FA5}">
                      <a16:colId xmlns="" xmlns:a16="http://schemas.microsoft.com/office/drawing/2014/main" val="227001115"/>
                    </a:ext>
                  </a:extLst>
                </a:gridCol>
                <a:gridCol w="861391">
                  <a:extLst>
                    <a:ext uri="{9D8B030D-6E8A-4147-A177-3AD203B41FA5}">
                      <a16:colId xmlns="" xmlns:a16="http://schemas.microsoft.com/office/drawing/2014/main" val="4153329317"/>
                    </a:ext>
                  </a:extLst>
                </a:gridCol>
                <a:gridCol w="1118068">
                  <a:extLst>
                    <a:ext uri="{9D8B030D-6E8A-4147-A177-3AD203B41FA5}">
                      <a16:colId xmlns="" xmlns:a16="http://schemas.microsoft.com/office/drawing/2014/main" val="1556912895"/>
                    </a:ext>
                  </a:extLst>
                </a:gridCol>
                <a:gridCol w="1020693">
                  <a:extLst>
                    <a:ext uri="{9D8B030D-6E8A-4147-A177-3AD203B41FA5}">
                      <a16:colId xmlns="" xmlns:a16="http://schemas.microsoft.com/office/drawing/2014/main" val="2766353018"/>
                    </a:ext>
                  </a:extLst>
                </a:gridCol>
                <a:gridCol w="729066">
                  <a:extLst>
                    <a:ext uri="{9D8B030D-6E8A-4147-A177-3AD203B41FA5}">
                      <a16:colId xmlns="" xmlns:a16="http://schemas.microsoft.com/office/drawing/2014/main" val="2207417102"/>
                    </a:ext>
                  </a:extLst>
                </a:gridCol>
                <a:gridCol w="729066">
                  <a:extLst>
                    <a:ext uri="{9D8B030D-6E8A-4147-A177-3AD203B41FA5}">
                      <a16:colId xmlns="" xmlns:a16="http://schemas.microsoft.com/office/drawing/2014/main" val="1304829000"/>
                    </a:ext>
                  </a:extLst>
                </a:gridCol>
                <a:gridCol w="729066">
                  <a:extLst>
                    <a:ext uri="{9D8B030D-6E8A-4147-A177-3AD203B41FA5}">
                      <a16:colId xmlns="" xmlns:a16="http://schemas.microsoft.com/office/drawing/2014/main" val="3651534022"/>
                    </a:ext>
                  </a:extLst>
                </a:gridCol>
                <a:gridCol w="729066">
                  <a:extLst>
                    <a:ext uri="{9D8B030D-6E8A-4147-A177-3AD203B41FA5}">
                      <a16:colId xmlns="" xmlns:a16="http://schemas.microsoft.com/office/drawing/2014/main" val="650387086"/>
                    </a:ext>
                  </a:extLst>
                </a:gridCol>
              </a:tblGrid>
              <a:tr h="292354">
                <a:tc gridSpan="11">
                  <a:txBody>
                    <a:bodyPr/>
                    <a:lstStyle/>
                    <a:p>
                      <a:pPr algn="ctr" fontAlgn="b"/>
                      <a:r>
                        <a:rPr lang="es-ES" sz="2400" b="1" i="0" u="none" strike="noStrike" dirty="0">
                          <a:solidFill>
                            <a:srgbClr val="FFFFFF"/>
                          </a:solidFill>
                          <a:effectLst/>
                          <a:latin typeface="Century Gothic" panose="020B0502020202020204" pitchFamily="34" charset="0"/>
                        </a:rPr>
                        <a:t>Programas por capítulo, municipio y nivel académico</a:t>
                      </a:r>
                    </a:p>
                  </a:txBody>
                  <a:tcPr marL="3009" marR="3009" marT="3009"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2D050"/>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 xmlns:a16="http://schemas.microsoft.com/office/drawing/2014/main" val="2558392907"/>
                  </a:ext>
                </a:extLst>
              </a:tr>
              <a:tr h="552223">
                <a:tc>
                  <a:txBody>
                    <a:bodyPr/>
                    <a:lstStyle/>
                    <a:p>
                      <a:pPr algn="ctr" fontAlgn="ctr"/>
                      <a:r>
                        <a:rPr lang="es-CO" sz="1000" b="1" i="0" u="none" strike="noStrike" dirty="0">
                          <a:effectLst/>
                          <a:latin typeface="Century Gothic" panose="020B0502020202020204" pitchFamily="34" charset="0"/>
                        </a:rPr>
                        <a:t>Capitulo</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000" b="1" i="0" u="none" strike="noStrike">
                          <a:effectLst/>
                          <a:latin typeface="Century Gothic" panose="020B0502020202020204" pitchFamily="34" charset="0"/>
                        </a:rPr>
                        <a:t>Municipio Oferta del Programa</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000" b="1" i="0" u="none" strike="noStrike">
                          <a:effectLst/>
                          <a:latin typeface="Century Gothic" panose="020B0502020202020204" pitchFamily="34" charset="0"/>
                        </a:rPr>
                        <a:t>Formación Técnica Profesional</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000" b="1" i="0" u="none" strike="noStrike">
                          <a:effectLst/>
                          <a:latin typeface="Century Gothic" panose="020B0502020202020204" pitchFamily="34" charset="0"/>
                        </a:rPr>
                        <a:t>Tecnológica</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000" b="1" i="0" u="none" strike="noStrike">
                          <a:effectLst/>
                          <a:latin typeface="Century Gothic" panose="020B0502020202020204" pitchFamily="34" charset="0"/>
                        </a:rPr>
                        <a:t>Universitaria</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000" b="1" i="0" u="none" strike="noStrike">
                          <a:effectLst/>
                          <a:latin typeface="Century Gothic" panose="020B0502020202020204" pitchFamily="34" charset="0"/>
                        </a:rPr>
                        <a:t>Especialización Tecnológica</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000" b="1" i="0" u="none" strike="noStrike">
                          <a:effectLst/>
                          <a:latin typeface="Century Gothic" panose="020B0502020202020204" pitchFamily="34" charset="0"/>
                        </a:rPr>
                        <a:t>Especialización Universitaria</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000" b="1" i="0" u="none" strike="noStrike">
                          <a:effectLst/>
                          <a:latin typeface="Century Gothic" panose="020B0502020202020204" pitchFamily="34" charset="0"/>
                        </a:rPr>
                        <a:t>Maestría</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000" b="1" i="0" u="none" strike="noStrike">
                          <a:effectLst/>
                          <a:latin typeface="Century Gothic" panose="020B0502020202020204" pitchFamily="34" charset="0"/>
                        </a:rPr>
                        <a:t>Doctorado</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000" b="1" i="0" u="none" strike="noStrike">
                          <a:effectLst/>
                          <a:latin typeface="Century Gothic" panose="020B0502020202020204" pitchFamily="34" charset="0"/>
                        </a:rPr>
                        <a:t>Total</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000" b="1" i="0" u="none" strike="noStrike">
                          <a:effectLst/>
                          <a:latin typeface="Century Gothic" panose="020B0502020202020204" pitchFamily="34" charset="0"/>
                        </a:rPr>
                        <a:t>Part. </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extLst>
                  <a:ext uri="{0D108BD9-81ED-4DB2-BD59-A6C34878D82A}">
                    <a16:rowId xmlns="" xmlns:a16="http://schemas.microsoft.com/office/drawing/2014/main" val="4009094086"/>
                  </a:ext>
                </a:extLst>
              </a:tr>
              <a:tr h="194902">
                <a:tc rowSpan="12">
                  <a:txBody>
                    <a:bodyPr/>
                    <a:lstStyle/>
                    <a:p>
                      <a:pPr algn="ctr" fontAlgn="ctr"/>
                      <a:r>
                        <a:rPr lang="es-CO" sz="1200" b="0" i="0" u="none" strike="noStrike" dirty="0">
                          <a:effectLst/>
                          <a:latin typeface="Century Gothic" panose="020B0502020202020204" pitchFamily="34" charset="0"/>
                        </a:rPr>
                        <a:t>Centro</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dirty="0">
                          <a:effectLst/>
                          <a:latin typeface="Century Gothic" panose="020B0502020202020204" pitchFamily="34" charset="0"/>
                        </a:rPr>
                        <a:t>Bogotá D.C.</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2</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134</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dirty="0">
                          <a:effectLst/>
                          <a:latin typeface="Century Gothic" panose="020B0502020202020204" pitchFamily="34" charset="0"/>
                        </a:rPr>
                        <a:t>1</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64</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70</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6</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277</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dirty="0">
                          <a:effectLst/>
                          <a:latin typeface="Century Gothic" panose="020B0502020202020204" pitchFamily="34" charset="0"/>
                        </a:rPr>
                        <a:t>78,9%</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3894930056"/>
                  </a:ext>
                </a:extLst>
              </a:tr>
              <a:tr h="194902">
                <a:tc vMerge="1">
                  <a:txBody>
                    <a:bodyPr/>
                    <a:lstStyle/>
                    <a:p>
                      <a:endParaRPr lang="es-CO"/>
                    </a:p>
                  </a:txBody>
                  <a:tcPr/>
                </a:tc>
                <a:tc>
                  <a:txBody>
                    <a:bodyPr/>
                    <a:lstStyle/>
                    <a:p>
                      <a:pPr algn="ctr" fontAlgn="ctr"/>
                      <a:r>
                        <a:rPr lang="es-CO" sz="1200" b="0" i="0" u="none" strike="noStrike" dirty="0">
                          <a:effectLst/>
                          <a:latin typeface="Century Gothic" panose="020B0502020202020204" pitchFamily="34" charset="0"/>
                        </a:rPr>
                        <a:t>Chía</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2</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dirty="0">
                          <a:effectLst/>
                          <a:latin typeface="Century Gothic" panose="020B0502020202020204" pitchFamily="34" charset="0"/>
                        </a:rPr>
                        <a:t>5</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9</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2</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18</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5,1%</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2131941899"/>
                  </a:ext>
                </a:extLst>
              </a:tr>
              <a:tr h="194902">
                <a:tc vMerge="1">
                  <a:txBody>
                    <a:bodyPr/>
                    <a:lstStyle/>
                    <a:p>
                      <a:endParaRPr lang="es-CO"/>
                    </a:p>
                  </a:txBody>
                  <a:tcPr/>
                </a:tc>
                <a:tc>
                  <a:txBody>
                    <a:bodyPr/>
                    <a:lstStyle/>
                    <a:p>
                      <a:pPr algn="ctr" fontAlgn="ctr"/>
                      <a:r>
                        <a:rPr lang="es-CO" sz="1200" b="0" i="0" u="none" strike="noStrike" dirty="0">
                          <a:effectLst/>
                          <a:latin typeface="Century Gothic" panose="020B0502020202020204" pitchFamily="34" charset="0"/>
                        </a:rPr>
                        <a:t>Chiquinquirá</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1</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dirty="0">
                          <a:effectLst/>
                          <a:latin typeface="Century Gothic" panose="020B0502020202020204" pitchFamily="34" charset="0"/>
                        </a:rPr>
                        <a:t> </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1</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dirty="0">
                          <a:effectLst/>
                          <a:latin typeface="Century Gothic" panose="020B0502020202020204" pitchFamily="34" charset="0"/>
                        </a:rPr>
                        <a:t>0,3%</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1788502916"/>
                  </a:ext>
                </a:extLst>
              </a:tr>
              <a:tr h="194902">
                <a:tc vMerge="1">
                  <a:txBody>
                    <a:bodyPr/>
                    <a:lstStyle/>
                    <a:p>
                      <a:endParaRPr lang="es-CO"/>
                    </a:p>
                  </a:txBody>
                  <a:tcPr/>
                </a:tc>
                <a:tc>
                  <a:txBody>
                    <a:bodyPr/>
                    <a:lstStyle/>
                    <a:p>
                      <a:pPr algn="ctr" fontAlgn="ctr"/>
                      <a:r>
                        <a:rPr lang="es-CO" sz="1200" b="0" i="0" u="none" strike="noStrike" dirty="0">
                          <a:effectLst/>
                          <a:latin typeface="Century Gothic" panose="020B0502020202020204" pitchFamily="34" charset="0"/>
                        </a:rPr>
                        <a:t>Duitama</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dirty="0">
                          <a:effectLst/>
                          <a:latin typeface="Century Gothic" panose="020B0502020202020204" pitchFamily="34" charset="0"/>
                        </a:rPr>
                        <a:t> </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2</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2</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1</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5</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1,4%</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1740916862"/>
                  </a:ext>
                </a:extLst>
              </a:tr>
              <a:tr h="194902">
                <a:tc vMerge="1">
                  <a:txBody>
                    <a:bodyPr/>
                    <a:lstStyle/>
                    <a:p>
                      <a:endParaRPr lang="es-CO"/>
                    </a:p>
                  </a:txBody>
                  <a:tcPr/>
                </a:tc>
                <a:tc>
                  <a:txBody>
                    <a:bodyPr/>
                    <a:lstStyle/>
                    <a:p>
                      <a:pPr algn="ctr" fontAlgn="ctr"/>
                      <a:r>
                        <a:rPr lang="es-CO" sz="1200" b="0" i="0" u="none" strike="noStrike" dirty="0">
                          <a:effectLst/>
                          <a:latin typeface="Century Gothic" panose="020B0502020202020204" pitchFamily="34" charset="0"/>
                        </a:rPr>
                        <a:t>Fusagasugá</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dirty="0">
                          <a:effectLst/>
                          <a:latin typeface="Century Gothic" panose="020B0502020202020204" pitchFamily="34" charset="0"/>
                        </a:rPr>
                        <a:t> </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dirty="0">
                          <a:effectLst/>
                          <a:latin typeface="Century Gothic" panose="020B0502020202020204" pitchFamily="34" charset="0"/>
                        </a:rPr>
                        <a:t> </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1</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2</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1</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4</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1,1%</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2188757194"/>
                  </a:ext>
                </a:extLst>
              </a:tr>
              <a:tr h="194902">
                <a:tc vMerge="1">
                  <a:txBody>
                    <a:bodyPr/>
                    <a:lstStyle/>
                    <a:p>
                      <a:endParaRPr lang="es-CO"/>
                    </a:p>
                  </a:txBody>
                  <a:tcPr/>
                </a:tc>
                <a:tc>
                  <a:txBody>
                    <a:bodyPr/>
                    <a:lstStyle/>
                    <a:p>
                      <a:pPr algn="ctr" fontAlgn="ctr"/>
                      <a:r>
                        <a:rPr lang="es-CO" sz="1200" b="0" i="0" u="none" strike="noStrike" dirty="0">
                          <a:effectLst/>
                          <a:latin typeface="Century Gothic" panose="020B0502020202020204" pitchFamily="34" charset="0"/>
                        </a:rPr>
                        <a:t>Inírida</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1</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1</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0,3%</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1907738858"/>
                  </a:ext>
                </a:extLst>
              </a:tr>
              <a:tr h="194902">
                <a:tc vMerge="1">
                  <a:txBody>
                    <a:bodyPr/>
                    <a:lstStyle/>
                    <a:p>
                      <a:endParaRPr lang="es-CO"/>
                    </a:p>
                  </a:txBody>
                  <a:tcPr/>
                </a:tc>
                <a:tc>
                  <a:txBody>
                    <a:bodyPr/>
                    <a:lstStyle/>
                    <a:p>
                      <a:pPr algn="ctr" fontAlgn="ctr"/>
                      <a:r>
                        <a:rPr lang="es-CO" sz="1200" b="0" i="0" u="none" strike="noStrike" dirty="0">
                          <a:effectLst/>
                          <a:latin typeface="Century Gothic" panose="020B0502020202020204" pitchFamily="34" charset="0"/>
                        </a:rPr>
                        <a:t>Mitú</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dirty="0">
                          <a:effectLst/>
                          <a:latin typeface="Century Gothic" panose="020B0502020202020204" pitchFamily="34" charset="0"/>
                        </a:rPr>
                        <a:t> </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1</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1</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0,3%</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3467872507"/>
                  </a:ext>
                </a:extLst>
              </a:tr>
              <a:tr h="194902">
                <a:tc vMerge="1">
                  <a:txBody>
                    <a:bodyPr/>
                    <a:lstStyle/>
                    <a:p>
                      <a:endParaRPr lang="es-CO"/>
                    </a:p>
                  </a:txBody>
                  <a:tcPr/>
                </a:tc>
                <a:tc>
                  <a:txBody>
                    <a:bodyPr/>
                    <a:lstStyle/>
                    <a:p>
                      <a:pPr algn="ctr" fontAlgn="ctr"/>
                      <a:r>
                        <a:rPr lang="es-CO" sz="1200" b="0" i="0" u="none" strike="noStrike" dirty="0">
                          <a:effectLst/>
                          <a:latin typeface="Century Gothic" panose="020B0502020202020204" pitchFamily="34" charset="0"/>
                        </a:rPr>
                        <a:t>Puerto Carreño</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dirty="0">
                          <a:effectLst/>
                          <a:latin typeface="Century Gothic" panose="020B0502020202020204" pitchFamily="34" charset="0"/>
                        </a:rPr>
                        <a:t> </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dirty="0">
                          <a:effectLst/>
                          <a:latin typeface="Century Gothic" panose="020B0502020202020204" pitchFamily="34" charset="0"/>
                        </a:rPr>
                        <a:t> </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1</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1</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0,3%</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1879242028"/>
                  </a:ext>
                </a:extLst>
              </a:tr>
              <a:tr h="194902">
                <a:tc vMerge="1">
                  <a:txBody>
                    <a:bodyPr/>
                    <a:lstStyle/>
                    <a:p>
                      <a:endParaRPr lang="es-CO"/>
                    </a:p>
                  </a:txBody>
                  <a:tcPr/>
                </a:tc>
                <a:tc>
                  <a:txBody>
                    <a:bodyPr/>
                    <a:lstStyle/>
                    <a:p>
                      <a:pPr algn="ctr" fontAlgn="ctr"/>
                      <a:r>
                        <a:rPr lang="es-CO" sz="1200" b="0" i="0" u="none" strike="noStrike" dirty="0">
                          <a:effectLst/>
                          <a:latin typeface="Century Gothic" panose="020B0502020202020204" pitchFamily="34" charset="0"/>
                        </a:rPr>
                        <a:t>Sibaté</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1</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1</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0,3%</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2587371068"/>
                  </a:ext>
                </a:extLst>
              </a:tr>
              <a:tr h="194902">
                <a:tc vMerge="1">
                  <a:txBody>
                    <a:bodyPr/>
                    <a:lstStyle/>
                    <a:p>
                      <a:endParaRPr lang="es-CO"/>
                    </a:p>
                  </a:txBody>
                  <a:tcPr/>
                </a:tc>
                <a:tc>
                  <a:txBody>
                    <a:bodyPr/>
                    <a:lstStyle/>
                    <a:p>
                      <a:pPr algn="ctr" fontAlgn="ctr"/>
                      <a:r>
                        <a:rPr lang="es-CO" sz="1200" b="0" i="0" u="none" strike="noStrike" dirty="0">
                          <a:effectLst/>
                          <a:latin typeface="Century Gothic" panose="020B0502020202020204" pitchFamily="34" charset="0"/>
                        </a:rPr>
                        <a:t>Tunja</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16</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7</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dirty="0">
                          <a:effectLst/>
                          <a:latin typeface="Century Gothic" panose="020B0502020202020204" pitchFamily="34" charset="0"/>
                        </a:rPr>
                        <a:t>9</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2</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34</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9,7%</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2609722316"/>
                  </a:ext>
                </a:extLst>
              </a:tr>
              <a:tr h="194902">
                <a:tc vMerge="1">
                  <a:txBody>
                    <a:bodyPr/>
                    <a:lstStyle/>
                    <a:p>
                      <a:endParaRPr lang="es-CO"/>
                    </a:p>
                  </a:txBody>
                  <a:tcPr/>
                </a:tc>
                <a:tc>
                  <a:txBody>
                    <a:bodyPr/>
                    <a:lstStyle/>
                    <a:p>
                      <a:pPr algn="ctr" fontAlgn="ctr"/>
                      <a:r>
                        <a:rPr lang="es-CO" sz="1200" b="0" i="0" u="none" strike="noStrike" dirty="0">
                          <a:effectLst/>
                          <a:latin typeface="Century Gothic" panose="020B0502020202020204" pitchFamily="34" charset="0"/>
                        </a:rPr>
                        <a:t>Villavicencio</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5</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1</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dirty="0">
                          <a:effectLst/>
                          <a:latin typeface="Century Gothic" panose="020B0502020202020204" pitchFamily="34" charset="0"/>
                        </a:rPr>
                        <a:t> </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dirty="0">
                          <a:effectLst/>
                          <a:latin typeface="Century Gothic" panose="020B0502020202020204" pitchFamily="34" charset="0"/>
                        </a:rPr>
                        <a:t>6</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dirty="0">
                          <a:effectLst/>
                          <a:latin typeface="Century Gothic" panose="020B0502020202020204" pitchFamily="34" charset="0"/>
                        </a:rPr>
                        <a:t>1,7%</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546220943"/>
                  </a:ext>
                </a:extLst>
              </a:tr>
              <a:tr h="194902">
                <a:tc vMerge="1">
                  <a:txBody>
                    <a:bodyPr/>
                    <a:lstStyle/>
                    <a:p>
                      <a:endParaRPr lang="es-CO"/>
                    </a:p>
                  </a:txBody>
                  <a:tcPr/>
                </a:tc>
                <a:tc>
                  <a:txBody>
                    <a:bodyPr/>
                    <a:lstStyle/>
                    <a:p>
                      <a:pPr algn="ctr" fontAlgn="ctr"/>
                      <a:r>
                        <a:rPr lang="es-CO" sz="1200" b="0" i="0" u="none" strike="noStrike" dirty="0">
                          <a:effectLst/>
                          <a:latin typeface="Century Gothic" panose="020B0502020202020204" pitchFamily="34" charset="0"/>
                        </a:rPr>
                        <a:t>Yopal</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2</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a:effectLst/>
                          <a:latin typeface="Century Gothic" panose="020B0502020202020204" pitchFamily="34" charset="0"/>
                        </a:rPr>
                        <a:t> </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dirty="0">
                          <a:effectLst/>
                          <a:latin typeface="Century Gothic" panose="020B0502020202020204" pitchFamily="34" charset="0"/>
                        </a:rPr>
                        <a:t>2</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s-CO" sz="1200" b="0" i="0" u="none" strike="noStrike" dirty="0">
                          <a:effectLst/>
                          <a:latin typeface="Century Gothic" panose="020B0502020202020204" pitchFamily="34" charset="0"/>
                        </a:rPr>
                        <a:t>0,6%</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3661056148"/>
                  </a:ext>
                </a:extLst>
              </a:tr>
              <a:tr h="194902">
                <a:tc gridSpan="2">
                  <a:txBody>
                    <a:bodyPr/>
                    <a:lstStyle/>
                    <a:p>
                      <a:pPr algn="ctr" fontAlgn="ctr"/>
                      <a:r>
                        <a:rPr lang="es-CO" sz="1400" b="1" i="0" u="none" strike="noStrike" dirty="0">
                          <a:effectLst/>
                          <a:latin typeface="Century Gothic" panose="020B0502020202020204" pitchFamily="34" charset="0"/>
                        </a:rPr>
                        <a:t>Total Centro</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hMerge="1">
                  <a:txBody>
                    <a:bodyPr/>
                    <a:lstStyle/>
                    <a:p>
                      <a:endParaRPr lang="es-CO"/>
                    </a:p>
                  </a:txBody>
                  <a:tcPr/>
                </a:tc>
                <a:tc>
                  <a:txBody>
                    <a:bodyPr/>
                    <a:lstStyle/>
                    <a:p>
                      <a:pPr algn="ctr" fontAlgn="ctr"/>
                      <a:r>
                        <a:rPr lang="es-CO" sz="1400" b="1" i="0" u="none" strike="noStrike" dirty="0">
                          <a:effectLst/>
                          <a:latin typeface="Century Gothic" panose="020B0502020202020204" pitchFamily="34" charset="0"/>
                        </a:rPr>
                        <a:t> </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400" b="1" i="0" u="none" strike="noStrike" dirty="0">
                          <a:effectLst/>
                          <a:latin typeface="Century Gothic" panose="020B0502020202020204" pitchFamily="34" charset="0"/>
                        </a:rPr>
                        <a:t>2</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400" b="1" i="0" u="none" strike="noStrike" dirty="0">
                          <a:effectLst/>
                          <a:latin typeface="Century Gothic" panose="020B0502020202020204" pitchFamily="34" charset="0"/>
                        </a:rPr>
                        <a:t>162</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400" b="1" i="0" u="none" strike="noStrike" dirty="0">
                          <a:effectLst/>
                          <a:latin typeface="Century Gothic" panose="020B0502020202020204" pitchFamily="34" charset="0"/>
                        </a:rPr>
                        <a:t>1</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400" b="1" i="0" u="none" strike="noStrike" dirty="0">
                          <a:effectLst/>
                          <a:latin typeface="Century Gothic" panose="020B0502020202020204" pitchFamily="34" charset="0"/>
                        </a:rPr>
                        <a:t>83</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400" b="1" i="0" u="none" strike="noStrike" dirty="0">
                          <a:effectLst/>
                          <a:latin typeface="Century Gothic" panose="020B0502020202020204" pitchFamily="34" charset="0"/>
                        </a:rPr>
                        <a:t>93</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400" b="1" i="0" u="none" strike="noStrike" dirty="0">
                          <a:effectLst/>
                          <a:latin typeface="Century Gothic" panose="020B0502020202020204" pitchFamily="34" charset="0"/>
                        </a:rPr>
                        <a:t>10</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400" b="1" i="0" u="none" strike="noStrike" dirty="0">
                          <a:effectLst/>
                          <a:latin typeface="Century Gothic" panose="020B0502020202020204" pitchFamily="34" charset="0"/>
                        </a:rPr>
                        <a:t>351</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ctr"/>
                      <a:r>
                        <a:rPr lang="es-CO" sz="1400" b="0" i="0" u="none" strike="noStrike" dirty="0">
                          <a:effectLst/>
                          <a:latin typeface="Century Gothic" panose="020B0502020202020204" pitchFamily="34" charset="0"/>
                        </a:rPr>
                        <a:t>100,0%</a:t>
                      </a:r>
                    </a:p>
                  </a:txBody>
                  <a:tcPr marL="3009" marR="3009" marT="300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extLst>
                  <a:ext uri="{0D108BD9-81ED-4DB2-BD59-A6C34878D82A}">
                    <a16:rowId xmlns="" xmlns:a16="http://schemas.microsoft.com/office/drawing/2014/main" val="2666991462"/>
                  </a:ext>
                </a:extLst>
              </a:tr>
            </a:tbl>
          </a:graphicData>
        </a:graphic>
      </p:graphicFrame>
      <p:sp>
        <p:nvSpPr>
          <p:cNvPr id="15" name="Rectángulo 14">
            <a:extLst>
              <a:ext uri="{FF2B5EF4-FFF2-40B4-BE49-F238E27FC236}">
                <a16:creationId xmlns="" xmlns:a16="http://schemas.microsoft.com/office/drawing/2014/main" id="{5FC339D8-2AD2-4488-BDA6-A8185B16EF60}"/>
              </a:ext>
            </a:extLst>
          </p:cNvPr>
          <p:cNvSpPr/>
          <p:nvPr/>
        </p:nvSpPr>
        <p:spPr>
          <a:xfrm>
            <a:off x="5393635" y="6418525"/>
            <a:ext cx="6096000" cy="307777"/>
          </a:xfrm>
          <a:prstGeom prst="rect">
            <a:avLst/>
          </a:prstGeom>
        </p:spPr>
        <p:txBody>
          <a:bodyPr>
            <a:spAutoFit/>
          </a:bodyPr>
          <a:lstStyle/>
          <a:p>
            <a:pPr algn="r"/>
            <a:r>
              <a:rPr lang="es-CO" sz="1400" dirty="0">
                <a:solidFill>
                  <a:schemeClr val="bg1">
                    <a:lumMod val="50000"/>
                  </a:schemeClr>
                </a:solidFill>
                <a:latin typeface="Century Gothic" panose="020B0502020202020204" pitchFamily="34" charset="0"/>
              </a:rPr>
              <a:t>Fuente: Ministerio de Educación Nacional - SNIES</a:t>
            </a:r>
          </a:p>
        </p:txBody>
      </p:sp>
    </p:spTree>
    <p:extLst>
      <p:ext uri="{BB962C8B-B14F-4D97-AF65-F5344CB8AC3E}">
        <p14:creationId xmlns:p14="http://schemas.microsoft.com/office/powerpoint/2010/main" val="229249586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298</TotalTime>
  <Words>3232</Words>
  <Application>Microsoft Office PowerPoint</Application>
  <PresentationFormat>Panorámica</PresentationFormat>
  <Paragraphs>1802</Paragraphs>
  <Slides>21</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21</vt:i4>
      </vt:variant>
    </vt:vector>
  </HeadingPairs>
  <TitlesOfParts>
    <vt:vector size="29" baseType="lpstr">
      <vt:lpstr>Abadi</vt:lpstr>
      <vt:lpstr>Arial</vt:lpstr>
      <vt:lpstr>Calibri</vt:lpstr>
      <vt:lpstr>Calibri Light</vt:lpstr>
      <vt:lpstr>Century Gothic</vt:lpstr>
      <vt:lpstr>Courier New</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Ingrid Vanegas</dc:creator>
  <cp:lastModifiedBy>Cuenta Microsoft</cp:lastModifiedBy>
  <cp:revision>12</cp:revision>
  <dcterms:created xsi:type="dcterms:W3CDTF">2020-04-16T17:35:18Z</dcterms:created>
  <dcterms:modified xsi:type="dcterms:W3CDTF">2021-06-22T14:00:18Z</dcterms:modified>
</cp:coreProperties>
</file>