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3" r:id="rId2"/>
    <p:sldId id="316" r:id="rId3"/>
    <p:sldId id="315" r:id="rId4"/>
    <p:sldId id="317" r:id="rId5"/>
    <p:sldId id="318" r:id="rId6"/>
    <p:sldId id="319" r:id="rId7"/>
    <p:sldId id="32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rid Vanegas" initials="IV" lastIdx="1" clrIdx="0">
    <p:extLst>
      <p:ext uri="{19B8F6BF-5375-455C-9EA6-DF929625EA0E}">
        <p15:presenceInfo xmlns:p15="http://schemas.microsoft.com/office/powerpoint/2012/main" userId="2ec5e8a3c07bcf8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90E"/>
    <a:srgbClr val="B8AB08"/>
    <a:srgbClr val="FFFFFD"/>
    <a:srgbClr val="F6E722"/>
    <a:srgbClr val="EEEE12"/>
    <a:srgbClr val="611F53"/>
    <a:srgbClr val="F743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37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E8B98-8A75-40AC-830C-41C78F9CED6B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97262-72CA-4D9D-AE74-004BE980A8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4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ASCOFADE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6ABFF547-B4C4-4008-968B-D58360F906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www.ascofade.co</a:t>
            </a:r>
          </a:p>
        </p:txBody>
      </p:sp>
    </p:spTree>
    <p:extLst>
      <p:ext uri="{BB962C8B-B14F-4D97-AF65-F5344CB8AC3E}">
        <p14:creationId xmlns:p14="http://schemas.microsoft.com/office/powerpoint/2010/main" val="833622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CO">
                <a:solidFill>
                  <a:prstClr val="black"/>
                </a:solidFill>
              </a:rPr>
              <a:t>ASCOFADE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6ABFF547-B4C4-4008-968B-D58360F906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CO">
                <a:solidFill>
                  <a:prstClr val="black"/>
                </a:solidFill>
              </a:rPr>
              <a:t>www.ascofade.co</a:t>
            </a:r>
          </a:p>
        </p:txBody>
      </p:sp>
    </p:spTree>
    <p:extLst>
      <p:ext uri="{BB962C8B-B14F-4D97-AF65-F5344CB8AC3E}">
        <p14:creationId xmlns:p14="http://schemas.microsoft.com/office/powerpoint/2010/main" val="2595536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CO">
                <a:solidFill>
                  <a:prstClr val="black"/>
                </a:solidFill>
              </a:rPr>
              <a:t>ASCOFADE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6ABFF547-B4C4-4008-968B-D58360F906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CO">
                <a:solidFill>
                  <a:prstClr val="black"/>
                </a:solidFill>
              </a:rPr>
              <a:t>www.ascofade.co</a:t>
            </a:r>
          </a:p>
        </p:txBody>
      </p:sp>
    </p:spTree>
    <p:extLst>
      <p:ext uri="{BB962C8B-B14F-4D97-AF65-F5344CB8AC3E}">
        <p14:creationId xmlns:p14="http://schemas.microsoft.com/office/powerpoint/2010/main" val="2176373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CO">
                <a:solidFill>
                  <a:prstClr val="black"/>
                </a:solidFill>
              </a:rPr>
              <a:t>ASCOFADE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6ABFF547-B4C4-4008-968B-D58360F906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CO">
                <a:solidFill>
                  <a:prstClr val="black"/>
                </a:solidFill>
              </a:rPr>
              <a:t>www.ascofade.co</a:t>
            </a:r>
          </a:p>
        </p:txBody>
      </p:sp>
    </p:spTree>
    <p:extLst>
      <p:ext uri="{BB962C8B-B14F-4D97-AF65-F5344CB8AC3E}">
        <p14:creationId xmlns:p14="http://schemas.microsoft.com/office/powerpoint/2010/main" val="1697769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CO">
                <a:solidFill>
                  <a:prstClr val="black"/>
                </a:solidFill>
              </a:rPr>
              <a:t>ASCOFADE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6ABFF547-B4C4-4008-968B-D58360F906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CO">
                <a:solidFill>
                  <a:prstClr val="black"/>
                </a:solidFill>
              </a:rPr>
              <a:t>www.ascofade.co</a:t>
            </a:r>
          </a:p>
        </p:txBody>
      </p:sp>
    </p:spTree>
    <p:extLst>
      <p:ext uri="{BB962C8B-B14F-4D97-AF65-F5344CB8AC3E}">
        <p14:creationId xmlns:p14="http://schemas.microsoft.com/office/powerpoint/2010/main" val="78514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CO">
                <a:solidFill>
                  <a:prstClr val="black"/>
                </a:solidFill>
              </a:rPr>
              <a:t>ASCOFADE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6ABFF547-B4C4-4008-968B-D58360F906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CO">
                <a:solidFill>
                  <a:prstClr val="black"/>
                </a:solidFill>
              </a:rPr>
              <a:t>www.ascofade.co</a:t>
            </a:r>
          </a:p>
        </p:txBody>
      </p:sp>
    </p:spTree>
    <p:extLst>
      <p:ext uri="{BB962C8B-B14F-4D97-AF65-F5344CB8AC3E}">
        <p14:creationId xmlns:p14="http://schemas.microsoft.com/office/powerpoint/2010/main" val="2639366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CO">
                <a:solidFill>
                  <a:prstClr val="black"/>
                </a:solidFill>
              </a:rPr>
              <a:t>ASCOFADE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6ABFF547-B4C4-4008-968B-D58360F906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s-CO">
                <a:solidFill>
                  <a:prstClr val="black"/>
                </a:solidFill>
              </a:rPr>
              <a:t>www.ascofade.co</a:t>
            </a:r>
          </a:p>
        </p:txBody>
      </p:sp>
    </p:spTree>
    <p:extLst>
      <p:ext uri="{BB962C8B-B14F-4D97-AF65-F5344CB8AC3E}">
        <p14:creationId xmlns:p14="http://schemas.microsoft.com/office/powerpoint/2010/main" val="428066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2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2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320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968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81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084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662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49244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2"/>
            <a:ext cx="8534400" cy="27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260A9-885B-41FF-9F7F-2494AADD56D8}" type="datetimeFigureOut">
              <a:rPr lang="es-CO" altLang="es-CO"/>
              <a:pPr>
                <a:defRPr/>
              </a:pPr>
              <a:t>20/03/2021</a:t>
            </a:fld>
            <a:endParaRPr lang="es-CO" alt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16000" y="6035042"/>
            <a:ext cx="390144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DD8-8DDF-426F-8A66-D2DB76A60DDA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26408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403351" y="0"/>
            <a:ext cx="93853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6798" y="1428244"/>
            <a:ext cx="605840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0443" y="2452118"/>
            <a:ext cx="103111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2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2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2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248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27467" y="3404129"/>
            <a:ext cx="7212677" cy="1723549"/>
          </a:xfrm>
        </p:spPr>
        <p:txBody>
          <a:bodyPr/>
          <a:lstStyle/>
          <a:p>
            <a:pPr algn="r"/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venir Next LT Pro" panose="020B0504020202020204" pitchFamily="34" charset="0"/>
              </a:rPr>
              <a:t>Asamblea general ordinaria 2021</a:t>
            </a:r>
          </a:p>
          <a:p>
            <a:pPr algn="r"/>
            <a:r>
              <a:rPr lang="es-ES" sz="2800" dirty="0" smtClean="0">
                <a:solidFill>
                  <a:schemeClr val="bg2">
                    <a:lumMod val="25000"/>
                  </a:schemeClr>
                </a:solidFill>
                <a:latin typeface="Avenir Next LT Pro" panose="020B0504020202020204" pitchFamily="34" charset="0"/>
              </a:rPr>
              <a:t>Informe de presidencia nacional</a:t>
            </a:r>
            <a:endParaRPr lang="es-ES" sz="2800" dirty="0">
              <a:solidFill>
                <a:schemeClr val="bg2">
                  <a:lumMod val="25000"/>
                </a:schemeClr>
              </a:solidFill>
              <a:latin typeface="Avenir Next LT Pro" panose="020B0504020202020204" pitchFamily="34" charset="0"/>
            </a:endParaRPr>
          </a:p>
          <a:p>
            <a:pPr algn="r"/>
            <a:r>
              <a:rPr lang="es-ES" sz="2800" dirty="0" smtClean="0">
                <a:solidFill>
                  <a:schemeClr val="bg2">
                    <a:lumMod val="25000"/>
                  </a:schemeClr>
                </a:solidFill>
                <a:latin typeface="Avenir Next LT Pro" panose="020B0504020202020204" pitchFamily="34" charset="0"/>
              </a:rPr>
              <a:t>2019 </a:t>
            </a: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venir Next LT Pro" panose="020B0504020202020204" pitchFamily="34" charset="0"/>
              </a:rPr>
              <a:t>- </a:t>
            </a:r>
            <a:r>
              <a:rPr lang="es-ES" sz="2800" dirty="0" smtClean="0">
                <a:solidFill>
                  <a:schemeClr val="bg2">
                    <a:lumMod val="25000"/>
                  </a:schemeClr>
                </a:solidFill>
                <a:latin typeface="Avenir Next LT Pro" panose="020B0504020202020204" pitchFamily="34" charset="0"/>
              </a:rPr>
              <a:t>2021</a:t>
            </a:r>
            <a:endParaRPr lang="es-ES" sz="2800" dirty="0">
              <a:solidFill>
                <a:schemeClr val="bg2">
                  <a:lumMod val="25000"/>
                </a:schemeClr>
              </a:solidFill>
              <a:latin typeface="Avenir Next LT Pro" panose="020B0504020202020204" pitchFamily="34" charset="0"/>
            </a:endParaRPr>
          </a:p>
          <a:p>
            <a:pPr algn="r"/>
            <a:endParaRPr lang="es-CO" sz="2800" dirty="0">
              <a:solidFill>
                <a:schemeClr val="bg2">
                  <a:lumMod val="25000"/>
                </a:schemeClr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C3CB060F-B237-47E8-B323-30E684E947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85"/>
          <a:stretch/>
        </p:blipFill>
        <p:spPr>
          <a:xfrm>
            <a:off x="0" y="6443002"/>
            <a:ext cx="12192000" cy="41499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8504EC9D-3B6D-4A1D-9DF4-51ADEFB55E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20" y="893168"/>
            <a:ext cx="2569117" cy="147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18615" y="395785"/>
            <a:ext cx="3563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 smtClean="0"/>
              <a:t>Gobierno y administración</a:t>
            </a:r>
            <a:endParaRPr lang="es-CO" sz="2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709685" y="1282889"/>
            <a:ext cx="365843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s-CO" dirty="0" smtClean="0"/>
              <a:t>Conformación de juntas directivas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s-CO" dirty="0"/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s-CO" dirty="0" smtClean="0"/>
              <a:t>Conformación del comité de ética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s-CO" dirty="0"/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s-CO" dirty="0" smtClean="0"/>
              <a:t>Tesorería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s-CO" dirty="0"/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s-CO" dirty="0" smtClean="0"/>
              <a:t>Veeduría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s-CO" dirty="0"/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s-CO" dirty="0" smtClean="0"/>
              <a:t>Revisoría Fiscal</a:t>
            </a:r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s-CO" dirty="0"/>
          </a:p>
          <a:p>
            <a:pPr marL="285750" indent="-285750">
              <a:buClr>
                <a:schemeClr val="bg2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s-CO" dirty="0" smtClean="0"/>
              <a:t>Dirección ejecutiva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026143" y="4612943"/>
            <a:ext cx="1611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B8AB08"/>
              </a:buClr>
              <a:buFont typeface="Wingdings" panose="05000000000000000000" pitchFamily="2" charset="2"/>
              <a:buChar char="q"/>
            </a:pPr>
            <a:r>
              <a:rPr lang="es-CO" dirty="0" err="1" smtClean="0"/>
              <a:t>Webmáster</a:t>
            </a:r>
            <a:endParaRPr lang="es-CO" dirty="0" smtClean="0"/>
          </a:p>
          <a:p>
            <a:pPr marL="285750" indent="-285750">
              <a:buClr>
                <a:srgbClr val="B8AB08"/>
              </a:buClr>
              <a:buFont typeface="Wingdings" panose="05000000000000000000" pitchFamily="2" charset="2"/>
              <a:buChar char="q"/>
            </a:pPr>
            <a:r>
              <a:rPr lang="es-CO" dirty="0" smtClean="0"/>
              <a:t>Asistente</a:t>
            </a:r>
          </a:p>
          <a:p>
            <a:pPr marL="285750" indent="-285750">
              <a:buClr>
                <a:srgbClr val="B8AB08"/>
              </a:buClr>
              <a:buFont typeface="Wingdings" panose="05000000000000000000" pitchFamily="2" charset="2"/>
              <a:buChar char="q"/>
            </a:pPr>
            <a:r>
              <a:rPr lang="es-CO" dirty="0" smtClean="0"/>
              <a:t>Practicantes</a:t>
            </a:r>
            <a:endParaRPr lang="es-CO" dirty="0"/>
          </a:p>
        </p:txBody>
      </p:sp>
      <p:sp>
        <p:nvSpPr>
          <p:cNvPr id="6" name="CuadroTexto 5"/>
          <p:cNvSpPr txBox="1"/>
          <p:nvPr/>
        </p:nvSpPr>
        <p:spPr>
          <a:xfrm>
            <a:off x="6203412" y="580449"/>
            <a:ext cx="1028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Procesos</a:t>
            </a:r>
            <a:endParaRPr lang="es-CO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6717527" y="1025767"/>
            <a:ext cx="52770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Organización contable, financiera y financiera - NIIF</a:t>
            </a:r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Ø"/>
            </a:pPr>
            <a:endParaRPr lang="es-CO" dirty="0"/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Organización administrativa</a:t>
            </a:r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Ø"/>
            </a:pPr>
            <a:endParaRPr lang="es-CO" dirty="0"/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Ø"/>
            </a:pPr>
            <a:r>
              <a:rPr lang="es-CO" dirty="0" err="1" smtClean="0"/>
              <a:t>Iso</a:t>
            </a:r>
            <a:r>
              <a:rPr lang="es-CO" dirty="0" smtClean="0"/>
              <a:t> 9001 - 2015</a:t>
            </a:r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Ø"/>
            </a:pPr>
            <a:endParaRPr lang="es-CO" dirty="0"/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Ø"/>
            </a:pPr>
            <a:r>
              <a:rPr lang="es-CO" dirty="0" err="1" smtClean="0"/>
              <a:t>Iso</a:t>
            </a:r>
            <a:r>
              <a:rPr lang="es-CO" dirty="0" smtClean="0"/>
              <a:t> 14001</a:t>
            </a:r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Ø"/>
            </a:pPr>
            <a:endParaRPr lang="es-CO" dirty="0"/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Ø"/>
            </a:pPr>
            <a:r>
              <a:rPr lang="es-CO" dirty="0" err="1" smtClean="0"/>
              <a:t>Iso</a:t>
            </a:r>
            <a:r>
              <a:rPr lang="es-CO" dirty="0" smtClean="0"/>
              <a:t> 45001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844857" y="4422210"/>
            <a:ext cx="4287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v"/>
            </a:pPr>
            <a:r>
              <a:rPr lang="es-CO" dirty="0" smtClean="0"/>
              <a:t>2012 – 2018: cerrados en 2020 y 2019</a:t>
            </a:r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v"/>
            </a:pPr>
            <a:endParaRPr lang="es-CO" dirty="0"/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v"/>
            </a:pPr>
            <a:r>
              <a:rPr lang="es-CO" dirty="0" smtClean="0"/>
              <a:t>2018 – 2020: en proceso y con prórrogas</a:t>
            </a:r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v"/>
            </a:pPr>
            <a:endParaRPr lang="es-CO" dirty="0"/>
          </a:p>
        </p:txBody>
      </p:sp>
      <p:sp>
        <p:nvSpPr>
          <p:cNvPr id="9" name="CuadroTexto 8"/>
          <p:cNvSpPr txBox="1"/>
          <p:nvPr/>
        </p:nvSpPr>
        <p:spPr>
          <a:xfrm>
            <a:off x="6203412" y="3831984"/>
            <a:ext cx="2748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Proyectos de investigación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7852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uadroTexto 31"/>
          <p:cNvSpPr txBox="1"/>
          <p:nvPr/>
        </p:nvSpPr>
        <p:spPr>
          <a:xfrm>
            <a:off x="518615" y="395785"/>
            <a:ext cx="3071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s-CO" dirty="0"/>
              <a:t>Información financiera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65899" y="1376739"/>
            <a:ext cx="20656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Total de asociados </a:t>
            </a:r>
          </a:p>
          <a:p>
            <a:endParaRPr lang="es-CO" dirty="0" smtClean="0"/>
          </a:p>
          <a:p>
            <a:r>
              <a:rPr lang="es-CO" dirty="0" smtClean="0"/>
              <a:t>Nuevos asociados</a:t>
            </a:r>
          </a:p>
          <a:p>
            <a:endParaRPr lang="es-CO" dirty="0" smtClean="0"/>
          </a:p>
          <a:p>
            <a:r>
              <a:rPr lang="es-CO" dirty="0" smtClean="0"/>
              <a:t>Retiro de asociados</a:t>
            </a:r>
            <a:endParaRPr lang="es-CO" dirty="0"/>
          </a:p>
        </p:txBody>
      </p:sp>
      <p:sp>
        <p:nvSpPr>
          <p:cNvPr id="33" name="CuadroTexto 32"/>
          <p:cNvSpPr txBox="1"/>
          <p:nvPr/>
        </p:nvSpPr>
        <p:spPr>
          <a:xfrm>
            <a:off x="753392" y="886262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2">
                    <a:lumMod val="50000"/>
                  </a:schemeClr>
                </a:solidFill>
              </a:rPr>
              <a:t>Asociados</a:t>
            </a:r>
            <a:endParaRPr lang="es-C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4849995" y="886262"/>
            <a:ext cx="88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2">
                    <a:lumMod val="50000"/>
                  </a:schemeClr>
                </a:solidFill>
              </a:rPr>
              <a:t>Cartera</a:t>
            </a:r>
            <a:endParaRPr lang="es-C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6341300" y="355446"/>
            <a:ext cx="35863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# de asociados en mora desde 2017</a:t>
            </a:r>
          </a:p>
          <a:p>
            <a:endParaRPr lang="es-CO" dirty="0" smtClean="0"/>
          </a:p>
          <a:p>
            <a:r>
              <a:rPr lang="es-CO" dirty="0" smtClean="0"/>
              <a:t># de asociados en mora desde 2018</a:t>
            </a:r>
          </a:p>
          <a:p>
            <a:endParaRPr lang="es-CO" dirty="0" smtClean="0"/>
          </a:p>
          <a:p>
            <a:r>
              <a:rPr lang="es-CO" dirty="0" smtClean="0"/>
              <a:t>#  de asociados en mora desde 2019</a:t>
            </a:r>
          </a:p>
          <a:p>
            <a:endParaRPr lang="es-CO" dirty="0" smtClean="0"/>
          </a:p>
          <a:p>
            <a:r>
              <a:rPr lang="es-CO" dirty="0" smtClean="0"/>
              <a:t># de asociados en mora desde 2020</a:t>
            </a:r>
            <a:endParaRPr lang="es-CO" dirty="0"/>
          </a:p>
        </p:txBody>
      </p:sp>
      <p:sp>
        <p:nvSpPr>
          <p:cNvPr id="38" name="CuadroTexto 37"/>
          <p:cNvSpPr txBox="1"/>
          <p:nvPr/>
        </p:nvSpPr>
        <p:spPr>
          <a:xfrm>
            <a:off x="753392" y="3304194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2">
                    <a:lumMod val="50000"/>
                  </a:schemeClr>
                </a:solidFill>
              </a:rPr>
              <a:t>Adquisición de bienes</a:t>
            </a:r>
            <a:endParaRPr lang="es-C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665899" y="3794671"/>
            <a:ext cx="2397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611F53"/>
              </a:buClr>
              <a:buFont typeface="Wingdings" panose="05000000000000000000" pitchFamily="2" charset="2"/>
              <a:buChar char="ü"/>
            </a:pPr>
            <a:r>
              <a:rPr lang="es-CO" dirty="0" smtClean="0"/>
              <a:t>Oficina propia</a:t>
            </a:r>
          </a:p>
          <a:p>
            <a:pPr marL="285750" indent="-285750">
              <a:buClr>
                <a:srgbClr val="611F53"/>
              </a:buClr>
              <a:buFont typeface="Wingdings" panose="05000000000000000000" pitchFamily="2" charset="2"/>
              <a:buChar char="ü"/>
            </a:pPr>
            <a:r>
              <a:rPr lang="es-CO" dirty="0" smtClean="0"/>
              <a:t>Equipos de cómputo</a:t>
            </a:r>
          </a:p>
          <a:p>
            <a:pPr marL="285750" indent="-285750">
              <a:buClr>
                <a:srgbClr val="611F53"/>
              </a:buClr>
              <a:buFont typeface="Wingdings" panose="05000000000000000000" pitchFamily="2" charset="2"/>
              <a:buChar char="ü"/>
            </a:pPr>
            <a:r>
              <a:rPr lang="es-CO" dirty="0" smtClean="0"/>
              <a:t>Otros equipos</a:t>
            </a:r>
            <a:endParaRPr lang="es-CO" dirty="0"/>
          </a:p>
        </p:txBody>
      </p:sp>
      <p:sp>
        <p:nvSpPr>
          <p:cNvPr id="40" name="CuadroTexto 39"/>
          <p:cNvSpPr txBox="1"/>
          <p:nvPr/>
        </p:nvSpPr>
        <p:spPr>
          <a:xfrm>
            <a:off x="4849995" y="3072178"/>
            <a:ext cx="507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bg2">
                    <a:lumMod val="50000"/>
                  </a:schemeClr>
                </a:solidFill>
              </a:rPr>
              <a:t>Estado de resultados financieros comparado 4 años</a:t>
            </a:r>
            <a:endParaRPr lang="es-CO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263137" y="3777820"/>
            <a:ext cx="978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Ingresos</a:t>
            </a:r>
            <a:endParaRPr lang="es-CO" b="1" dirty="0"/>
          </a:p>
        </p:txBody>
      </p:sp>
      <p:sp>
        <p:nvSpPr>
          <p:cNvPr id="41" name="CuadroTexto 40"/>
          <p:cNvSpPr txBox="1"/>
          <p:nvPr/>
        </p:nvSpPr>
        <p:spPr>
          <a:xfrm>
            <a:off x="4263137" y="439255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Gastos	</a:t>
            </a:r>
            <a:endParaRPr lang="es-CO" b="1" dirty="0"/>
          </a:p>
        </p:txBody>
      </p:sp>
      <p:sp>
        <p:nvSpPr>
          <p:cNvPr id="42" name="CuadroTexto 41"/>
          <p:cNvSpPr txBox="1"/>
          <p:nvPr/>
        </p:nvSpPr>
        <p:spPr>
          <a:xfrm>
            <a:off x="4263137" y="5054054"/>
            <a:ext cx="242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Resultados del ejercicio</a:t>
            </a:r>
            <a:endParaRPr lang="es-CO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7192370" y="3439823"/>
            <a:ext cx="434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2017	     2018	         2019	2020</a:t>
            </a:r>
            <a:endParaRPr lang="es-CO" b="1" dirty="0"/>
          </a:p>
        </p:txBody>
      </p:sp>
      <p:sp>
        <p:nvSpPr>
          <p:cNvPr id="15" name="Rectángulo 14"/>
          <p:cNvSpPr/>
          <p:nvPr/>
        </p:nvSpPr>
        <p:spPr>
          <a:xfrm>
            <a:off x="6859425" y="3842313"/>
            <a:ext cx="50412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dirty="0" smtClean="0"/>
              <a:t>$144.943.882        $ </a:t>
            </a:r>
            <a:r>
              <a:rPr lang="es-CO" sz="1400" dirty="0"/>
              <a:t>154.281.661 </a:t>
            </a:r>
            <a:r>
              <a:rPr lang="es-CO" sz="1400" dirty="0" smtClean="0"/>
              <a:t>    $ </a:t>
            </a:r>
            <a:r>
              <a:rPr lang="es-CO" sz="1400" dirty="0"/>
              <a:t>169.507.984 </a:t>
            </a:r>
            <a:r>
              <a:rPr lang="es-CO" sz="1400" dirty="0" smtClean="0"/>
              <a:t>      $</a:t>
            </a:r>
            <a:r>
              <a:rPr lang="es-CO" sz="1400" dirty="0"/>
              <a:t>303.628.532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6807649" y="5084832"/>
            <a:ext cx="52790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600" dirty="0"/>
              <a:t>$ 16.106.414 </a:t>
            </a:r>
            <a:r>
              <a:rPr lang="es-CO" sz="1600" dirty="0" smtClean="0"/>
              <a:t>   </a:t>
            </a:r>
            <a:r>
              <a:rPr lang="es-CO" sz="1600" dirty="0" smtClean="0">
                <a:solidFill>
                  <a:srgbClr val="FF0000"/>
                </a:solidFill>
              </a:rPr>
              <a:t>-$ </a:t>
            </a:r>
            <a:r>
              <a:rPr lang="es-CO" sz="1600" dirty="0">
                <a:solidFill>
                  <a:srgbClr val="FF0000"/>
                </a:solidFill>
              </a:rPr>
              <a:t>10.376.465 </a:t>
            </a:r>
            <a:r>
              <a:rPr lang="es-CO" sz="1600" dirty="0" smtClean="0">
                <a:solidFill>
                  <a:srgbClr val="FF0000"/>
                </a:solidFill>
              </a:rPr>
              <a:t>    -$ </a:t>
            </a:r>
            <a:r>
              <a:rPr lang="es-CO" sz="1600" dirty="0">
                <a:solidFill>
                  <a:srgbClr val="FF0000"/>
                </a:solidFill>
              </a:rPr>
              <a:t>78.462.735 </a:t>
            </a:r>
            <a:r>
              <a:rPr lang="es-CO" sz="1600" dirty="0" smtClean="0">
                <a:solidFill>
                  <a:srgbClr val="FF0000"/>
                </a:solidFill>
              </a:rPr>
              <a:t>   </a:t>
            </a:r>
            <a:r>
              <a:rPr lang="es-CO" sz="1600" b="1" dirty="0" smtClean="0"/>
              <a:t>$</a:t>
            </a:r>
            <a:r>
              <a:rPr lang="es-CO" sz="1600" b="1" dirty="0"/>
              <a:t>145.880.632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6906678" y="4349393"/>
            <a:ext cx="50000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400" dirty="0"/>
              <a:t>$ 128.837.468 </a:t>
            </a:r>
            <a:r>
              <a:rPr lang="es-CO" sz="1400" dirty="0" smtClean="0"/>
              <a:t>     $ </a:t>
            </a:r>
            <a:r>
              <a:rPr lang="es-CO" sz="1400" dirty="0"/>
              <a:t>164.658.126 </a:t>
            </a:r>
            <a:r>
              <a:rPr lang="es-CO" sz="1400" dirty="0" smtClean="0"/>
              <a:t>     $ </a:t>
            </a:r>
            <a:r>
              <a:rPr lang="es-CO" sz="1400" dirty="0"/>
              <a:t>247.970.719 </a:t>
            </a:r>
            <a:r>
              <a:rPr lang="es-CO" sz="1400" dirty="0" smtClean="0"/>
              <a:t>     $</a:t>
            </a:r>
            <a:r>
              <a:rPr lang="es-CO" sz="1400" dirty="0"/>
              <a:t>157.747.900</a:t>
            </a:r>
          </a:p>
        </p:txBody>
      </p:sp>
      <p:cxnSp>
        <p:nvCxnSpPr>
          <p:cNvPr id="43" name="Conector recto 42"/>
          <p:cNvCxnSpPr/>
          <p:nvPr/>
        </p:nvCxnSpPr>
        <p:spPr>
          <a:xfrm>
            <a:off x="8073324" y="3463874"/>
            <a:ext cx="29667" cy="1959512"/>
          </a:xfrm>
          <a:prstGeom prst="line">
            <a:avLst/>
          </a:prstGeom>
          <a:ln>
            <a:solidFill>
              <a:srgbClr val="B8AB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>
            <a:off x="9391887" y="3476333"/>
            <a:ext cx="29667" cy="1959512"/>
          </a:xfrm>
          <a:prstGeom prst="line">
            <a:avLst/>
          </a:prstGeom>
          <a:ln>
            <a:solidFill>
              <a:srgbClr val="B8AB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/>
          <p:cNvCxnSpPr/>
          <p:nvPr/>
        </p:nvCxnSpPr>
        <p:spPr>
          <a:xfrm>
            <a:off x="10669839" y="3476333"/>
            <a:ext cx="29667" cy="1959512"/>
          </a:xfrm>
          <a:prstGeom prst="line">
            <a:avLst/>
          </a:prstGeom>
          <a:ln>
            <a:solidFill>
              <a:srgbClr val="B8AB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 flipV="1">
            <a:off x="4346916" y="4895557"/>
            <a:ext cx="7511590" cy="14068"/>
          </a:xfrm>
          <a:prstGeom prst="line">
            <a:avLst/>
          </a:prstGeom>
          <a:ln>
            <a:solidFill>
              <a:srgbClr val="FA79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/>
          <p:cNvSpPr txBox="1"/>
          <p:nvPr/>
        </p:nvSpPr>
        <p:spPr>
          <a:xfrm>
            <a:off x="3337591" y="130858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</a:rPr>
              <a:t>95</a:t>
            </a:r>
            <a:endParaRPr lang="es-CO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3337591" y="193073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s-CO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3339324" y="249838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s-CO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10311425" y="35544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lang="es-CO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10307690" y="13366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es-CO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10327009" y="86030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s-CO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10327009" y="189763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solidFill>
                  <a:schemeClr val="accent2">
                    <a:lumMod val="75000"/>
                  </a:schemeClr>
                </a:solidFill>
              </a:rPr>
              <a:t>9</a:t>
            </a:r>
            <a:endParaRPr lang="es-CO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18615" y="395785"/>
            <a:ext cx="1168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s-CO" dirty="0"/>
              <a:t>Gestión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18615" y="1203278"/>
            <a:ext cx="4913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2">
                    <a:lumMod val="50000"/>
                  </a:schemeClr>
                </a:solidFill>
              </a:rPr>
              <a:t>Planeación estratégica hoja de ruta – 2021 a 2026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18615" y="2249143"/>
            <a:ext cx="2579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2">
                    <a:lumMod val="50000"/>
                  </a:schemeClr>
                </a:solidFill>
              </a:rPr>
              <a:t>Pública y reglamentación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86650" y="626617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</a:rPr>
              <a:t>Misión y visión 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830821" y="1250667"/>
            <a:ext cx="3118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</a:rPr>
              <a:t>Objetivo general y estratégicos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363549" y="1998029"/>
            <a:ext cx="3019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</a:rPr>
              <a:t>Estrategias y factores de éxito</a:t>
            </a:r>
            <a:endParaRPr lang="es-CO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Flecha curvada hacia la izquierda 7"/>
          <p:cNvSpPr/>
          <p:nvPr/>
        </p:nvSpPr>
        <p:spPr>
          <a:xfrm>
            <a:off x="7633509" y="279294"/>
            <a:ext cx="791570" cy="694646"/>
          </a:xfrm>
          <a:prstGeom prst="curvedLef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9" name="Flecha curvada hacia la izquierda 8"/>
          <p:cNvSpPr/>
          <p:nvPr/>
        </p:nvSpPr>
        <p:spPr>
          <a:xfrm>
            <a:off x="10068996" y="768971"/>
            <a:ext cx="791570" cy="694646"/>
          </a:xfrm>
          <a:prstGeom prst="curvedLef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0" name="Flecha curvada hacia la izquierda 9"/>
          <p:cNvSpPr/>
          <p:nvPr/>
        </p:nvSpPr>
        <p:spPr>
          <a:xfrm>
            <a:off x="11159370" y="1554497"/>
            <a:ext cx="791570" cy="694646"/>
          </a:xfrm>
          <a:prstGeom prst="curvedLef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555165" y="2729968"/>
            <a:ext cx="175830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Mesas</a:t>
            </a:r>
            <a:r>
              <a:rPr lang="es-CO" dirty="0" smtClean="0"/>
              <a:t> 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Convivencia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Historia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Normatividad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 err="1" smtClean="0"/>
              <a:t>Edutechnia</a:t>
            </a:r>
            <a:endParaRPr lang="es-CO" dirty="0" smtClean="0"/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Liderazgo</a:t>
            </a:r>
          </a:p>
          <a:p>
            <a:endParaRPr lang="es-CO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682" y="2914634"/>
            <a:ext cx="1675504" cy="118736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8204" y="2433809"/>
            <a:ext cx="2572045" cy="1589893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7450889" y="2763062"/>
            <a:ext cx="47411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/>
              <a:t>Alianzas</a:t>
            </a:r>
            <a:endParaRPr lang="es-CO" dirty="0" smtClean="0"/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Acuerdo MEN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 err="1" smtClean="0"/>
              <a:t>Icfes</a:t>
            </a:r>
            <a:endParaRPr lang="es-CO" dirty="0" smtClean="0"/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 err="1" smtClean="0"/>
              <a:t>Icetex</a:t>
            </a:r>
            <a:endParaRPr lang="es-CO" dirty="0" smtClean="0"/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/>
              <a:t>Plan Nacional Decenal de Educación </a:t>
            </a:r>
            <a:r>
              <a:rPr lang="es-CO" sz="1400" dirty="0" smtClean="0"/>
              <a:t>2016/2026</a:t>
            </a:r>
            <a:endParaRPr lang="es-CO" dirty="0" smtClean="0"/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 err="1" smtClean="0"/>
              <a:t>Ieducando</a:t>
            </a:r>
            <a:endParaRPr lang="es-CO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302263" y="4903564"/>
            <a:ext cx="251742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/>
              <a:t>Búsqueda de recursos</a:t>
            </a:r>
            <a:endParaRPr lang="es-CO" dirty="0" smtClean="0"/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/>
              <a:t>SED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 err="1" smtClean="0"/>
              <a:t>Minciencias</a:t>
            </a:r>
            <a:endParaRPr lang="es-CO" dirty="0" smtClean="0"/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/>
              <a:t>MEN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 err="1" smtClean="0"/>
              <a:t>Mintic</a:t>
            </a:r>
            <a:endParaRPr lang="es-CO" dirty="0" smtClean="0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2941" y="4915113"/>
            <a:ext cx="2153686" cy="1183198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6843679" y="5166765"/>
            <a:ext cx="47411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/>
              <a:t>Otros</a:t>
            </a:r>
            <a:endParaRPr lang="es-CO" dirty="0" smtClean="0"/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Recode, </a:t>
            </a:r>
            <a:r>
              <a:rPr lang="es-CO" dirty="0" err="1" smtClean="0"/>
              <a:t>Asonen</a:t>
            </a:r>
            <a:r>
              <a:rPr lang="es-CO" dirty="0" smtClean="0"/>
              <a:t> y </a:t>
            </a:r>
            <a:r>
              <a:rPr lang="es-CO" dirty="0" err="1" smtClean="0"/>
              <a:t>Ascun</a:t>
            </a:r>
            <a:endParaRPr lang="es-CO" dirty="0" smtClean="0"/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/>
              <a:t>Grupo de licenciados y </a:t>
            </a:r>
            <a:r>
              <a:rPr lang="es-CO" dirty="0" smtClean="0"/>
              <a:t>normalistas</a:t>
            </a: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Distancia cero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43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18615" y="395785"/>
            <a:ext cx="1168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/>
              <a:t>Gestión</a:t>
            </a:r>
            <a:endParaRPr lang="es-CO" sz="2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518615" y="1041780"/>
            <a:ext cx="4087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chemeClr val="accent2">
                    <a:lumMod val="50000"/>
                  </a:schemeClr>
                </a:solidFill>
              </a:rPr>
              <a:t>Comunicaciones y posicionamiento local</a:t>
            </a:r>
            <a:endParaRPr lang="es-CO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25" y="4501036"/>
            <a:ext cx="2491872" cy="193381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1080" y="3996161"/>
            <a:ext cx="3386430" cy="197854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4080" y="1661462"/>
            <a:ext cx="4361837" cy="185952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41" y="1411112"/>
            <a:ext cx="4728139" cy="258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1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18615" y="395785"/>
            <a:ext cx="2604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s-CO" dirty="0"/>
              <a:t>A manera de cierre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342028" y="1042497"/>
            <a:ext cx="94942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r>
              <a:rPr lang="es-CO" dirty="0"/>
              <a:t>Solución de la situación legal que vivía la Asociación a inicios de 2018. Estuvo a punto </a:t>
            </a:r>
            <a:r>
              <a:rPr lang="es-CO" dirty="0" smtClean="0"/>
              <a:t>de perder </a:t>
            </a:r>
            <a:r>
              <a:rPr lang="es-CO" dirty="0"/>
              <a:t>personería jurídica y se subsanaron todas las situaciones frente a la Alcaldía Mayor de </a:t>
            </a:r>
            <a:r>
              <a:rPr lang="es-CO" dirty="0" smtClean="0"/>
              <a:t>Bogotá </a:t>
            </a:r>
            <a:r>
              <a:rPr lang="es-CO" dirty="0"/>
              <a:t>y la Cámara de comercio</a:t>
            </a:r>
            <a:r>
              <a:rPr lang="es-CO" dirty="0" smtClean="0"/>
              <a:t>.</a:t>
            </a:r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endParaRPr lang="es-CO" dirty="0"/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Reactivación </a:t>
            </a:r>
            <a:r>
              <a:rPr lang="es-CO" dirty="0"/>
              <a:t>capítulos nororiente y eje cafetero en el año 2018.</a:t>
            </a:r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endParaRPr lang="es-CO" dirty="0"/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Solución </a:t>
            </a:r>
            <a:r>
              <a:rPr lang="es-CO" dirty="0"/>
              <a:t>de problemas pendientes frente al cierre de proyectos de investigación auspiciados </a:t>
            </a:r>
            <a:r>
              <a:rPr lang="es-CO" dirty="0" smtClean="0"/>
              <a:t>por </a:t>
            </a:r>
            <a:r>
              <a:rPr lang="es-CO" dirty="0"/>
              <a:t>la asociación.</a:t>
            </a:r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endParaRPr lang="es-CO" dirty="0" smtClean="0"/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Actualización </a:t>
            </a:r>
            <a:r>
              <a:rPr lang="es-CO" dirty="0"/>
              <a:t>de estatutos (</a:t>
            </a:r>
            <a:r>
              <a:rPr lang="es-CO" dirty="0" smtClean="0"/>
              <a:t>2019)</a:t>
            </a:r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endParaRPr lang="es-CO" dirty="0" smtClean="0"/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Realización </a:t>
            </a:r>
            <a:r>
              <a:rPr lang="es-CO" dirty="0"/>
              <a:t>de la I Cumbre de Facultades de Educación.</a:t>
            </a:r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endParaRPr lang="es-CO" dirty="0" smtClean="0"/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Actualización </a:t>
            </a:r>
            <a:r>
              <a:rPr lang="es-CO" dirty="0"/>
              <a:t>y </a:t>
            </a:r>
            <a:r>
              <a:rPr lang="es-CO" dirty="0" err="1"/>
              <a:t>dinamicidad</a:t>
            </a:r>
            <a:r>
              <a:rPr lang="es-CO" dirty="0"/>
              <a:t> de la página web y a través de ella información actualizada de la </a:t>
            </a:r>
            <a:r>
              <a:rPr lang="es-CO" dirty="0" smtClean="0"/>
              <a:t>asociación </a:t>
            </a:r>
            <a:r>
              <a:rPr lang="es-CO" dirty="0"/>
              <a:t>y de eventos de los asociados</a:t>
            </a:r>
            <a:r>
              <a:rPr lang="es-CO" dirty="0" smtClean="0"/>
              <a:t>.</a:t>
            </a:r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endParaRPr lang="es-CO" dirty="0" smtClean="0"/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r>
              <a:rPr lang="es-CO" dirty="0" smtClean="0"/>
              <a:t>Colaboración</a:t>
            </a:r>
            <a:r>
              <a:rPr lang="es-CO" dirty="0"/>
              <a:t>, apoyo, participación y liderazgo en diversos eventos académicos.</a:t>
            </a:r>
          </a:p>
          <a:p>
            <a:pPr marL="285750" indent="-285750">
              <a:buClr>
                <a:srgbClr val="FA790E"/>
              </a:buClr>
              <a:buFont typeface="Wingdings" panose="05000000000000000000" pitchFamily="2" charset="2"/>
              <a:buChar char="Ø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447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18615" y="395785"/>
            <a:ext cx="1269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/>
              <a:t>Desafíos</a:t>
            </a:r>
            <a:endParaRPr lang="es-CO" sz="2400" b="1" dirty="0"/>
          </a:p>
        </p:txBody>
      </p:sp>
      <p:sp>
        <p:nvSpPr>
          <p:cNvPr id="2" name="Rectángulo 1"/>
          <p:cNvSpPr/>
          <p:nvPr/>
        </p:nvSpPr>
        <p:spPr>
          <a:xfrm>
            <a:off x="1392072" y="983482"/>
            <a:ext cx="97035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r>
              <a:rPr lang="es-CO" dirty="0"/>
              <a:t>Consolidación administrativa y financiera para mayor </a:t>
            </a:r>
            <a:r>
              <a:rPr lang="es-CO" dirty="0" smtClean="0"/>
              <a:t>proyección</a:t>
            </a:r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endParaRPr lang="es-CO" dirty="0"/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r>
              <a:rPr lang="es-CO" dirty="0" smtClean="0"/>
              <a:t>Impulso </a:t>
            </a:r>
            <a:r>
              <a:rPr lang="es-CO" dirty="0"/>
              <a:t>a las tareas de incidencia en política pública</a:t>
            </a:r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endParaRPr lang="es-CO" dirty="0" smtClean="0"/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r>
              <a:rPr lang="es-CO" dirty="0" smtClean="0"/>
              <a:t>Visibilidad </a:t>
            </a:r>
            <a:r>
              <a:rPr lang="es-CO" dirty="0"/>
              <a:t>mayor en el escenario educativo y académico del país</a:t>
            </a:r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endParaRPr lang="es-CO" dirty="0" smtClean="0"/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r>
              <a:rPr lang="es-CO" dirty="0" smtClean="0"/>
              <a:t>Mayor </a:t>
            </a:r>
            <a:r>
              <a:rPr lang="es-CO" dirty="0"/>
              <a:t>presencia y participación de asociados en el desarrollo del plan operativo de la </a:t>
            </a:r>
            <a:r>
              <a:rPr lang="es-CO" dirty="0" smtClean="0"/>
              <a:t>asociación</a:t>
            </a:r>
            <a:r>
              <a:rPr lang="es-CO" dirty="0"/>
              <a:t>. </a:t>
            </a:r>
            <a:endParaRPr lang="es-CO" dirty="0" smtClean="0"/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endParaRPr lang="es-CO" dirty="0" smtClean="0"/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r>
              <a:rPr lang="es-CO" dirty="0" smtClean="0"/>
              <a:t>Mayor </a:t>
            </a:r>
            <a:r>
              <a:rPr lang="es-CO" dirty="0"/>
              <a:t>relacionamiento estratégico, en doble vía, con las facultades </a:t>
            </a:r>
            <a:r>
              <a:rPr lang="es-CO" dirty="0" smtClean="0"/>
              <a:t>asociadas </a:t>
            </a:r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endParaRPr lang="es-CO" dirty="0" smtClean="0"/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r>
              <a:rPr lang="es-CO" dirty="0" smtClean="0"/>
              <a:t>Convenios </a:t>
            </a:r>
            <a:r>
              <a:rPr lang="es-CO" dirty="0"/>
              <a:t>y proyección internacional.</a:t>
            </a:r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endParaRPr lang="es-CO" dirty="0" smtClean="0"/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r>
              <a:rPr lang="es-CO" dirty="0" smtClean="0"/>
              <a:t>Posicionamiento </a:t>
            </a:r>
            <a:r>
              <a:rPr lang="es-CO" dirty="0"/>
              <a:t>de la Cumbre de Facultades de educación (bianual)</a:t>
            </a:r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endParaRPr lang="es-CO" dirty="0" smtClean="0"/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r>
              <a:rPr lang="es-CO" dirty="0" smtClean="0"/>
              <a:t>Consolidación </a:t>
            </a:r>
            <a:r>
              <a:rPr lang="es-CO" dirty="0"/>
              <a:t>de los procesos de comunicación.</a:t>
            </a:r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endParaRPr lang="es-CO" dirty="0" smtClean="0"/>
          </a:p>
          <a:p>
            <a:pPr marL="285750" indent="-285750">
              <a:buClr>
                <a:srgbClr val="F6E722"/>
              </a:buClr>
              <a:buFont typeface="Wingdings" panose="05000000000000000000" pitchFamily="2" charset="2"/>
              <a:buChar char="q"/>
            </a:pPr>
            <a:r>
              <a:rPr lang="es-CO" dirty="0" smtClean="0"/>
              <a:t>Acuerdos</a:t>
            </a:r>
            <a:r>
              <a:rPr lang="es-CO" dirty="0"/>
              <a:t>, estrategias y organización para orientar el desarrollo y crecimiento de los procesos </a:t>
            </a:r>
            <a:r>
              <a:rPr lang="es-CO" dirty="0" smtClean="0"/>
              <a:t>académicos </a:t>
            </a:r>
            <a:r>
              <a:rPr lang="es-CO" dirty="0"/>
              <a:t>y curriculares de los programas de formación de maestros.</a:t>
            </a:r>
          </a:p>
        </p:txBody>
      </p:sp>
    </p:spTree>
    <p:extLst>
      <p:ext uri="{BB962C8B-B14F-4D97-AF65-F5344CB8AC3E}">
        <p14:creationId xmlns:p14="http://schemas.microsoft.com/office/powerpoint/2010/main" val="140537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474</Words>
  <Application>Microsoft Office PowerPoint</Application>
  <PresentationFormat>Panorámica</PresentationFormat>
  <Paragraphs>141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Avenir Next LT Pro</vt:lpstr>
      <vt:lpstr>Calibri</vt:lpstr>
      <vt:lpstr>Courier New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Ingrid Vanegas</dc:creator>
  <cp:lastModifiedBy>Cuenta Microsoft</cp:lastModifiedBy>
  <cp:revision>192</cp:revision>
  <dcterms:created xsi:type="dcterms:W3CDTF">2019-12-03T02:10:32Z</dcterms:created>
  <dcterms:modified xsi:type="dcterms:W3CDTF">2021-03-20T17:58:50Z</dcterms:modified>
</cp:coreProperties>
</file>