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4" r:id="rId2"/>
    <p:sldId id="290" r:id="rId3"/>
    <p:sldId id="304" r:id="rId4"/>
    <p:sldId id="288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291" r:id="rId14"/>
    <p:sldId id="292" r:id="rId15"/>
    <p:sldId id="296" r:id="rId16"/>
    <p:sldId id="297" r:id="rId17"/>
    <p:sldId id="298" r:id="rId18"/>
    <p:sldId id="303" r:id="rId19"/>
    <p:sldId id="299" r:id="rId20"/>
    <p:sldId id="293" r:id="rId21"/>
    <p:sldId id="302" r:id="rId22"/>
    <p:sldId id="300" r:id="rId23"/>
    <p:sldId id="301" r:id="rId24"/>
    <p:sldId id="294" r:id="rId25"/>
    <p:sldId id="295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Baquero" initials="AB" lastIdx="1" clrIdx="0">
    <p:extLst>
      <p:ext uri="{19B8F6BF-5375-455C-9EA6-DF929625EA0E}">
        <p15:presenceInfo xmlns:p15="http://schemas.microsoft.com/office/powerpoint/2012/main" userId="997108ecf673c1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caeducacion\Documents\Ascofade\Mesa%20de%20Historia\Balance%20cuantitativo\CONSOLIDADO%20BALANCE%20CUANTITATIVO%20DE%20LOS%20PROGRAMAS%20(31.07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caeducacion\Documents\Ascofade\Mesa%20de%20Historia\Balance%20cuantitativo\Programas,%20cursos%20y%20n&#250;mero%20de%20cr&#233;dito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caeducacion\Documents\Ascofade\Mesa%20de%20Historia\Normatividad\LEGISLACI&#211;N%20EDUCATIVA%20(11.06.2020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caeducacion\Documents\Ascofade\Mesa%20de%20Historia\Balance%20cuantitativo\CONSOLIDADO%20BALANCE%20CUANTITATIVO%20DE%20LOS%20PROGRAMAS%20(31.07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caeducacion\Documents\Ascofade\Mesa%20de%20Historia\Balance%20cuantitativo\CONSOLIDADO%20BALANCE%20CUANTITATIVO%20DE%20LOS%20PROGRAMAS%20(31.07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caeducacion\Documents\Ascofade\Mesa%20de%20Historia\Balance%20cuantitativo\CONSOLIDADO%20BALANCE%20CUANTITATIVO%20DE%20LOS%20PROGRAMAS%20(31.07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caeducacion\Documents\Ascofade\Mesa%20de%20Historia\Balance%20cuantitativo\CONSOLIDADO%20BALANCE%20CUANTITATIVO%20DE%20LOS%20PROGRAMAS%20(31.07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caeducacion\Documents\Ascofade\Mesa%20de%20Historia\Balance%20cuantitativo\CONSOLIDADO%20BALANCE%20CUANTITATIVO%20DE%20LOS%20PROGRAMAS%20(31.07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caeducacion\Documents\Ascofade\Mesa%20de%20Historia\Balance%20cuantitativo\Programas,%20cursos%20y%20n&#250;mero%20de%20cr&#233;dito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caeducacion\Documents\Ascofade\Mesa%20de%20Historia\Balance%20cuantitativo\Programas,%20cursos%20y%20n&#250;mero%20de%20cr&#233;dito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caeducacion\Documents\Ascofade\Mesa%20de%20Historia\Balance%20cuantitativo\Programas,%20cursos%20y%20n&#250;mero%20de%20cr&#233;dito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Oferta de programas por niveles y carácter de 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'Datos análisis'!$C$8</c:f>
              <c:strCache>
                <c:ptCount val="1"/>
                <c:pt idx="0">
                  <c:v>OFICIAL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'Datos análisis'!$D$7:$F$7</c:f>
              <c:strCache>
                <c:ptCount val="3"/>
                <c:pt idx="0">
                  <c:v>Doctorado</c:v>
                </c:pt>
                <c:pt idx="1">
                  <c:v>Maestría</c:v>
                </c:pt>
                <c:pt idx="2">
                  <c:v>Pregrado</c:v>
                </c:pt>
              </c:strCache>
            </c:strRef>
          </c:cat>
          <c:val>
            <c:numRef>
              <c:f>'Datos análisis'!$D$8:$F$8</c:f>
              <c:numCache>
                <c:formatCode>General</c:formatCode>
                <c:ptCount val="3"/>
                <c:pt idx="0">
                  <c:v>4</c:v>
                </c:pt>
                <c:pt idx="1">
                  <c:v>11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8B-4337-8060-7F40617BF587}"/>
            </c:ext>
          </c:extLst>
        </c:ser>
        <c:ser>
          <c:idx val="1"/>
          <c:order val="1"/>
          <c:tx>
            <c:strRef>
              <c:f>'Datos análisis'!$C$9</c:f>
              <c:strCache>
                <c:ptCount val="1"/>
                <c:pt idx="0">
                  <c:v>PRIVADA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'Datos análisis'!$D$7:$F$7</c:f>
              <c:strCache>
                <c:ptCount val="3"/>
                <c:pt idx="0">
                  <c:v>Doctorado</c:v>
                </c:pt>
                <c:pt idx="1">
                  <c:v>Maestría</c:v>
                </c:pt>
                <c:pt idx="2">
                  <c:v>Pregrado</c:v>
                </c:pt>
              </c:strCache>
            </c:strRef>
          </c:cat>
          <c:val>
            <c:numRef>
              <c:f>'Datos análisis'!$D$9:$F$9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78B-4337-8060-7F40617BF58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68540768"/>
        <c:axId val="268542728"/>
      </c:barChart>
      <c:catAx>
        <c:axId val="26854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8542728"/>
        <c:crosses val="autoZero"/>
        <c:auto val="1"/>
        <c:lblAlgn val="ctr"/>
        <c:lblOffset val="100"/>
        <c:noMultiLvlLbl val="0"/>
      </c:catAx>
      <c:valAx>
        <c:axId val="268542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854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Gráficas!$D$22</c:f>
              <c:strCache>
                <c:ptCount val="1"/>
                <c:pt idx="0">
                  <c:v>8 semestres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Gráficas!$C$23:$C$34</c:f>
              <c:strCache>
                <c:ptCount val="12"/>
                <c:pt idx="0">
                  <c:v>132 Crédítos</c:v>
                </c:pt>
                <c:pt idx="1">
                  <c:v>134 Crédítos</c:v>
                </c:pt>
                <c:pt idx="2">
                  <c:v>140 Crédítos</c:v>
                </c:pt>
                <c:pt idx="3">
                  <c:v>147 Crédítos</c:v>
                </c:pt>
                <c:pt idx="4">
                  <c:v>150 Crédítos</c:v>
                </c:pt>
                <c:pt idx="5">
                  <c:v>155 Crédítos</c:v>
                </c:pt>
                <c:pt idx="6">
                  <c:v>161 Crédítos</c:v>
                </c:pt>
                <c:pt idx="7">
                  <c:v>165 Crédítos</c:v>
                </c:pt>
                <c:pt idx="8">
                  <c:v>166 Crédítos</c:v>
                </c:pt>
                <c:pt idx="9">
                  <c:v>169 Crédítos</c:v>
                </c:pt>
                <c:pt idx="10">
                  <c:v>170 Crédítos</c:v>
                </c:pt>
                <c:pt idx="11">
                  <c:v>175 Crédítos</c:v>
                </c:pt>
              </c:strCache>
            </c:strRef>
          </c:cat>
          <c:val>
            <c:numRef>
              <c:f>Gráficas!$D$23:$D$34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45-4459-B64D-4C227CDC747D}"/>
            </c:ext>
          </c:extLst>
        </c:ser>
        <c:ser>
          <c:idx val="1"/>
          <c:order val="1"/>
          <c:tx>
            <c:strRef>
              <c:f>Gráficas!$E$22</c:f>
              <c:strCache>
                <c:ptCount val="1"/>
                <c:pt idx="0">
                  <c:v>9 semestres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Gráficas!$C$23:$C$34</c:f>
              <c:strCache>
                <c:ptCount val="12"/>
                <c:pt idx="0">
                  <c:v>132 Crédítos</c:v>
                </c:pt>
                <c:pt idx="1">
                  <c:v>134 Crédítos</c:v>
                </c:pt>
                <c:pt idx="2">
                  <c:v>140 Crédítos</c:v>
                </c:pt>
                <c:pt idx="3">
                  <c:v>147 Crédítos</c:v>
                </c:pt>
                <c:pt idx="4">
                  <c:v>150 Crédítos</c:v>
                </c:pt>
                <c:pt idx="5">
                  <c:v>155 Crédítos</c:v>
                </c:pt>
                <c:pt idx="6">
                  <c:v>161 Crédítos</c:v>
                </c:pt>
                <c:pt idx="7">
                  <c:v>165 Crédítos</c:v>
                </c:pt>
                <c:pt idx="8">
                  <c:v>166 Crédítos</c:v>
                </c:pt>
                <c:pt idx="9">
                  <c:v>169 Crédítos</c:v>
                </c:pt>
                <c:pt idx="10">
                  <c:v>170 Crédítos</c:v>
                </c:pt>
                <c:pt idx="11">
                  <c:v>175 Crédítos</c:v>
                </c:pt>
              </c:strCache>
            </c:strRef>
          </c:cat>
          <c:val>
            <c:numRef>
              <c:f>Gráficas!$E$23:$E$34</c:f>
              <c:numCache>
                <c:formatCode>General</c:formatCode>
                <c:ptCount val="12"/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45-4459-B64D-4C227CDC747D}"/>
            </c:ext>
          </c:extLst>
        </c:ser>
        <c:ser>
          <c:idx val="2"/>
          <c:order val="2"/>
          <c:tx>
            <c:strRef>
              <c:f>Gráficas!$F$22</c:f>
              <c:strCache>
                <c:ptCount val="1"/>
                <c:pt idx="0">
                  <c:v>10 semestres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Gráficas!$C$23:$C$34</c:f>
              <c:strCache>
                <c:ptCount val="12"/>
                <c:pt idx="0">
                  <c:v>132 Crédítos</c:v>
                </c:pt>
                <c:pt idx="1">
                  <c:v>134 Crédítos</c:v>
                </c:pt>
                <c:pt idx="2">
                  <c:v>140 Crédítos</c:v>
                </c:pt>
                <c:pt idx="3">
                  <c:v>147 Crédítos</c:v>
                </c:pt>
                <c:pt idx="4">
                  <c:v>150 Crédítos</c:v>
                </c:pt>
                <c:pt idx="5">
                  <c:v>155 Crédítos</c:v>
                </c:pt>
                <c:pt idx="6">
                  <c:v>161 Crédítos</c:v>
                </c:pt>
                <c:pt idx="7">
                  <c:v>165 Crédítos</c:v>
                </c:pt>
                <c:pt idx="8">
                  <c:v>166 Crédítos</c:v>
                </c:pt>
                <c:pt idx="9">
                  <c:v>169 Crédítos</c:v>
                </c:pt>
                <c:pt idx="10">
                  <c:v>170 Crédítos</c:v>
                </c:pt>
                <c:pt idx="11">
                  <c:v>175 Crédítos</c:v>
                </c:pt>
              </c:strCache>
            </c:strRef>
          </c:cat>
          <c:val>
            <c:numRef>
              <c:f>Gráficas!$F$23:$F$34</c:f>
              <c:numCache>
                <c:formatCode>General</c:formatCode>
                <c:ptCount val="12"/>
                <c:pt idx="2">
                  <c:v>1</c:v>
                </c:pt>
                <c:pt idx="5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45-4459-B64D-4C227CDC747D}"/>
            </c:ext>
          </c:extLst>
        </c:ser>
        <c:ser>
          <c:idx val="3"/>
          <c:order val="3"/>
          <c:tx>
            <c:strRef>
              <c:f>Gráficas!$G$22</c:f>
              <c:strCache>
                <c:ptCount val="1"/>
                <c:pt idx="0">
                  <c:v>12 semestres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Gráficas!$C$23:$C$34</c:f>
              <c:strCache>
                <c:ptCount val="12"/>
                <c:pt idx="0">
                  <c:v>132 Crédítos</c:v>
                </c:pt>
                <c:pt idx="1">
                  <c:v>134 Crédítos</c:v>
                </c:pt>
                <c:pt idx="2">
                  <c:v>140 Crédítos</c:v>
                </c:pt>
                <c:pt idx="3">
                  <c:v>147 Crédítos</c:v>
                </c:pt>
                <c:pt idx="4">
                  <c:v>150 Crédítos</c:v>
                </c:pt>
                <c:pt idx="5">
                  <c:v>155 Crédítos</c:v>
                </c:pt>
                <c:pt idx="6">
                  <c:v>161 Crédítos</c:v>
                </c:pt>
                <c:pt idx="7">
                  <c:v>165 Crédítos</c:v>
                </c:pt>
                <c:pt idx="8">
                  <c:v>166 Crédítos</c:v>
                </c:pt>
                <c:pt idx="9">
                  <c:v>169 Crédítos</c:v>
                </c:pt>
                <c:pt idx="10">
                  <c:v>170 Crédítos</c:v>
                </c:pt>
                <c:pt idx="11">
                  <c:v>175 Crédítos</c:v>
                </c:pt>
              </c:strCache>
            </c:strRef>
          </c:cat>
          <c:val>
            <c:numRef>
              <c:f>Gráficas!$G$23:$G$34</c:f>
              <c:numCache>
                <c:formatCode>General</c:formatCode>
                <c:ptCount val="12"/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45-4459-B64D-4C227CDC7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7211344"/>
        <c:axId val="337208208"/>
      </c:barChart>
      <c:catAx>
        <c:axId val="33721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7208208"/>
        <c:crosses val="autoZero"/>
        <c:auto val="1"/>
        <c:lblAlgn val="ctr"/>
        <c:lblOffset val="100"/>
        <c:noMultiLvlLbl val="0"/>
      </c:catAx>
      <c:valAx>
        <c:axId val="33720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72113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Estadísticas!$B$16</c:f>
              <c:strCache>
                <c:ptCount val="1"/>
                <c:pt idx="0">
                  <c:v>Decreto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Estadísticas!$C$15:$P$15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2006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Estadísticas!$C$16:$P$16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5">
                  <c:v>5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3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0A-44B1-8251-B573312DCD42}"/>
            </c:ext>
          </c:extLst>
        </c:ser>
        <c:ser>
          <c:idx val="1"/>
          <c:order val="1"/>
          <c:tx>
            <c:strRef>
              <c:f>Estadísticas!$B$17</c:f>
              <c:strCache>
                <c:ptCount val="1"/>
                <c:pt idx="0">
                  <c:v>Ley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Estadísticas!$C$15:$P$15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2006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Estadísticas!$C$17:$P$17</c:f>
              <c:numCache>
                <c:formatCode>General</c:formatCode>
                <c:ptCount val="14"/>
                <c:pt idx="4">
                  <c:v>1</c:v>
                </c:pt>
                <c:pt idx="5">
                  <c:v>1</c:v>
                </c:pt>
                <c:pt idx="7">
                  <c:v>1</c:v>
                </c:pt>
                <c:pt idx="8">
                  <c:v>2</c:v>
                </c:pt>
                <c:pt idx="11">
                  <c:v>1</c:v>
                </c:pt>
                <c:pt idx="1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0A-44B1-8251-B573312DCD42}"/>
            </c:ext>
          </c:extLst>
        </c:ser>
        <c:ser>
          <c:idx val="2"/>
          <c:order val="2"/>
          <c:tx>
            <c:strRef>
              <c:f>Estadísticas!$B$18</c:f>
              <c:strCache>
                <c:ptCount val="1"/>
                <c:pt idx="0">
                  <c:v>Resolución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Estadísticas!$C$15:$P$15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2006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Estadísticas!$C$18:$P$18</c:f>
              <c:numCache>
                <c:formatCode>General</c:formatCode>
                <c:ptCount val="14"/>
                <c:pt idx="6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0A-44B1-8251-B573312DC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7208600"/>
        <c:axId val="338554680"/>
      </c:barChart>
      <c:catAx>
        <c:axId val="33720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8554680"/>
        <c:crosses val="autoZero"/>
        <c:auto val="1"/>
        <c:lblAlgn val="ctr"/>
        <c:lblOffset val="100"/>
        <c:noMultiLvlLbl val="0"/>
      </c:catAx>
      <c:valAx>
        <c:axId val="338554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7208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Oferta de programas por niveles y ubicación geográfica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'Datos análisis'!$D$22</c:f>
              <c:strCache>
                <c:ptCount val="1"/>
                <c:pt idx="0">
                  <c:v>Doctorado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'Datos análisis'!$C$23:$C$29</c:f>
              <c:strCache>
                <c:ptCount val="7"/>
                <c:pt idx="0">
                  <c:v>Antioquia - Chocó</c:v>
                </c:pt>
                <c:pt idx="1">
                  <c:v>Caribe</c:v>
                </c:pt>
                <c:pt idx="2">
                  <c:v>Centro</c:v>
                </c:pt>
                <c:pt idx="3">
                  <c:v>Eje cafetéro</c:v>
                </c:pt>
                <c:pt idx="4">
                  <c:v>Nororiente</c:v>
                </c:pt>
                <c:pt idx="5">
                  <c:v>Suroccidente </c:v>
                </c:pt>
                <c:pt idx="6">
                  <c:v>Suroriente</c:v>
                </c:pt>
              </c:strCache>
            </c:strRef>
          </c:cat>
          <c:val>
            <c:numRef>
              <c:f>'Datos análisis'!$D$23:$D$29</c:f>
              <c:numCache>
                <c:formatCode>General</c:formatCode>
                <c:ptCount val="7"/>
                <c:pt idx="0">
                  <c:v>1</c:v>
                </c:pt>
                <c:pt idx="2">
                  <c:v>3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CA-465C-98E6-589214E986F0}"/>
            </c:ext>
          </c:extLst>
        </c:ser>
        <c:ser>
          <c:idx val="1"/>
          <c:order val="1"/>
          <c:tx>
            <c:strRef>
              <c:f>'Datos análisis'!$E$22</c:f>
              <c:strCache>
                <c:ptCount val="1"/>
                <c:pt idx="0">
                  <c:v>Maestría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'Datos análisis'!$C$23:$C$29</c:f>
              <c:strCache>
                <c:ptCount val="7"/>
                <c:pt idx="0">
                  <c:v>Antioquia - Chocó</c:v>
                </c:pt>
                <c:pt idx="1">
                  <c:v>Caribe</c:v>
                </c:pt>
                <c:pt idx="2">
                  <c:v>Centro</c:v>
                </c:pt>
                <c:pt idx="3">
                  <c:v>Eje cafetéro</c:v>
                </c:pt>
                <c:pt idx="4">
                  <c:v>Nororiente</c:v>
                </c:pt>
                <c:pt idx="5">
                  <c:v>Suroccidente </c:v>
                </c:pt>
                <c:pt idx="6">
                  <c:v>Suroriente</c:v>
                </c:pt>
              </c:strCache>
            </c:strRef>
          </c:cat>
          <c:val>
            <c:numRef>
              <c:f>'Datos análisis'!$E$23:$E$29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7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CA-465C-98E6-589214E986F0}"/>
            </c:ext>
          </c:extLst>
        </c:ser>
        <c:ser>
          <c:idx val="2"/>
          <c:order val="2"/>
          <c:tx>
            <c:strRef>
              <c:f>'Datos análisis'!$F$22</c:f>
              <c:strCache>
                <c:ptCount val="1"/>
                <c:pt idx="0">
                  <c:v>Pregrado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'Datos análisis'!$C$23:$C$29</c:f>
              <c:strCache>
                <c:ptCount val="7"/>
                <c:pt idx="0">
                  <c:v>Antioquia - Chocó</c:v>
                </c:pt>
                <c:pt idx="1">
                  <c:v>Caribe</c:v>
                </c:pt>
                <c:pt idx="2">
                  <c:v>Centro</c:v>
                </c:pt>
                <c:pt idx="3">
                  <c:v>Eje cafetéro</c:v>
                </c:pt>
                <c:pt idx="4">
                  <c:v>Nororiente</c:v>
                </c:pt>
                <c:pt idx="5">
                  <c:v>Suroccidente </c:v>
                </c:pt>
                <c:pt idx="6">
                  <c:v>Suroriente</c:v>
                </c:pt>
              </c:strCache>
            </c:strRef>
          </c:cat>
          <c:val>
            <c:numRef>
              <c:f>'Datos análisis'!$F$23:$F$29</c:f>
              <c:numCache>
                <c:formatCode>General</c:formatCode>
                <c:ptCount val="7"/>
                <c:pt idx="0">
                  <c:v>6</c:v>
                </c:pt>
                <c:pt idx="1">
                  <c:v>5</c:v>
                </c:pt>
                <c:pt idx="2">
                  <c:v>18</c:v>
                </c:pt>
                <c:pt idx="3">
                  <c:v>3</c:v>
                </c:pt>
                <c:pt idx="4">
                  <c:v>2</c:v>
                </c:pt>
                <c:pt idx="5">
                  <c:v>11</c:v>
                </c:pt>
                <c:pt idx="6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CA-465C-98E6-589214E986F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68543120"/>
        <c:axId val="268537632"/>
      </c:barChart>
      <c:catAx>
        <c:axId val="26854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8537632"/>
        <c:crosses val="autoZero"/>
        <c:auto val="1"/>
        <c:lblAlgn val="ctr"/>
        <c:lblOffset val="100"/>
        <c:noMultiLvlLbl val="0"/>
      </c:catAx>
      <c:valAx>
        <c:axId val="26853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854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Oferta de programas por niveles y municipio IES Públicas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'Datos análisis'!$L$30</c:f>
              <c:strCache>
                <c:ptCount val="1"/>
                <c:pt idx="0">
                  <c:v>Doctorado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'Datos análisis'!$K$31:$K$52</c:f>
              <c:strCache>
                <c:ptCount val="22"/>
                <c:pt idx="0">
                  <c:v>BARRANQUILLA</c:v>
                </c:pt>
                <c:pt idx="1">
                  <c:v>BOGOTA D.C.</c:v>
                </c:pt>
                <c:pt idx="2">
                  <c:v>BUCARAMANGA</c:v>
                </c:pt>
                <c:pt idx="3">
                  <c:v>CALI</c:v>
                </c:pt>
                <c:pt idx="4">
                  <c:v>CARTAGENA</c:v>
                </c:pt>
                <c:pt idx="5">
                  <c:v>FLORENCIA</c:v>
                </c:pt>
                <c:pt idx="6">
                  <c:v>FUSAGASUGA</c:v>
                </c:pt>
                <c:pt idx="7">
                  <c:v>GUADALAJARA DE BUGA </c:v>
                </c:pt>
                <c:pt idx="8">
                  <c:v>IBAGUE</c:v>
                </c:pt>
                <c:pt idx="9">
                  <c:v>MANIZALES</c:v>
                </c:pt>
                <c:pt idx="10">
                  <c:v>MEDELLIN</c:v>
                </c:pt>
                <c:pt idx="11">
                  <c:v>MONTERIA</c:v>
                </c:pt>
                <c:pt idx="12">
                  <c:v>NEIVA</c:v>
                </c:pt>
                <c:pt idx="13">
                  <c:v>PAMPLONA</c:v>
                </c:pt>
                <c:pt idx="14">
                  <c:v>PASTO</c:v>
                </c:pt>
                <c:pt idx="15">
                  <c:v>PEREIRA</c:v>
                </c:pt>
                <c:pt idx="16">
                  <c:v>POPAYAN</c:v>
                </c:pt>
                <c:pt idx="17">
                  <c:v>PUERTO COLOMBIA</c:v>
                </c:pt>
                <c:pt idx="18">
                  <c:v>QUIBDO</c:v>
                </c:pt>
                <c:pt idx="19">
                  <c:v>SANTA MARTA</c:v>
                </c:pt>
                <c:pt idx="20">
                  <c:v>TULUA</c:v>
                </c:pt>
                <c:pt idx="21">
                  <c:v>TUNJA</c:v>
                </c:pt>
              </c:strCache>
            </c:strRef>
          </c:cat>
          <c:val>
            <c:numRef>
              <c:f>'Datos análisis'!$L$31:$L$52</c:f>
              <c:numCache>
                <c:formatCode>General</c:formatCode>
                <c:ptCount val="22"/>
                <c:pt idx="1">
                  <c:v>1</c:v>
                </c:pt>
                <c:pt idx="2">
                  <c:v>1</c:v>
                </c:pt>
                <c:pt idx="10">
                  <c:v>1</c:v>
                </c:pt>
                <c:pt idx="2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4C-4158-90C1-CE3EAD601AAD}"/>
            </c:ext>
          </c:extLst>
        </c:ser>
        <c:ser>
          <c:idx val="1"/>
          <c:order val="1"/>
          <c:tx>
            <c:strRef>
              <c:f>'Datos análisis'!$M$30</c:f>
              <c:strCache>
                <c:ptCount val="1"/>
                <c:pt idx="0">
                  <c:v>Maestría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'Datos análisis'!$K$31:$K$52</c:f>
              <c:strCache>
                <c:ptCount val="22"/>
                <c:pt idx="0">
                  <c:v>BARRANQUILLA</c:v>
                </c:pt>
                <c:pt idx="1">
                  <c:v>BOGOTA D.C.</c:v>
                </c:pt>
                <c:pt idx="2">
                  <c:v>BUCARAMANGA</c:v>
                </c:pt>
                <c:pt idx="3">
                  <c:v>CALI</c:v>
                </c:pt>
                <c:pt idx="4">
                  <c:v>CARTAGENA</c:v>
                </c:pt>
                <c:pt idx="5">
                  <c:v>FLORENCIA</c:v>
                </c:pt>
                <c:pt idx="6">
                  <c:v>FUSAGASUGA</c:v>
                </c:pt>
                <c:pt idx="7">
                  <c:v>GUADALAJARA DE BUGA </c:v>
                </c:pt>
                <c:pt idx="8">
                  <c:v>IBAGUE</c:v>
                </c:pt>
                <c:pt idx="9">
                  <c:v>MANIZALES</c:v>
                </c:pt>
                <c:pt idx="10">
                  <c:v>MEDELLIN</c:v>
                </c:pt>
                <c:pt idx="11">
                  <c:v>MONTERIA</c:v>
                </c:pt>
                <c:pt idx="12">
                  <c:v>NEIVA</c:v>
                </c:pt>
                <c:pt idx="13">
                  <c:v>PAMPLONA</c:v>
                </c:pt>
                <c:pt idx="14">
                  <c:v>PASTO</c:v>
                </c:pt>
                <c:pt idx="15">
                  <c:v>PEREIRA</c:v>
                </c:pt>
                <c:pt idx="16">
                  <c:v>POPAYAN</c:v>
                </c:pt>
                <c:pt idx="17">
                  <c:v>PUERTO COLOMBIA</c:v>
                </c:pt>
                <c:pt idx="18">
                  <c:v>QUIBDO</c:v>
                </c:pt>
                <c:pt idx="19">
                  <c:v>SANTA MARTA</c:v>
                </c:pt>
                <c:pt idx="20">
                  <c:v>TULUA</c:v>
                </c:pt>
                <c:pt idx="21">
                  <c:v>TUNJA</c:v>
                </c:pt>
              </c:strCache>
            </c:strRef>
          </c:cat>
          <c:val>
            <c:numRef>
              <c:f>'Datos análisis'!$M$31:$M$52</c:f>
              <c:numCache>
                <c:formatCode>General</c:formatCode>
                <c:ptCount val="22"/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10">
                  <c:v>2</c:v>
                </c:pt>
                <c:pt idx="11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2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4C-4158-90C1-CE3EAD601AAD}"/>
            </c:ext>
          </c:extLst>
        </c:ser>
        <c:ser>
          <c:idx val="2"/>
          <c:order val="2"/>
          <c:tx>
            <c:strRef>
              <c:f>'Datos análisis'!$N$30</c:f>
              <c:strCache>
                <c:ptCount val="1"/>
                <c:pt idx="0">
                  <c:v>Pregrado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'Datos análisis'!$K$31:$K$52</c:f>
              <c:strCache>
                <c:ptCount val="22"/>
                <c:pt idx="0">
                  <c:v>BARRANQUILLA</c:v>
                </c:pt>
                <c:pt idx="1">
                  <c:v>BOGOTA D.C.</c:v>
                </c:pt>
                <c:pt idx="2">
                  <c:v>BUCARAMANGA</c:v>
                </c:pt>
                <c:pt idx="3">
                  <c:v>CALI</c:v>
                </c:pt>
                <c:pt idx="4">
                  <c:v>CARTAGENA</c:v>
                </c:pt>
                <c:pt idx="5">
                  <c:v>FLORENCIA</c:v>
                </c:pt>
                <c:pt idx="6">
                  <c:v>FUSAGASUGA</c:v>
                </c:pt>
                <c:pt idx="7">
                  <c:v>GUADALAJARA DE BUGA </c:v>
                </c:pt>
                <c:pt idx="8">
                  <c:v>IBAGUE</c:v>
                </c:pt>
                <c:pt idx="9">
                  <c:v>MANIZALES</c:v>
                </c:pt>
                <c:pt idx="10">
                  <c:v>MEDELLIN</c:v>
                </c:pt>
                <c:pt idx="11">
                  <c:v>MONTERIA</c:v>
                </c:pt>
                <c:pt idx="12">
                  <c:v>NEIVA</c:v>
                </c:pt>
                <c:pt idx="13">
                  <c:v>PAMPLONA</c:v>
                </c:pt>
                <c:pt idx="14">
                  <c:v>PASTO</c:v>
                </c:pt>
                <c:pt idx="15">
                  <c:v>PEREIRA</c:v>
                </c:pt>
                <c:pt idx="16">
                  <c:v>POPAYAN</c:v>
                </c:pt>
                <c:pt idx="17">
                  <c:v>PUERTO COLOMBIA</c:v>
                </c:pt>
                <c:pt idx="18">
                  <c:v>QUIBDO</c:v>
                </c:pt>
                <c:pt idx="19">
                  <c:v>SANTA MARTA</c:v>
                </c:pt>
                <c:pt idx="20">
                  <c:v>TULUA</c:v>
                </c:pt>
                <c:pt idx="21">
                  <c:v>TUNJA</c:v>
                </c:pt>
              </c:strCache>
            </c:strRef>
          </c:cat>
          <c:val>
            <c:numRef>
              <c:f>'Datos análisis'!$N$31:$N$52</c:f>
              <c:numCache>
                <c:formatCode>General</c:formatCode>
                <c:ptCount val="22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4C-4158-90C1-CE3EAD601AA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68539200"/>
        <c:axId val="268539984"/>
      </c:barChart>
      <c:catAx>
        <c:axId val="26853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8539984"/>
        <c:crosses val="autoZero"/>
        <c:auto val="1"/>
        <c:lblAlgn val="ctr"/>
        <c:lblOffset val="100"/>
        <c:noMultiLvlLbl val="0"/>
      </c:catAx>
      <c:valAx>
        <c:axId val="268539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853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Oferta de programas por niveles y municipio IES Privadas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'Datos análisis'!$L$53</c:f>
              <c:strCache>
                <c:ptCount val="1"/>
                <c:pt idx="0">
                  <c:v>Doctorado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'Datos análisis'!$K$54:$K$57</c:f>
              <c:strCache>
                <c:ptCount val="4"/>
                <c:pt idx="0">
                  <c:v>BARRANQUILLA</c:v>
                </c:pt>
                <c:pt idx="1">
                  <c:v>BOGOTA D.C.</c:v>
                </c:pt>
                <c:pt idx="2">
                  <c:v>CALI</c:v>
                </c:pt>
                <c:pt idx="3">
                  <c:v>MEDELLIN</c:v>
                </c:pt>
              </c:strCache>
            </c:strRef>
          </c:cat>
          <c:val>
            <c:numRef>
              <c:f>'Datos análisis'!$L$54:$L$57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09-443F-AF2F-337C43EDA619}"/>
            </c:ext>
          </c:extLst>
        </c:ser>
        <c:ser>
          <c:idx val="1"/>
          <c:order val="1"/>
          <c:tx>
            <c:strRef>
              <c:f>'Datos análisis'!$M$53</c:f>
              <c:strCache>
                <c:ptCount val="1"/>
                <c:pt idx="0">
                  <c:v>Maestría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'Datos análisis'!$K$54:$K$57</c:f>
              <c:strCache>
                <c:ptCount val="4"/>
                <c:pt idx="0">
                  <c:v>BARRANQUILLA</c:v>
                </c:pt>
                <c:pt idx="1">
                  <c:v>BOGOTA D.C.</c:v>
                </c:pt>
                <c:pt idx="2">
                  <c:v>CALI</c:v>
                </c:pt>
                <c:pt idx="3">
                  <c:v>MEDELLIN</c:v>
                </c:pt>
              </c:strCache>
            </c:strRef>
          </c:cat>
          <c:val>
            <c:numRef>
              <c:f>'Datos análisis'!$M$54:$M$57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09-443F-AF2F-337C43EDA619}"/>
            </c:ext>
          </c:extLst>
        </c:ser>
        <c:ser>
          <c:idx val="2"/>
          <c:order val="2"/>
          <c:tx>
            <c:strRef>
              <c:f>'Datos análisis'!$N$53</c:f>
              <c:strCache>
                <c:ptCount val="1"/>
                <c:pt idx="0">
                  <c:v>Pregrado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'Datos análisis'!$K$54:$K$57</c:f>
              <c:strCache>
                <c:ptCount val="4"/>
                <c:pt idx="0">
                  <c:v>BARRANQUILLA</c:v>
                </c:pt>
                <c:pt idx="1">
                  <c:v>BOGOTA D.C.</c:v>
                </c:pt>
                <c:pt idx="2">
                  <c:v>CALI</c:v>
                </c:pt>
                <c:pt idx="3">
                  <c:v>MEDELLIN</c:v>
                </c:pt>
              </c:strCache>
            </c:strRef>
          </c:cat>
          <c:val>
            <c:numRef>
              <c:f>'Datos análisis'!$N$54:$N$57</c:f>
              <c:numCache>
                <c:formatCode>General</c:formatCode>
                <c:ptCount val="4"/>
                <c:pt idx="1">
                  <c:v>13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09-443F-AF2F-337C43EDA61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68541160"/>
        <c:axId val="264668872"/>
      </c:barChart>
      <c:catAx>
        <c:axId val="268541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4668872"/>
        <c:crosses val="autoZero"/>
        <c:auto val="1"/>
        <c:lblAlgn val="ctr"/>
        <c:lblOffset val="100"/>
        <c:noMultiLvlLbl val="0"/>
      </c:catAx>
      <c:valAx>
        <c:axId val="264668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8541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# de créditos pregrado por carácter 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'Datos análisis'!$C$65</c:f>
              <c:strCache>
                <c:ptCount val="1"/>
                <c:pt idx="0">
                  <c:v>OFICIAL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'Datos análisis'!$D$64:$K$64</c:f>
              <c:strCache>
                <c:ptCount val="8"/>
                <c:pt idx="0">
                  <c:v>116</c:v>
                </c:pt>
                <c:pt idx="1">
                  <c:v>120-130</c:v>
                </c:pt>
                <c:pt idx="2">
                  <c:v>131-140</c:v>
                </c:pt>
                <c:pt idx="3">
                  <c:v>141-150</c:v>
                </c:pt>
                <c:pt idx="4">
                  <c:v>151-160</c:v>
                </c:pt>
                <c:pt idx="5">
                  <c:v>161-170</c:v>
                </c:pt>
                <c:pt idx="6">
                  <c:v>171-180</c:v>
                </c:pt>
                <c:pt idx="7">
                  <c:v>189</c:v>
                </c:pt>
              </c:strCache>
            </c:strRef>
          </c:cat>
          <c:val>
            <c:numRef>
              <c:f>'Datos análisis'!$D$65:$K$65</c:f>
              <c:numCache>
                <c:formatCode>General</c:formatCode>
                <c:ptCount val="8"/>
                <c:pt idx="0">
                  <c:v>1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  <c:pt idx="5">
                  <c:v>6</c:v>
                </c:pt>
                <c:pt idx="6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FC-448F-B99A-234710E1F446}"/>
            </c:ext>
          </c:extLst>
        </c:ser>
        <c:ser>
          <c:idx val="1"/>
          <c:order val="1"/>
          <c:tx>
            <c:strRef>
              <c:f>'Datos análisis'!$C$66</c:f>
              <c:strCache>
                <c:ptCount val="1"/>
                <c:pt idx="0">
                  <c:v>PRIVADA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'Datos análisis'!$D$64:$K$64</c:f>
              <c:strCache>
                <c:ptCount val="8"/>
                <c:pt idx="0">
                  <c:v>116</c:v>
                </c:pt>
                <c:pt idx="1">
                  <c:v>120-130</c:v>
                </c:pt>
                <c:pt idx="2">
                  <c:v>131-140</c:v>
                </c:pt>
                <c:pt idx="3">
                  <c:v>141-150</c:v>
                </c:pt>
                <c:pt idx="4">
                  <c:v>151-160</c:v>
                </c:pt>
                <c:pt idx="5">
                  <c:v>161-170</c:v>
                </c:pt>
                <c:pt idx="6">
                  <c:v>171-180</c:v>
                </c:pt>
                <c:pt idx="7">
                  <c:v>189</c:v>
                </c:pt>
              </c:strCache>
            </c:strRef>
          </c:cat>
          <c:val>
            <c:numRef>
              <c:f>'Datos análisis'!$D$66:$K$66</c:f>
              <c:numCache>
                <c:formatCode>General</c:formatCode>
                <c:ptCount val="8"/>
                <c:pt idx="1">
                  <c:v>4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FC-448F-B99A-234710E1F44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37210560"/>
        <c:axId val="337212520"/>
      </c:barChart>
      <c:catAx>
        <c:axId val="33721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7212520"/>
        <c:crosses val="autoZero"/>
        <c:auto val="1"/>
        <c:lblAlgn val="ctr"/>
        <c:lblOffset val="100"/>
        <c:noMultiLvlLbl val="0"/>
      </c:catAx>
      <c:valAx>
        <c:axId val="337212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721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# de semestres pregrado por carácter 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'Datos análisis'!$K$71</c:f>
              <c:strCache>
                <c:ptCount val="1"/>
                <c:pt idx="0">
                  <c:v>OFICIAL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'Datos análisis'!$L$70:$N$70</c:f>
              <c:strCache>
                <c:ptCount val="3"/>
                <c:pt idx="0">
                  <c:v>Diez</c:v>
                </c:pt>
                <c:pt idx="1">
                  <c:v>Nueve</c:v>
                </c:pt>
                <c:pt idx="2">
                  <c:v>Ocho</c:v>
                </c:pt>
              </c:strCache>
            </c:strRef>
          </c:cat>
          <c:val>
            <c:numRef>
              <c:f>'Datos análisis'!$L$71:$N$71</c:f>
              <c:numCache>
                <c:formatCode>General</c:formatCode>
                <c:ptCount val="3"/>
                <c:pt idx="0">
                  <c:v>18</c:v>
                </c:pt>
                <c:pt idx="1">
                  <c:v>1</c:v>
                </c:pt>
                <c:pt idx="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E7-4766-A6C3-6A7D18A02E03}"/>
            </c:ext>
          </c:extLst>
        </c:ser>
        <c:ser>
          <c:idx val="1"/>
          <c:order val="1"/>
          <c:tx>
            <c:strRef>
              <c:f>'Datos análisis'!$K$72</c:f>
              <c:strCache>
                <c:ptCount val="1"/>
                <c:pt idx="0">
                  <c:v>PRIVADA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'Datos análisis'!$L$70:$N$70</c:f>
              <c:strCache>
                <c:ptCount val="3"/>
                <c:pt idx="0">
                  <c:v>Diez</c:v>
                </c:pt>
                <c:pt idx="1">
                  <c:v>Nueve</c:v>
                </c:pt>
                <c:pt idx="2">
                  <c:v>Ocho</c:v>
                </c:pt>
              </c:strCache>
            </c:strRef>
          </c:cat>
          <c:val>
            <c:numRef>
              <c:f>'Datos análisis'!$L$72:$N$72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E7-4766-A6C3-6A7D18A02E0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37213304"/>
        <c:axId val="337206640"/>
      </c:barChart>
      <c:catAx>
        <c:axId val="337213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7206640"/>
        <c:crosses val="autoZero"/>
        <c:auto val="1"/>
        <c:lblAlgn val="ctr"/>
        <c:lblOffset val="100"/>
        <c:noMultiLvlLbl val="0"/>
      </c:catAx>
      <c:valAx>
        <c:axId val="33720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7213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Horarios de los programas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Gráficas!$C$5</c:f>
              <c:strCache>
                <c:ptCount val="1"/>
                <c:pt idx="0">
                  <c:v>Privada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Gráficas!$D$4:$G$4</c:f>
              <c:strCache>
                <c:ptCount val="4"/>
                <c:pt idx="0">
                  <c:v>Diurna</c:v>
                </c:pt>
                <c:pt idx="1">
                  <c:v>Nocturno</c:v>
                </c:pt>
                <c:pt idx="2">
                  <c:v>Vespertino</c:v>
                </c:pt>
                <c:pt idx="3">
                  <c:v>Vespertino/Nocturno</c:v>
                </c:pt>
              </c:strCache>
            </c:strRef>
          </c:cat>
          <c:val>
            <c:numRef>
              <c:f>Gráficas!$D$5:$G$5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32-452D-BF42-7CB2DAA5A46C}"/>
            </c:ext>
          </c:extLst>
        </c:ser>
        <c:ser>
          <c:idx val="1"/>
          <c:order val="1"/>
          <c:tx>
            <c:strRef>
              <c:f>Gráficas!$C$6</c:f>
              <c:strCache>
                <c:ptCount val="1"/>
                <c:pt idx="0">
                  <c:v>Público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Gráficas!$D$4:$G$4</c:f>
              <c:strCache>
                <c:ptCount val="4"/>
                <c:pt idx="0">
                  <c:v>Diurna</c:v>
                </c:pt>
                <c:pt idx="1">
                  <c:v>Nocturno</c:v>
                </c:pt>
                <c:pt idx="2">
                  <c:v>Vespertino</c:v>
                </c:pt>
                <c:pt idx="3">
                  <c:v>Vespertino/Nocturno</c:v>
                </c:pt>
              </c:strCache>
            </c:strRef>
          </c:cat>
          <c:val>
            <c:numRef>
              <c:f>Gráficas!$D$6:$G$6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32-452D-BF42-7CB2DAA5A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7212912"/>
        <c:axId val="337208992"/>
      </c:barChart>
      <c:catAx>
        <c:axId val="337212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7208992"/>
        <c:crosses val="autoZero"/>
        <c:auto val="1"/>
        <c:lblAlgn val="ctr"/>
        <c:lblOffset val="100"/>
        <c:noMultiLvlLbl val="0"/>
      </c:catAx>
      <c:valAx>
        <c:axId val="337208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721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# de Semestres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Gráficas!$D$12</c:f>
              <c:strCache>
                <c:ptCount val="1"/>
                <c:pt idx="0">
                  <c:v>Diurna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Gráficas!$C$13:$C$16</c:f>
              <c:numCache>
                <c:formatCode>General</c:formatCode>
                <c:ptCount val="4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12</c:v>
                </c:pt>
              </c:numCache>
            </c:numRef>
          </c:cat>
          <c:val>
            <c:numRef>
              <c:f>Gráficas!$D$13:$D$16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67-4783-AA28-638AADDB3B6E}"/>
            </c:ext>
          </c:extLst>
        </c:ser>
        <c:ser>
          <c:idx val="1"/>
          <c:order val="1"/>
          <c:tx>
            <c:strRef>
              <c:f>Gráficas!$E$12</c:f>
              <c:strCache>
                <c:ptCount val="1"/>
                <c:pt idx="0">
                  <c:v>Nocturno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Gráficas!$C$13:$C$16</c:f>
              <c:numCache>
                <c:formatCode>General</c:formatCode>
                <c:ptCount val="4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12</c:v>
                </c:pt>
              </c:numCache>
            </c:numRef>
          </c:cat>
          <c:val>
            <c:numRef>
              <c:f>Gráficas!$E$13:$E$16</c:f>
              <c:numCache>
                <c:formatCode>General</c:formatCode>
                <c:ptCount val="4"/>
                <c:pt idx="0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67-4783-AA28-638AADDB3B6E}"/>
            </c:ext>
          </c:extLst>
        </c:ser>
        <c:ser>
          <c:idx val="2"/>
          <c:order val="2"/>
          <c:tx>
            <c:strRef>
              <c:f>Gráficas!$F$12</c:f>
              <c:strCache>
                <c:ptCount val="1"/>
                <c:pt idx="0">
                  <c:v>Vespertino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Gráficas!$C$13:$C$16</c:f>
              <c:numCache>
                <c:formatCode>General</c:formatCode>
                <c:ptCount val="4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12</c:v>
                </c:pt>
              </c:numCache>
            </c:numRef>
          </c:cat>
          <c:val>
            <c:numRef>
              <c:f>Gráficas!$F$13:$F$16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867-4783-AA28-638AADDB3B6E}"/>
            </c:ext>
          </c:extLst>
        </c:ser>
        <c:ser>
          <c:idx val="3"/>
          <c:order val="3"/>
          <c:tx>
            <c:strRef>
              <c:f>Gráficas!$G$12</c:f>
              <c:strCache>
                <c:ptCount val="1"/>
                <c:pt idx="0">
                  <c:v>Vespertino/Nocturno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Gráficas!$C$13:$C$16</c:f>
              <c:numCache>
                <c:formatCode>General</c:formatCode>
                <c:ptCount val="4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12</c:v>
                </c:pt>
              </c:numCache>
            </c:numRef>
          </c:cat>
          <c:val>
            <c:numRef>
              <c:f>Gráficas!$G$13:$G$16</c:f>
              <c:numCache>
                <c:formatCode>General</c:formatCode>
                <c:ptCount val="4"/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867-4783-AA28-638AADDB3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7212128"/>
        <c:axId val="337211736"/>
      </c:barChart>
      <c:catAx>
        <c:axId val="337212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7211736"/>
        <c:crosses val="autoZero"/>
        <c:auto val="1"/>
        <c:lblAlgn val="ctr"/>
        <c:lblOffset val="100"/>
        <c:noMultiLvlLbl val="0"/>
      </c:catAx>
      <c:valAx>
        <c:axId val="337211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721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Gráficas!$C$41</c:f>
              <c:strCache>
                <c:ptCount val="1"/>
                <c:pt idx="0">
                  <c:v>8 Semestres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Gráficas!$D$40:$H$40</c:f>
              <c:strCache>
                <c:ptCount val="5"/>
                <c:pt idx="0">
                  <c:v>1 Cursos</c:v>
                </c:pt>
                <c:pt idx="1">
                  <c:v>2 Cursos</c:v>
                </c:pt>
                <c:pt idx="2">
                  <c:v>3 Cursos</c:v>
                </c:pt>
                <c:pt idx="3">
                  <c:v>4  Cursos</c:v>
                </c:pt>
                <c:pt idx="4">
                  <c:v>5 Cursos</c:v>
                </c:pt>
              </c:strCache>
            </c:strRef>
          </c:cat>
          <c:val>
            <c:numRef>
              <c:f>Gráficas!$D$41:$H$41</c:f>
              <c:numCache>
                <c:formatCode>General</c:formatCode>
                <c:ptCount val="5"/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31-4D76-B8CC-87C4AE8C5EA2}"/>
            </c:ext>
          </c:extLst>
        </c:ser>
        <c:ser>
          <c:idx val="1"/>
          <c:order val="1"/>
          <c:tx>
            <c:strRef>
              <c:f>Gráficas!$C$42</c:f>
              <c:strCache>
                <c:ptCount val="1"/>
                <c:pt idx="0">
                  <c:v>9 Semestres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Gráficas!$D$40:$H$40</c:f>
              <c:strCache>
                <c:ptCount val="5"/>
                <c:pt idx="0">
                  <c:v>1 Cursos</c:v>
                </c:pt>
                <c:pt idx="1">
                  <c:v>2 Cursos</c:v>
                </c:pt>
                <c:pt idx="2">
                  <c:v>3 Cursos</c:v>
                </c:pt>
                <c:pt idx="3">
                  <c:v>4  Cursos</c:v>
                </c:pt>
                <c:pt idx="4">
                  <c:v>5 Cursos</c:v>
                </c:pt>
              </c:strCache>
            </c:strRef>
          </c:cat>
          <c:val>
            <c:numRef>
              <c:f>Gráficas!$D$42:$H$42</c:f>
              <c:numCache>
                <c:formatCode>General</c:formatCode>
                <c:ptCount val="5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531-4D76-B8CC-87C4AE8C5EA2}"/>
            </c:ext>
          </c:extLst>
        </c:ser>
        <c:ser>
          <c:idx val="2"/>
          <c:order val="2"/>
          <c:tx>
            <c:strRef>
              <c:f>Gráficas!$C$43</c:f>
              <c:strCache>
                <c:ptCount val="1"/>
                <c:pt idx="0">
                  <c:v>10 Semestres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Gráficas!$D$40:$H$40</c:f>
              <c:strCache>
                <c:ptCount val="5"/>
                <c:pt idx="0">
                  <c:v>1 Cursos</c:v>
                </c:pt>
                <c:pt idx="1">
                  <c:v>2 Cursos</c:v>
                </c:pt>
                <c:pt idx="2">
                  <c:v>3 Cursos</c:v>
                </c:pt>
                <c:pt idx="3">
                  <c:v>4  Cursos</c:v>
                </c:pt>
                <c:pt idx="4">
                  <c:v>5 Cursos</c:v>
                </c:pt>
              </c:strCache>
            </c:strRef>
          </c:cat>
          <c:val>
            <c:numRef>
              <c:f>Gráficas!$D$43:$H$43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531-4D76-B8CC-87C4AE8C5EA2}"/>
            </c:ext>
          </c:extLst>
        </c:ser>
        <c:ser>
          <c:idx val="3"/>
          <c:order val="3"/>
          <c:tx>
            <c:strRef>
              <c:f>Gráficas!$C$44</c:f>
              <c:strCache>
                <c:ptCount val="1"/>
                <c:pt idx="0">
                  <c:v>12 Semestres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Gráficas!$D$40:$H$40</c:f>
              <c:strCache>
                <c:ptCount val="5"/>
                <c:pt idx="0">
                  <c:v>1 Cursos</c:v>
                </c:pt>
                <c:pt idx="1">
                  <c:v>2 Cursos</c:v>
                </c:pt>
                <c:pt idx="2">
                  <c:v>3 Cursos</c:v>
                </c:pt>
                <c:pt idx="3">
                  <c:v>4  Cursos</c:v>
                </c:pt>
                <c:pt idx="4">
                  <c:v>5 Cursos</c:v>
                </c:pt>
              </c:strCache>
            </c:strRef>
          </c:cat>
          <c:val>
            <c:numRef>
              <c:f>Gráficas!$D$44:$H$44</c:f>
              <c:numCache>
                <c:formatCode>General</c:formatCode>
                <c:ptCount val="5"/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531-4D76-B8CC-87C4AE8C5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209776"/>
        <c:axId val="337206248"/>
      </c:barChart>
      <c:catAx>
        <c:axId val="33720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7206248"/>
        <c:crosses val="autoZero"/>
        <c:auto val="1"/>
        <c:lblAlgn val="ctr"/>
        <c:lblOffset val="100"/>
        <c:noMultiLvlLbl val="0"/>
      </c:catAx>
      <c:valAx>
        <c:axId val="337206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720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B530F-8669-4088-9949-40E71CB7BF29}" type="datetimeFigureOut">
              <a:rPr lang="es-CO" smtClean="0"/>
              <a:t>19/03/2021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BA8A7-6454-4FFF-880D-075B4C09A7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4292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EAED35-7864-4290-986F-EC51F66A0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5191EAE-F778-48A4-AC3B-EAF3BA0C0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EA12BF1-CE7B-4894-ABD5-7B4A3431B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CBCA-FD41-4C0E-914E-B513C407A78C}" type="datetimeFigureOut">
              <a:rPr lang="es-CO" smtClean="0"/>
              <a:t>19/03/2021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E48AA72-1989-4B16-9E2C-A21FFF948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DD65D35-9FD7-4231-900A-17667A07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7A24-6E33-44FE-941E-3F28A837E6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824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22D15F-EEF7-45EB-9E1F-28EF61EC4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4E9A949-A735-40B8-87DA-00EF09FCF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085BDCA-F1C8-4C14-ABC3-54E39FF9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CBCA-FD41-4C0E-914E-B513C407A78C}" type="datetimeFigureOut">
              <a:rPr lang="es-CO" smtClean="0"/>
              <a:t>19/03/2021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6274601-3CF1-4228-819A-68BCFE33E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C468B02-5710-4339-8693-468B43709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7A24-6E33-44FE-941E-3F28A837E6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330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C7BD738-BF9D-4976-A46E-67CBAB9F0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28745D0-730E-43FC-A9A3-4D2B1FF99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10ECCA5-CB03-4F2D-A0BD-CA0D0AE1B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CBCA-FD41-4C0E-914E-B513C407A78C}" type="datetimeFigureOut">
              <a:rPr lang="es-CO" smtClean="0"/>
              <a:t>19/03/2021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CA6DBD5-76FA-42D9-8388-9332E06A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368113D-8B56-4B19-A29F-91930C2D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7A24-6E33-44FE-941E-3F28A837E6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684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EADEA6-4EEE-45F9-B575-1B1CAD7A5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A2159DF-C3C0-43E1-ABDB-4C4F7483A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1418B98-B664-483F-BDA0-7791362A0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CBCA-FD41-4C0E-914E-B513C407A78C}" type="datetimeFigureOut">
              <a:rPr lang="es-CO" smtClean="0"/>
              <a:t>19/03/2021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3695E83-0180-4537-95FE-09B5006F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8AA9C1D-CC5A-441C-B6C8-DEC85889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7A24-6E33-44FE-941E-3F28A837E6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173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F0E9FF-D04C-4EA2-ABB3-D7B46153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2104120-D53D-4610-8564-16EDABA82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4953953-939F-40C6-8C77-268F762AC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CBCA-FD41-4C0E-914E-B513C407A78C}" type="datetimeFigureOut">
              <a:rPr lang="es-CO" smtClean="0"/>
              <a:t>19/03/2021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8E2E062-393D-4B8C-90BD-FDA2A229C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C845EE6-6976-4D7E-9CA8-CDB032F3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7A24-6E33-44FE-941E-3F28A837E6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279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A9E0E9-2601-442E-80EB-8DF66ABED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FBDC956-2095-45DE-83EF-76FC34ABF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43C0DCF-16D6-4FB9-BAE9-40D5B235E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7D4641B-6134-4085-9F5B-BBC4B7640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CBCA-FD41-4C0E-914E-B513C407A78C}" type="datetimeFigureOut">
              <a:rPr lang="es-CO" smtClean="0"/>
              <a:t>19/03/2021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53E764C-EA11-4C1D-BB9B-4F8FE682E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A833C6E-ADDA-44A0-BEBA-80651A5B9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7A24-6E33-44FE-941E-3F28A837E6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535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BDA53E-120D-40FB-BDC3-9BCE0C36B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7C88589-E395-419F-84AC-23F7BD69C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D6D1CBF-D947-49D1-AC45-D6E41F67E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5362D56B-0E39-4358-80AF-708AA0D98C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4CBA29D-151C-484A-8526-A222ED7A57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BA5021E-B0D7-48A0-95FE-F72ABD6A0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CBCA-FD41-4C0E-914E-B513C407A78C}" type="datetimeFigureOut">
              <a:rPr lang="es-CO" smtClean="0"/>
              <a:t>19/03/2021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5017AC5-032D-493E-9FED-2FD36D01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725B04B-0B62-4156-890D-CD9A8299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7A24-6E33-44FE-941E-3F28A837E6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616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13186E-6A1A-4FC7-8840-1D9BEA329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2E19A10-7CDA-4CE1-AD4A-C9CBC83D2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CBCA-FD41-4C0E-914E-B513C407A78C}" type="datetimeFigureOut">
              <a:rPr lang="es-CO" smtClean="0"/>
              <a:t>19/03/2021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5752D67-93BC-4557-9542-A8B8DF6C2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041E3CC-C325-44B2-BD92-5EF6A68EF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7A24-6E33-44FE-941E-3F28A837E6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387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3D338F5-3A76-4E53-877C-99219FF7C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CBCA-FD41-4C0E-914E-B513C407A78C}" type="datetimeFigureOut">
              <a:rPr lang="es-CO" smtClean="0"/>
              <a:t>19/03/2021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D77B5C8-D567-4701-A670-A45FD65A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131AD6E-23EE-463C-BEE3-9074D5B1F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7A24-6E33-44FE-941E-3F28A837E6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241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BAF598-EA28-4D6F-8C7B-3E0775106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5F5FA5F-BB0C-49B1-9570-7864AEA94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A4B9B9D-4F65-4685-823A-6C2487A20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EA81932-4517-470E-BBA6-34C71D1C2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CBCA-FD41-4C0E-914E-B513C407A78C}" type="datetimeFigureOut">
              <a:rPr lang="es-CO" smtClean="0"/>
              <a:t>19/03/2021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38A3A5A-AC5B-451C-A3ED-DF3F9B96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A584004-CC71-4B1C-ABA8-531343CEF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7A24-6E33-44FE-941E-3F28A837E6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972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F677B0-E741-4179-93A4-2B4B49372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743A1AE-20D0-443A-B350-571DC7EAD4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4EEF0BB-7CE4-46CD-A69C-F7E00039F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127D685-8A4F-4525-AB9F-C4B8B62B2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CBCA-FD41-4C0E-914E-B513C407A78C}" type="datetimeFigureOut">
              <a:rPr lang="es-CO" smtClean="0"/>
              <a:t>19/03/2021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6ED5A99-3142-4410-B3DE-AFC8B910C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3F1E70A-79D6-4FDF-83FC-834F922B3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7A24-6E33-44FE-941E-3F28A837E6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763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B606F98-3B51-4D5A-8149-03119E24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BB12A57-974D-4D9B-B026-9A2BFD63E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86EC6FB-F9CF-4D3D-89D2-1FAFB9664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1CBCA-FD41-4C0E-914E-B513C407A78C}" type="datetimeFigureOut">
              <a:rPr lang="es-CO" smtClean="0"/>
              <a:t>19/03/2021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5AC7FEE-5DD4-4491-A537-1DF94ECFA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DC353CC-2EBF-4B38-AF14-C5FE79430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7A24-6E33-44FE-941E-3F28A837E6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60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18" Type="http://schemas.openxmlformats.org/officeDocument/2006/relationships/image" Target="../media/image18.emf"/><Relationship Id="rId3" Type="http://schemas.openxmlformats.org/officeDocument/2006/relationships/image" Target="../media/image3.emf"/><Relationship Id="rId21" Type="http://schemas.openxmlformats.org/officeDocument/2006/relationships/image" Target="../media/image21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" Type="http://schemas.openxmlformats.org/officeDocument/2006/relationships/image" Target="../media/image2.emf"/><Relationship Id="rId16" Type="http://schemas.openxmlformats.org/officeDocument/2006/relationships/image" Target="../media/image16.emf"/><Relationship Id="rId20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24" Type="http://schemas.openxmlformats.org/officeDocument/2006/relationships/image" Target="../media/image1.png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23" Type="http://schemas.openxmlformats.org/officeDocument/2006/relationships/image" Target="../media/image23.emf"/><Relationship Id="rId10" Type="http://schemas.openxmlformats.org/officeDocument/2006/relationships/image" Target="../media/image10.emf"/><Relationship Id="rId19" Type="http://schemas.openxmlformats.org/officeDocument/2006/relationships/image" Target="../media/image19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Relationship Id="rId22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18" Type="http://schemas.openxmlformats.org/officeDocument/2006/relationships/image" Target="../media/image18.emf"/><Relationship Id="rId3" Type="http://schemas.openxmlformats.org/officeDocument/2006/relationships/image" Target="../media/image3.emf"/><Relationship Id="rId21" Type="http://schemas.openxmlformats.org/officeDocument/2006/relationships/image" Target="../media/image21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" Type="http://schemas.openxmlformats.org/officeDocument/2006/relationships/image" Target="../media/image2.emf"/><Relationship Id="rId16" Type="http://schemas.openxmlformats.org/officeDocument/2006/relationships/image" Target="../media/image16.emf"/><Relationship Id="rId20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24" Type="http://schemas.openxmlformats.org/officeDocument/2006/relationships/image" Target="../media/image1.png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23" Type="http://schemas.openxmlformats.org/officeDocument/2006/relationships/image" Target="../media/image23.emf"/><Relationship Id="rId10" Type="http://schemas.openxmlformats.org/officeDocument/2006/relationships/image" Target="../media/image10.emf"/><Relationship Id="rId19" Type="http://schemas.openxmlformats.org/officeDocument/2006/relationships/image" Target="../media/image19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Relationship Id="rId22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 ascofade">
            <a:extLst>
              <a:ext uri="{FF2B5EF4-FFF2-40B4-BE49-F238E27FC236}">
                <a16:creationId xmlns:a16="http://schemas.microsoft.com/office/drawing/2014/main" xmlns="" id="{1A3B04DB-E239-476E-BB47-08076FE9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8406" y="5148913"/>
            <a:ext cx="3009444" cy="150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50D0BF2A-1ECC-4F70-A00D-240269038914}"/>
              </a:ext>
            </a:extLst>
          </p:cNvPr>
          <p:cNvSpPr/>
          <p:nvPr/>
        </p:nvSpPr>
        <p:spPr>
          <a:xfrm>
            <a:off x="757980" y="2475740"/>
            <a:ext cx="10866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Los </a:t>
            </a:r>
            <a:r>
              <a:rPr lang="es-CO" sz="4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retos de la formación de maestros para la enseñanza de la </a:t>
            </a:r>
            <a:r>
              <a:rPr lang="es-CO" sz="4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historia de Colombia</a:t>
            </a:r>
            <a:endParaRPr lang="es-CO" sz="4000" dirty="0">
              <a:solidFill>
                <a:schemeClr val="accent4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5C600963-1887-491F-9BCC-AEB0EEF0BEED}"/>
              </a:ext>
            </a:extLst>
          </p:cNvPr>
          <p:cNvCxnSpPr/>
          <p:nvPr/>
        </p:nvCxnSpPr>
        <p:spPr>
          <a:xfrm>
            <a:off x="1139687" y="3982966"/>
            <a:ext cx="10243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157928D1-4D27-4499-BA24-15F7A124FE6B}"/>
              </a:ext>
            </a:extLst>
          </p:cNvPr>
          <p:cNvSpPr/>
          <p:nvPr/>
        </p:nvSpPr>
        <p:spPr>
          <a:xfrm>
            <a:off x="808383" y="4082322"/>
            <a:ext cx="76627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Aportes </a:t>
            </a:r>
            <a:r>
              <a:rPr lang="es-CO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para el </a:t>
            </a:r>
            <a:r>
              <a:rPr lang="es-CO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debate</a:t>
            </a:r>
          </a:p>
          <a:p>
            <a:pPr algn="r"/>
            <a:endParaRPr lang="es-CO" sz="24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r"/>
            <a:endParaRPr lang="es-CO" sz="24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s-CO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Asamblea ordinaria </a:t>
            </a:r>
            <a:r>
              <a:rPr lang="es-CO" sz="2400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Ascofade</a:t>
            </a:r>
            <a:r>
              <a:rPr lang="es-CO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2021</a:t>
            </a:r>
            <a:endParaRPr lang="es-CO" sz="2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Google Shape;120;p2"/>
          <p:cNvSpPr>
            <a:spLocks/>
          </p:cNvSpPr>
          <p:nvPr/>
        </p:nvSpPr>
        <p:spPr bwMode="auto">
          <a:xfrm>
            <a:off x="633413" y="1893888"/>
            <a:ext cx="11558587" cy="4938712"/>
          </a:xfrm>
          <a:custGeom>
            <a:avLst/>
            <a:gdLst>
              <a:gd name="T0" fmla="*/ 510 w 21142"/>
              <a:gd name="T1" fmla="*/ 697 h 21600"/>
              <a:gd name="T2" fmla="*/ 14142 w 21142"/>
              <a:gd name="T3" fmla="*/ 15616 h 21600"/>
              <a:gd name="T4" fmla="*/ 21087 w 21142"/>
              <a:gd name="T5" fmla="*/ 21599 h 21600"/>
              <a:gd name="T6" fmla="*/ 10462 w 21142"/>
              <a:gd name="T7" fmla="*/ 3902 h 21600"/>
              <a:gd name="T8" fmla="*/ 10300 w 21142"/>
              <a:gd name="T9" fmla="*/ 4270 h 21600"/>
              <a:gd name="T10" fmla="*/ 9858 w 21142"/>
              <a:gd name="T11" fmla="*/ 4605 h 21600"/>
              <a:gd name="T12" fmla="*/ 10049 w 21142"/>
              <a:gd name="T13" fmla="*/ 2874 h 21600"/>
              <a:gd name="T14" fmla="*/ 9517 w 21142"/>
              <a:gd name="T15" fmla="*/ 5040 h 21600"/>
              <a:gd name="T16" fmla="*/ 9551 w 21142"/>
              <a:gd name="T17" fmla="*/ 4920 h 21600"/>
              <a:gd name="T18" fmla="*/ 9186 w 21142"/>
              <a:gd name="T19" fmla="*/ 2349 h 21600"/>
              <a:gd name="T20" fmla="*/ 890 w 21142"/>
              <a:gd name="T21" fmla="*/ 625 h 21600"/>
              <a:gd name="T22" fmla="*/ 1728 w 21142"/>
              <a:gd name="T23" fmla="*/ 833 h 21600"/>
              <a:gd name="T24" fmla="*/ 2218 w 21142"/>
              <a:gd name="T25" fmla="*/ 898 h 21600"/>
              <a:gd name="T26" fmla="*/ 3107 w 21142"/>
              <a:gd name="T27" fmla="*/ 798 h 21600"/>
              <a:gd name="T28" fmla="*/ 3479 w 21142"/>
              <a:gd name="T29" fmla="*/ 928 h 21600"/>
              <a:gd name="T30" fmla="*/ 4861 w 21142"/>
              <a:gd name="T31" fmla="*/ 1195 h 21600"/>
              <a:gd name="T32" fmla="*/ 4867 w 21142"/>
              <a:gd name="T33" fmla="*/ 1195 h 21600"/>
              <a:gd name="T34" fmla="*/ 5811 w 21142"/>
              <a:gd name="T35" fmla="*/ 1256 h 21600"/>
              <a:gd name="T36" fmla="*/ 6196 w 21142"/>
              <a:gd name="T37" fmla="*/ 1237 h 21600"/>
              <a:gd name="T38" fmla="*/ 7008 w 21142"/>
              <a:gd name="T39" fmla="*/ 1571 h 21600"/>
              <a:gd name="T40" fmla="*/ 7497 w 21142"/>
              <a:gd name="T41" fmla="*/ 1722 h 21600"/>
              <a:gd name="T42" fmla="*/ 8424 w 21142"/>
              <a:gd name="T43" fmla="*/ 1924 h 21600"/>
              <a:gd name="T44" fmla="*/ 8271 w 21142"/>
              <a:gd name="T45" fmla="*/ 5695 h 21600"/>
              <a:gd name="T46" fmla="*/ 7851 w 21142"/>
              <a:gd name="T47" fmla="*/ 5896 h 21600"/>
              <a:gd name="T48" fmla="*/ 6974 w 21142"/>
              <a:gd name="T49" fmla="*/ 6144 h 21600"/>
              <a:gd name="T50" fmla="*/ 6525 w 21142"/>
              <a:gd name="T51" fmla="*/ 6417 h 21600"/>
              <a:gd name="T52" fmla="*/ 5805 w 21142"/>
              <a:gd name="T53" fmla="*/ 7042 h 21600"/>
              <a:gd name="T54" fmla="*/ 5444 w 21142"/>
              <a:gd name="T55" fmla="*/ 7215 h 21600"/>
              <a:gd name="T56" fmla="*/ 4985 w 21142"/>
              <a:gd name="T57" fmla="*/ 7542 h 21600"/>
              <a:gd name="T58" fmla="*/ 4753 w 21142"/>
              <a:gd name="T59" fmla="*/ 7981 h 21600"/>
              <a:gd name="T60" fmla="*/ 5033 w 21142"/>
              <a:gd name="T61" fmla="*/ 9736 h 21600"/>
              <a:gd name="T62" fmla="*/ 5838 w 21142"/>
              <a:gd name="T63" fmla="*/ 10342 h 21600"/>
              <a:gd name="T64" fmla="*/ 5810 w 21142"/>
              <a:gd name="T65" fmla="*/ 10221 h 21600"/>
              <a:gd name="T66" fmla="*/ 6121 w 21142"/>
              <a:gd name="T67" fmla="*/ 10530 h 21600"/>
              <a:gd name="T68" fmla="*/ 7394 w 21142"/>
              <a:gd name="T69" fmla="*/ 11331 h 21600"/>
              <a:gd name="T70" fmla="*/ 8316 w 21142"/>
              <a:gd name="T71" fmla="*/ 11660 h 21600"/>
              <a:gd name="T72" fmla="*/ 8311 w 21142"/>
              <a:gd name="T73" fmla="*/ 11589 h 21600"/>
              <a:gd name="T74" fmla="*/ 8615 w 21142"/>
              <a:gd name="T75" fmla="*/ 11790 h 21600"/>
              <a:gd name="T76" fmla="*/ 9937 w 21142"/>
              <a:gd name="T77" fmla="*/ 12406 h 21600"/>
              <a:gd name="T78" fmla="*/ 10010 w 21142"/>
              <a:gd name="T79" fmla="*/ 12272 h 21600"/>
              <a:gd name="T80" fmla="*/ 10319 w 21142"/>
              <a:gd name="T81" fmla="*/ 12453 h 21600"/>
              <a:gd name="T82" fmla="*/ 11648 w 21142"/>
              <a:gd name="T83" fmla="*/ 13021 h 21600"/>
              <a:gd name="T84" fmla="*/ 11727 w 21142"/>
              <a:gd name="T85" fmla="*/ 12957 h 21600"/>
              <a:gd name="T86" fmla="*/ 12060 w 21142"/>
              <a:gd name="T87" fmla="*/ 13016 h 21600"/>
              <a:gd name="T88" fmla="*/ 13344 w 21142"/>
              <a:gd name="T89" fmla="*/ 13708 h 21600"/>
              <a:gd name="T90" fmla="*/ 14199 w 21142"/>
              <a:gd name="T91" fmla="*/ 14112 h 21600"/>
              <a:gd name="T92" fmla="*/ 14221 w 21142"/>
              <a:gd name="T93" fmla="*/ 13936 h 21600"/>
              <a:gd name="T94" fmla="*/ 14552 w 21142"/>
              <a:gd name="T95" fmla="*/ 14205 h 21600"/>
              <a:gd name="T96" fmla="*/ 15795 w 21142"/>
              <a:gd name="T97" fmla="*/ 15070 h 21600"/>
              <a:gd name="T98" fmla="*/ 16645 w 21142"/>
              <a:gd name="T99" fmla="*/ 15651 h 21600"/>
              <a:gd name="T100" fmla="*/ 16245 w 21142"/>
              <a:gd name="T101" fmla="*/ 15203 h 21600"/>
              <a:gd name="T102" fmla="*/ 16915 w 21142"/>
              <a:gd name="T103" fmla="*/ 16027 h 21600"/>
              <a:gd name="T104" fmla="*/ 17846 w 21142"/>
              <a:gd name="T105" fmla="*/ 17303 h 21600"/>
              <a:gd name="T106" fmla="*/ 18354 w 21142"/>
              <a:gd name="T107" fmla="*/ 18408 h 21600"/>
              <a:gd name="T108" fmla="*/ 18195 w 21142"/>
              <a:gd name="T109" fmla="*/ 17721 h 21600"/>
              <a:gd name="T110" fmla="*/ 18504 w 21142"/>
              <a:gd name="T111" fmla="*/ 18832 h 21600"/>
              <a:gd name="T112" fmla="*/ 18662 w 21142"/>
              <a:gd name="T113" fmla="*/ 20842 h 21600"/>
              <a:gd name="T114" fmla="*/ 18662 w 21142"/>
              <a:gd name="T115" fmla="*/ 2084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142" h="21600" extrusionOk="0">
                <a:moveTo>
                  <a:pt x="19491" y="15537"/>
                </a:moveTo>
                <a:cubicBezTo>
                  <a:pt x="17004" y="11753"/>
                  <a:pt x="6770" y="10504"/>
                  <a:pt x="6770" y="8880"/>
                </a:cubicBezTo>
                <a:cubicBezTo>
                  <a:pt x="6770" y="6264"/>
                  <a:pt x="12794" y="6542"/>
                  <a:pt x="12794" y="4164"/>
                </a:cubicBezTo>
                <a:cubicBezTo>
                  <a:pt x="12794" y="1430"/>
                  <a:pt x="5552" y="0"/>
                  <a:pt x="0" y="0"/>
                </a:cubicBezTo>
                <a:lnTo>
                  <a:pt x="0" y="587"/>
                </a:lnTo>
                <a:cubicBezTo>
                  <a:pt x="24" y="587"/>
                  <a:pt x="182" y="592"/>
                  <a:pt x="447" y="603"/>
                </a:cubicBezTo>
                <a:cubicBezTo>
                  <a:pt x="483" y="605"/>
                  <a:pt x="511" y="646"/>
                  <a:pt x="510" y="697"/>
                </a:cubicBezTo>
                <a:cubicBezTo>
                  <a:pt x="508" y="746"/>
                  <a:pt x="480" y="784"/>
                  <a:pt x="445" y="784"/>
                </a:cubicBezTo>
                <a:cubicBezTo>
                  <a:pt x="167" y="772"/>
                  <a:pt x="7" y="767"/>
                  <a:pt x="0" y="767"/>
                </a:cubicBezTo>
                <a:lnTo>
                  <a:pt x="0" y="1427"/>
                </a:lnTo>
                <a:cubicBezTo>
                  <a:pt x="0" y="1427"/>
                  <a:pt x="8389" y="1984"/>
                  <a:pt x="8389" y="3728"/>
                </a:cubicBezTo>
                <a:cubicBezTo>
                  <a:pt x="8389" y="5472"/>
                  <a:pt x="2365" y="5036"/>
                  <a:pt x="2365" y="8682"/>
                </a:cubicBezTo>
                <a:cubicBezTo>
                  <a:pt x="2365" y="12327"/>
                  <a:pt x="11692" y="13793"/>
                  <a:pt x="14142" y="15616"/>
                </a:cubicBezTo>
                <a:cubicBezTo>
                  <a:pt x="16592" y="17439"/>
                  <a:pt x="15895" y="21600"/>
                  <a:pt x="15895" y="21600"/>
                </a:cubicBezTo>
                <a:lnTo>
                  <a:pt x="18606" y="21600"/>
                </a:lnTo>
                <a:cubicBezTo>
                  <a:pt x="18606" y="21524"/>
                  <a:pt x="18606" y="21448"/>
                  <a:pt x="18605" y="21373"/>
                </a:cubicBezTo>
                <a:cubicBezTo>
                  <a:pt x="18605" y="21323"/>
                  <a:pt x="18634" y="21282"/>
                  <a:pt x="18669" y="21281"/>
                </a:cubicBezTo>
                <a:cubicBezTo>
                  <a:pt x="18704" y="21281"/>
                  <a:pt x="18734" y="21322"/>
                  <a:pt x="18734" y="21371"/>
                </a:cubicBezTo>
                <a:cubicBezTo>
                  <a:pt x="18734" y="21446"/>
                  <a:pt x="18734" y="21523"/>
                  <a:pt x="18734" y="21599"/>
                </a:cubicBezTo>
                <a:lnTo>
                  <a:pt x="21087" y="21599"/>
                </a:lnTo>
                <a:cubicBezTo>
                  <a:pt x="21087" y="21599"/>
                  <a:pt x="21600" y="18744"/>
                  <a:pt x="19491" y="15537"/>
                </a:cubicBezTo>
                <a:close/>
                <a:moveTo>
                  <a:pt x="10278" y="3172"/>
                </a:moveTo>
                <a:cubicBezTo>
                  <a:pt x="10306" y="3141"/>
                  <a:pt x="10346" y="3148"/>
                  <a:pt x="10369" y="3186"/>
                </a:cubicBezTo>
                <a:cubicBezTo>
                  <a:pt x="10478" y="3381"/>
                  <a:pt x="10534" y="3573"/>
                  <a:pt x="10534" y="3758"/>
                </a:cubicBezTo>
                <a:cubicBezTo>
                  <a:pt x="10534" y="3778"/>
                  <a:pt x="10533" y="3800"/>
                  <a:pt x="10532" y="3820"/>
                </a:cubicBezTo>
                <a:cubicBezTo>
                  <a:pt x="10529" y="3867"/>
                  <a:pt x="10501" y="3902"/>
                  <a:pt x="10467" y="3902"/>
                </a:cubicBezTo>
                <a:cubicBezTo>
                  <a:pt x="10467" y="3902"/>
                  <a:pt x="10463" y="3902"/>
                  <a:pt x="10462" y="3902"/>
                </a:cubicBezTo>
                <a:cubicBezTo>
                  <a:pt x="10444" y="3900"/>
                  <a:pt x="10429" y="3888"/>
                  <a:pt x="10418" y="3870"/>
                </a:cubicBezTo>
                <a:cubicBezTo>
                  <a:pt x="10407" y="3851"/>
                  <a:pt x="10402" y="3828"/>
                  <a:pt x="10404" y="3804"/>
                </a:cubicBezTo>
                <a:cubicBezTo>
                  <a:pt x="10404" y="3788"/>
                  <a:pt x="10405" y="3774"/>
                  <a:pt x="10405" y="3759"/>
                </a:cubicBezTo>
                <a:cubicBezTo>
                  <a:pt x="10405" y="3617"/>
                  <a:pt x="10359" y="3462"/>
                  <a:pt x="10268" y="3301"/>
                </a:cubicBezTo>
                <a:cubicBezTo>
                  <a:pt x="10246" y="3261"/>
                  <a:pt x="10250" y="3203"/>
                  <a:pt x="10278" y="3172"/>
                </a:cubicBezTo>
                <a:close/>
                <a:moveTo>
                  <a:pt x="10255" y="4241"/>
                </a:moveTo>
                <a:cubicBezTo>
                  <a:pt x="10272" y="4242"/>
                  <a:pt x="10288" y="4252"/>
                  <a:pt x="10300" y="4270"/>
                </a:cubicBezTo>
                <a:cubicBezTo>
                  <a:pt x="10311" y="4288"/>
                  <a:pt x="10318" y="4311"/>
                  <a:pt x="10317" y="4335"/>
                </a:cubicBezTo>
                <a:cubicBezTo>
                  <a:pt x="10316" y="4359"/>
                  <a:pt x="10309" y="4382"/>
                  <a:pt x="10296" y="4399"/>
                </a:cubicBezTo>
                <a:cubicBezTo>
                  <a:pt x="10201" y="4521"/>
                  <a:pt x="10078" y="4640"/>
                  <a:pt x="9921" y="4763"/>
                </a:cubicBezTo>
                <a:cubicBezTo>
                  <a:pt x="9911" y="4771"/>
                  <a:pt x="9900" y="4775"/>
                  <a:pt x="9890" y="4775"/>
                </a:cubicBezTo>
                <a:cubicBezTo>
                  <a:pt x="9866" y="4775"/>
                  <a:pt x="9845" y="4756"/>
                  <a:pt x="9833" y="4727"/>
                </a:cubicBezTo>
                <a:cubicBezTo>
                  <a:pt x="9825" y="4706"/>
                  <a:pt x="9823" y="4682"/>
                  <a:pt x="9828" y="4659"/>
                </a:cubicBezTo>
                <a:cubicBezTo>
                  <a:pt x="9833" y="4636"/>
                  <a:pt x="9843" y="4617"/>
                  <a:pt x="9858" y="4605"/>
                </a:cubicBezTo>
                <a:cubicBezTo>
                  <a:pt x="10007" y="4489"/>
                  <a:pt x="10121" y="4377"/>
                  <a:pt x="10209" y="4265"/>
                </a:cubicBezTo>
                <a:cubicBezTo>
                  <a:pt x="10221" y="4249"/>
                  <a:pt x="10238" y="4240"/>
                  <a:pt x="10255" y="4241"/>
                </a:cubicBezTo>
                <a:close/>
                <a:moveTo>
                  <a:pt x="9558" y="2467"/>
                </a:moveTo>
                <a:cubicBezTo>
                  <a:pt x="9566" y="2445"/>
                  <a:pt x="9579" y="2428"/>
                  <a:pt x="9595" y="2420"/>
                </a:cubicBezTo>
                <a:cubicBezTo>
                  <a:pt x="9611" y="2412"/>
                  <a:pt x="9629" y="2414"/>
                  <a:pt x="9645" y="2425"/>
                </a:cubicBezTo>
                <a:cubicBezTo>
                  <a:pt x="9795" y="2528"/>
                  <a:pt x="9927" y="2637"/>
                  <a:pt x="10035" y="2747"/>
                </a:cubicBezTo>
                <a:cubicBezTo>
                  <a:pt x="10063" y="2776"/>
                  <a:pt x="10070" y="2834"/>
                  <a:pt x="10049" y="2874"/>
                </a:cubicBezTo>
                <a:cubicBezTo>
                  <a:pt x="10037" y="2897"/>
                  <a:pt x="10018" y="2911"/>
                  <a:pt x="9997" y="2911"/>
                </a:cubicBezTo>
                <a:cubicBezTo>
                  <a:pt x="9983" y="2911"/>
                  <a:pt x="9971" y="2905"/>
                  <a:pt x="9959" y="2894"/>
                </a:cubicBezTo>
                <a:cubicBezTo>
                  <a:pt x="9857" y="2789"/>
                  <a:pt x="9732" y="2687"/>
                  <a:pt x="9588" y="2588"/>
                </a:cubicBezTo>
                <a:cubicBezTo>
                  <a:pt x="9572" y="2578"/>
                  <a:pt x="9561" y="2559"/>
                  <a:pt x="9555" y="2537"/>
                </a:cubicBezTo>
                <a:cubicBezTo>
                  <a:pt x="9549" y="2513"/>
                  <a:pt x="9550" y="2488"/>
                  <a:pt x="9558" y="2467"/>
                </a:cubicBezTo>
                <a:close/>
                <a:moveTo>
                  <a:pt x="9551" y="4920"/>
                </a:moveTo>
                <a:cubicBezTo>
                  <a:pt x="9565" y="4966"/>
                  <a:pt x="9550" y="5020"/>
                  <a:pt x="9517" y="5040"/>
                </a:cubicBezTo>
                <a:cubicBezTo>
                  <a:pt x="9397" y="5114"/>
                  <a:pt x="9261" y="5192"/>
                  <a:pt x="9105" y="5276"/>
                </a:cubicBezTo>
                <a:cubicBezTo>
                  <a:pt x="9098" y="5280"/>
                  <a:pt x="9090" y="5282"/>
                  <a:pt x="9082" y="5282"/>
                </a:cubicBezTo>
                <a:cubicBezTo>
                  <a:pt x="9056" y="5282"/>
                  <a:pt x="9031" y="5259"/>
                  <a:pt x="9022" y="5224"/>
                </a:cubicBezTo>
                <a:cubicBezTo>
                  <a:pt x="9016" y="5202"/>
                  <a:pt x="9016" y="5177"/>
                  <a:pt x="9023" y="5154"/>
                </a:cubicBezTo>
                <a:cubicBezTo>
                  <a:pt x="9031" y="5132"/>
                  <a:pt x="9043" y="5115"/>
                  <a:pt x="9059" y="5106"/>
                </a:cubicBezTo>
                <a:cubicBezTo>
                  <a:pt x="9214" y="5023"/>
                  <a:pt x="9346" y="4947"/>
                  <a:pt x="9467" y="4874"/>
                </a:cubicBezTo>
                <a:cubicBezTo>
                  <a:pt x="9499" y="4853"/>
                  <a:pt x="9537" y="4874"/>
                  <a:pt x="9551" y="4920"/>
                </a:cubicBezTo>
                <a:close/>
                <a:moveTo>
                  <a:pt x="8727" y="2040"/>
                </a:moveTo>
                <a:cubicBezTo>
                  <a:pt x="8737" y="1993"/>
                  <a:pt x="8773" y="1966"/>
                  <a:pt x="8807" y="1980"/>
                </a:cubicBezTo>
                <a:cubicBezTo>
                  <a:pt x="8958" y="2045"/>
                  <a:pt x="9101" y="2112"/>
                  <a:pt x="9231" y="2179"/>
                </a:cubicBezTo>
                <a:cubicBezTo>
                  <a:pt x="9247" y="2187"/>
                  <a:pt x="9260" y="2204"/>
                  <a:pt x="9267" y="2226"/>
                </a:cubicBezTo>
                <a:cubicBezTo>
                  <a:pt x="9274" y="2249"/>
                  <a:pt x="9275" y="2273"/>
                  <a:pt x="9269" y="2296"/>
                </a:cubicBezTo>
                <a:cubicBezTo>
                  <a:pt x="9259" y="2331"/>
                  <a:pt x="9235" y="2355"/>
                  <a:pt x="9209" y="2355"/>
                </a:cubicBezTo>
                <a:cubicBezTo>
                  <a:pt x="9201" y="2355"/>
                  <a:pt x="9194" y="2353"/>
                  <a:pt x="9186" y="2349"/>
                </a:cubicBezTo>
                <a:cubicBezTo>
                  <a:pt x="9058" y="2283"/>
                  <a:pt x="8918" y="2216"/>
                  <a:pt x="8770" y="2154"/>
                </a:cubicBezTo>
                <a:cubicBezTo>
                  <a:pt x="8735" y="2139"/>
                  <a:pt x="8716" y="2089"/>
                  <a:pt x="8727" y="2040"/>
                </a:cubicBezTo>
                <a:close/>
                <a:moveTo>
                  <a:pt x="1332" y="833"/>
                </a:moveTo>
                <a:lnTo>
                  <a:pt x="1331" y="833"/>
                </a:lnTo>
                <a:cubicBezTo>
                  <a:pt x="1170" y="823"/>
                  <a:pt x="1022" y="814"/>
                  <a:pt x="886" y="807"/>
                </a:cubicBezTo>
                <a:cubicBezTo>
                  <a:pt x="851" y="805"/>
                  <a:pt x="823" y="763"/>
                  <a:pt x="824" y="713"/>
                </a:cubicBezTo>
                <a:cubicBezTo>
                  <a:pt x="826" y="665"/>
                  <a:pt x="856" y="625"/>
                  <a:pt x="890" y="625"/>
                </a:cubicBezTo>
                <a:cubicBezTo>
                  <a:pt x="1027" y="632"/>
                  <a:pt x="1175" y="641"/>
                  <a:pt x="1335" y="651"/>
                </a:cubicBezTo>
                <a:cubicBezTo>
                  <a:pt x="1371" y="653"/>
                  <a:pt x="1398" y="696"/>
                  <a:pt x="1397" y="746"/>
                </a:cubicBezTo>
                <a:cubicBezTo>
                  <a:pt x="1395" y="795"/>
                  <a:pt x="1367" y="833"/>
                  <a:pt x="1332" y="833"/>
                </a:cubicBezTo>
                <a:close/>
                <a:moveTo>
                  <a:pt x="2218" y="898"/>
                </a:moveTo>
                <a:cubicBezTo>
                  <a:pt x="2217" y="898"/>
                  <a:pt x="2213" y="898"/>
                  <a:pt x="2212" y="897"/>
                </a:cubicBezTo>
                <a:cubicBezTo>
                  <a:pt x="2061" y="885"/>
                  <a:pt x="1913" y="873"/>
                  <a:pt x="1772" y="862"/>
                </a:cubicBezTo>
                <a:cubicBezTo>
                  <a:pt x="1755" y="861"/>
                  <a:pt x="1739" y="850"/>
                  <a:pt x="1728" y="833"/>
                </a:cubicBezTo>
                <a:cubicBezTo>
                  <a:pt x="1716" y="815"/>
                  <a:pt x="1710" y="792"/>
                  <a:pt x="1711" y="768"/>
                </a:cubicBezTo>
                <a:cubicBezTo>
                  <a:pt x="1712" y="743"/>
                  <a:pt x="1720" y="719"/>
                  <a:pt x="1735" y="702"/>
                </a:cubicBezTo>
                <a:cubicBezTo>
                  <a:pt x="1748" y="686"/>
                  <a:pt x="1765" y="678"/>
                  <a:pt x="1782" y="683"/>
                </a:cubicBezTo>
                <a:cubicBezTo>
                  <a:pt x="1921" y="693"/>
                  <a:pt x="2069" y="704"/>
                  <a:pt x="2222" y="717"/>
                </a:cubicBezTo>
                <a:cubicBezTo>
                  <a:pt x="2239" y="718"/>
                  <a:pt x="2255" y="729"/>
                  <a:pt x="2267" y="747"/>
                </a:cubicBezTo>
                <a:cubicBezTo>
                  <a:pt x="2278" y="765"/>
                  <a:pt x="2284" y="788"/>
                  <a:pt x="2283" y="812"/>
                </a:cubicBezTo>
                <a:cubicBezTo>
                  <a:pt x="2280" y="860"/>
                  <a:pt x="2252" y="898"/>
                  <a:pt x="2218" y="898"/>
                </a:cubicBezTo>
                <a:close/>
                <a:moveTo>
                  <a:pt x="3102" y="979"/>
                </a:moveTo>
                <a:cubicBezTo>
                  <a:pt x="3101" y="979"/>
                  <a:pt x="3098" y="979"/>
                  <a:pt x="3096" y="979"/>
                </a:cubicBezTo>
                <a:cubicBezTo>
                  <a:pt x="2948" y="964"/>
                  <a:pt x="2800" y="950"/>
                  <a:pt x="2656" y="937"/>
                </a:cubicBezTo>
                <a:cubicBezTo>
                  <a:pt x="2620" y="934"/>
                  <a:pt x="2594" y="891"/>
                  <a:pt x="2596" y="840"/>
                </a:cubicBezTo>
                <a:cubicBezTo>
                  <a:pt x="2598" y="815"/>
                  <a:pt x="2605" y="792"/>
                  <a:pt x="2620" y="776"/>
                </a:cubicBezTo>
                <a:cubicBezTo>
                  <a:pt x="2633" y="760"/>
                  <a:pt x="2650" y="753"/>
                  <a:pt x="2667" y="756"/>
                </a:cubicBezTo>
                <a:cubicBezTo>
                  <a:pt x="2809" y="769"/>
                  <a:pt x="2956" y="783"/>
                  <a:pt x="3107" y="798"/>
                </a:cubicBezTo>
                <a:cubicBezTo>
                  <a:pt x="3124" y="800"/>
                  <a:pt x="3140" y="811"/>
                  <a:pt x="3151" y="829"/>
                </a:cubicBezTo>
                <a:cubicBezTo>
                  <a:pt x="3163" y="847"/>
                  <a:pt x="3168" y="870"/>
                  <a:pt x="3167" y="895"/>
                </a:cubicBezTo>
                <a:cubicBezTo>
                  <a:pt x="3164" y="942"/>
                  <a:pt x="3136" y="979"/>
                  <a:pt x="3102" y="979"/>
                </a:cubicBezTo>
                <a:close/>
                <a:moveTo>
                  <a:pt x="3985" y="1077"/>
                </a:moveTo>
                <a:cubicBezTo>
                  <a:pt x="3983" y="1077"/>
                  <a:pt x="3981" y="1077"/>
                  <a:pt x="3979" y="1077"/>
                </a:cubicBezTo>
                <a:cubicBezTo>
                  <a:pt x="3831" y="1058"/>
                  <a:pt x="3683" y="1041"/>
                  <a:pt x="3538" y="1025"/>
                </a:cubicBezTo>
                <a:cubicBezTo>
                  <a:pt x="3502" y="1021"/>
                  <a:pt x="3476" y="978"/>
                  <a:pt x="3479" y="928"/>
                </a:cubicBezTo>
                <a:cubicBezTo>
                  <a:pt x="3480" y="903"/>
                  <a:pt x="3490" y="879"/>
                  <a:pt x="3503" y="863"/>
                </a:cubicBezTo>
                <a:cubicBezTo>
                  <a:pt x="3517" y="848"/>
                  <a:pt x="3534" y="841"/>
                  <a:pt x="3550" y="845"/>
                </a:cubicBezTo>
                <a:cubicBezTo>
                  <a:pt x="3693" y="861"/>
                  <a:pt x="3841" y="879"/>
                  <a:pt x="3990" y="897"/>
                </a:cubicBezTo>
                <a:cubicBezTo>
                  <a:pt x="4026" y="901"/>
                  <a:pt x="4051" y="945"/>
                  <a:pt x="4049" y="995"/>
                </a:cubicBezTo>
                <a:cubicBezTo>
                  <a:pt x="4046" y="1041"/>
                  <a:pt x="4019" y="1077"/>
                  <a:pt x="3985" y="1077"/>
                </a:cubicBezTo>
                <a:close/>
                <a:moveTo>
                  <a:pt x="4867" y="1195"/>
                </a:moveTo>
                <a:cubicBezTo>
                  <a:pt x="4866" y="1195"/>
                  <a:pt x="4862" y="1195"/>
                  <a:pt x="4861" y="1195"/>
                </a:cubicBezTo>
                <a:cubicBezTo>
                  <a:pt x="4713" y="1173"/>
                  <a:pt x="4566" y="1153"/>
                  <a:pt x="4420" y="1134"/>
                </a:cubicBezTo>
                <a:cubicBezTo>
                  <a:pt x="4385" y="1129"/>
                  <a:pt x="4359" y="1085"/>
                  <a:pt x="4362" y="1035"/>
                </a:cubicBezTo>
                <a:cubicBezTo>
                  <a:pt x="4366" y="986"/>
                  <a:pt x="4397" y="950"/>
                  <a:pt x="4432" y="954"/>
                </a:cubicBezTo>
                <a:cubicBezTo>
                  <a:pt x="4579" y="973"/>
                  <a:pt x="4726" y="994"/>
                  <a:pt x="4874" y="1015"/>
                </a:cubicBezTo>
                <a:cubicBezTo>
                  <a:pt x="4891" y="1018"/>
                  <a:pt x="4907" y="1029"/>
                  <a:pt x="4918" y="1048"/>
                </a:cubicBezTo>
                <a:cubicBezTo>
                  <a:pt x="4928" y="1067"/>
                  <a:pt x="4933" y="1091"/>
                  <a:pt x="4932" y="1115"/>
                </a:cubicBezTo>
                <a:cubicBezTo>
                  <a:pt x="4928" y="1160"/>
                  <a:pt x="4900" y="1195"/>
                  <a:pt x="4867" y="1195"/>
                </a:cubicBezTo>
                <a:close/>
                <a:moveTo>
                  <a:pt x="5747" y="1337"/>
                </a:moveTo>
                <a:cubicBezTo>
                  <a:pt x="5745" y="1337"/>
                  <a:pt x="5740" y="1337"/>
                  <a:pt x="5739" y="1336"/>
                </a:cubicBezTo>
                <a:cubicBezTo>
                  <a:pt x="5593" y="1310"/>
                  <a:pt x="5447" y="1286"/>
                  <a:pt x="5300" y="1261"/>
                </a:cubicBezTo>
                <a:cubicBezTo>
                  <a:pt x="5265" y="1255"/>
                  <a:pt x="5239" y="1210"/>
                  <a:pt x="5244" y="1161"/>
                </a:cubicBezTo>
                <a:cubicBezTo>
                  <a:pt x="5248" y="1113"/>
                  <a:pt x="5279" y="1080"/>
                  <a:pt x="5314" y="1081"/>
                </a:cubicBezTo>
                <a:cubicBezTo>
                  <a:pt x="5462" y="1105"/>
                  <a:pt x="5609" y="1130"/>
                  <a:pt x="5755" y="1155"/>
                </a:cubicBezTo>
                <a:cubicBezTo>
                  <a:pt x="5790" y="1161"/>
                  <a:pt x="5815" y="1207"/>
                  <a:pt x="5811" y="1256"/>
                </a:cubicBezTo>
                <a:cubicBezTo>
                  <a:pt x="5807" y="1303"/>
                  <a:pt x="5779" y="1337"/>
                  <a:pt x="5747" y="1337"/>
                </a:cubicBezTo>
                <a:close/>
                <a:moveTo>
                  <a:pt x="6624" y="1509"/>
                </a:moveTo>
                <a:cubicBezTo>
                  <a:pt x="6622" y="1509"/>
                  <a:pt x="6615" y="1508"/>
                  <a:pt x="6612" y="1507"/>
                </a:cubicBezTo>
                <a:cubicBezTo>
                  <a:pt x="6470" y="1476"/>
                  <a:pt x="6324" y="1445"/>
                  <a:pt x="6177" y="1417"/>
                </a:cubicBezTo>
                <a:cubicBezTo>
                  <a:pt x="6142" y="1410"/>
                  <a:pt x="6117" y="1365"/>
                  <a:pt x="6122" y="1315"/>
                </a:cubicBezTo>
                <a:cubicBezTo>
                  <a:pt x="6124" y="1291"/>
                  <a:pt x="6134" y="1268"/>
                  <a:pt x="6148" y="1253"/>
                </a:cubicBezTo>
                <a:cubicBezTo>
                  <a:pt x="6161" y="1239"/>
                  <a:pt x="6179" y="1233"/>
                  <a:pt x="6196" y="1237"/>
                </a:cubicBezTo>
                <a:cubicBezTo>
                  <a:pt x="6342" y="1266"/>
                  <a:pt x="6489" y="1297"/>
                  <a:pt x="6634" y="1328"/>
                </a:cubicBezTo>
                <a:cubicBezTo>
                  <a:pt x="6669" y="1336"/>
                  <a:pt x="6693" y="1382"/>
                  <a:pt x="6687" y="1431"/>
                </a:cubicBezTo>
                <a:cubicBezTo>
                  <a:pt x="6682" y="1477"/>
                  <a:pt x="6656" y="1509"/>
                  <a:pt x="6624" y="1509"/>
                </a:cubicBezTo>
                <a:close/>
                <a:moveTo>
                  <a:pt x="7497" y="1722"/>
                </a:moveTo>
                <a:cubicBezTo>
                  <a:pt x="7494" y="1722"/>
                  <a:pt x="7487" y="1721"/>
                  <a:pt x="7484" y="1720"/>
                </a:cubicBezTo>
                <a:cubicBezTo>
                  <a:pt x="7344" y="1682"/>
                  <a:pt x="7198" y="1644"/>
                  <a:pt x="7050" y="1608"/>
                </a:cubicBezTo>
                <a:cubicBezTo>
                  <a:pt x="7033" y="1604"/>
                  <a:pt x="7018" y="1591"/>
                  <a:pt x="7008" y="1571"/>
                </a:cubicBezTo>
                <a:cubicBezTo>
                  <a:pt x="6998" y="1551"/>
                  <a:pt x="6995" y="1527"/>
                  <a:pt x="6998" y="1504"/>
                </a:cubicBezTo>
                <a:cubicBezTo>
                  <a:pt x="7001" y="1480"/>
                  <a:pt x="7010" y="1458"/>
                  <a:pt x="7024" y="1444"/>
                </a:cubicBezTo>
                <a:cubicBezTo>
                  <a:pt x="7038" y="1430"/>
                  <a:pt x="7055" y="1425"/>
                  <a:pt x="7072" y="1429"/>
                </a:cubicBezTo>
                <a:cubicBezTo>
                  <a:pt x="7221" y="1466"/>
                  <a:pt x="7368" y="1503"/>
                  <a:pt x="7509" y="1542"/>
                </a:cubicBezTo>
                <a:cubicBezTo>
                  <a:pt x="7526" y="1547"/>
                  <a:pt x="7540" y="1560"/>
                  <a:pt x="7550" y="1580"/>
                </a:cubicBezTo>
                <a:cubicBezTo>
                  <a:pt x="7560" y="1600"/>
                  <a:pt x="7563" y="1624"/>
                  <a:pt x="7560" y="1648"/>
                </a:cubicBezTo>
                <a:cubicBezTo>
                  <a:pt x="7554" y="1691"/>
                  <a:pt x="7527" y="1722"/>
                  <a:pt x="7497" y="1722"/>
                </a:cubicBezTo>
                <a:close/>
                <a:moveTo>
                  <a:pt x="8362" y="1991"/>
                </a:moveTo>
                <a:cubicBezTo>
                  <a:pt x="8359" y="1991"/>
                  <a:pt x="8349" y="1989"/>
                  <a:pt x="8346" y="1988"/>
                </a:cubicBezTo>
                <a:cubicBezTo>
                  <a:pt x="8211" y="1940"/>
                  <a:pt x="8066" y="1892"/>
                  <a:pt x="7917" y="1845"/>
                </a:cubicBezTo>
                <a:cubicBezTo>
                  <a:pt x="7882" y="1834"/>
                  <a:pt x="7860" y="1786"/>
                  <a:pt x="7868" y="1738"/>
                </a:cubicBezTo>
                <a:cubicBezTo>
                  <a:pt x="7875" y="1689"/>
                  <a:pt x="7909" y="1659"/>
                  <a:pt x="7944" y="1669"/>
                </a:cubicBezTo>
                <a:cubicBezTo>
                  <a:pt x="8096" y="1716"/>
                  <a:pt x="8241" y="1764"/>
                  <a:pt x="8377" y="1813"/>
                </a:cubicBezTo>
                <a:cubicBezTo>
                  <a:pt x="8412" y="1825"/>
                  <a:pt x="8432" y="1876"/>
                  <a:pt x="8424" y="1924"/>
                </a:cubicBezTo>
                <a:cubicBezTo>
                  <a:pt x="8417" y="1963"/>
                  <a:pt x="8391" y="1991"/>
                  <a:pt x="8362" y="1991"/>
                </a:cubicBezTo>
                <a:close/>
                <a:moveTo>
                  <a:pt x="8228" y="5523"/>
                </a:moveTo>
                <a:cubicBezTo>
                  <a:pt x="8370" y="5454"/>
                  <a:pt x="8509" y="5387"/>
                  <a:pt x="8645" y="5319"/>
                </a:cubicBezTo>
                <a:cubicBezTo>
                  <a:pt x="8679" y="5303"/>
                  <a:pt x="8716" y="5327"/>
                  <a:pt x="8727" y="5375"/>
                </a:cubicBezTo>
                <a:cubicBezTo>
                  <a:pt x="8733" y="5398"/>
                  <a:pt x="8732" y="5422"/>
                  <a:pt x="8725" y="5444"/>
                </a:cubicBezTo>
                <a:cubicBezTo>
                  <a:pt x="8718" y="5466"/>
                  <a:pt x="8705" y="5482"/>
                  <a:pt x="8689" y="5490"/>
                </a:cubicBezTo>
                <a:cubicBezTo>
                  <a:pt x="8553" y="5558"/>
                  <a:pt x="8413" y="5626"/>
                  <a:pt x="8271" y="5695"/>
                </a:cubicBezTo>
                <a:cubicBezTo>
                  <a:pt x="8264" y="5698"/>
                  <a:pt x="8256" y="5700"/>
                  <a:pt x="8250" y="5700"/>
                </a:cubicBezTo>
                <a:cubicBezTo>
                  <a:pt x="8222" y="5700"/>
                  <a:pt x="8198" y="5676"/>
                  <a:pt x="8189" y="5639"/>
                </a:cubicBezTo>
                <a:cubicBezTo>
                  <a:pt x="8176" y="5592"/>
                  <a:pt x="8194" y="5539"/>
                  <a:pt x="8228" y="5523"/>
                </a:cubicBezTo>
                <a:close/>
                <a:moveTo>
                  <a:pt x="7391" y="5930"/>
                </a:moveTo>
                <a:cubicBezTo>
                  <a:pt x="7531" y="5861"/>
                  <a:pt x="7671" y="5793"/>
                  <a:pt x="7809" y="5725"/>
                </a:cubicBezTo>
                <a:cubicBezTo>
                  <a:pt x="7843" y="5710"/>
                  <a:pt x="7880" y="5735"/>
                  <a:pt x="7891" y="5782"/>
                </a:cubicBezTo>
                <a:cubicBezTo>
                  <a:pt x="7903" y="5829"/>
                  <a:pt x="7885" y="5880"/>
                  <a:pt x="7851" y="5896"/>
                </a:cubicBezTo>
                <a:cubicBezTo>
                  <a:pt x="7713" y="5964"/>
                  <a:pt x="7574" y="6031"/>
                  <a:pt x="7434" y="6100"/>
                </a:cubicBezTo>
                <a:cubicBezTo>
                  <a:pt x="7427" y="6103"/>
                  <a:pt x="7419" y="6105"/>
                  <a:pt x="7412" y="6105"/>
                </a:cubicBezTo>
                <a:cubicBezTo>
                  <a:pt x="7385" y="6105"/>
                  <a:pt x="7361" y="6081"/>
                  <a:pt x="7352" y="6045"/>
                </a:cubicBezTo>
                <a:cubicBezTo>
                  <a:pt x="7339" y="5999"/>
                  <a:pt x="7357" y="5948"/>
                  <a:pt x="7391" y="5930"/>
                </a:cubicBezTo>
                <a:close/>
                <a:moveTo>
                  <a:pt x="6525" y="6417"/>
                </a:moveTo>
                <a:cubicBezTo>
                  <a:pt x="6531" y="6395"/>
                  <a:pt x="6544" y="6378"/>
                  <a:pt x="6560" y="6369"/>
                </a:cubicBezTo>
                <a:cubicBezTo>
                  <a:pt x="6689" y="6295"/>
                  <a:pt x="6824" y="6222"/>
                  <a:pt x="6974" y="6144"/>
                </a:cubicBezTo>
                <a:cubicBezTo>
                  <a:pt x="7008" y="6126"/>
                  <a:pt x="7045" y="6151"/>
                  <a:pt x="7057" y="6197"/>
                </a:cubicBezTo>
                <a:cubicBezTo>
                  <a:pt x="7063" y="6219"/>
                  <a:pt x="7062" y="6244"/>
                  <a:pt x="7055" y="6266"/>
                </a:cubicBezTo>
                <a:cubicBezTo>
                  <a:pt x="7048" y="6288"/>
                  <a:pt x="7035" y="6305"/>
                  <a:pt x="7018" y="6313"/>
                </a:cubicBezTo>
                <a:cubicBezTo>
                  <a:pt x="6872" y="6390"/>
                  <a:pt x="6737" y="6463"/>
                  <a:pt x="6607" y="6537"/>
                </a:cubicBezTo>
                <a:cubicBezTo>
                  <a:pt x="6600" y="6541"/>
                  <a:pt x="6592" y="6544"/>
                  <a:pt x="6583" y="6544"/>
                </a:cubicBezTo>
                <a:cubicBezTo>
                  <a:pt x="6557" y="6544"/>
                  <a:pt x="6533" y="6522"/>
                  <a:pt x="6523" y="6486"/>
                </a:cubicBezTo>
                <a:cubicBezTo>
                  <a:pt x="6517" y="6463"/>
                  <a:pt x="6517" y="6439"/>
                  <a:pt x="6525" y="6417"/>
                </a:cubicBezTo>
                <a:close/>
                <a:moveTo>
                  <a:pt x="5715" y="6933"/>
                </a:moveTo>
                <a:cubicBezTo>
                  <a:pt x="5721" y="6910"/>
                  <a:pt x="5732" y="6891"/>
                  <a:pt x="5748" y="6880"/>
                </a:cubicBezTo>
                <a:cubicBezTo>
                  <a:pt x="5872" y="6791"/>
                  <a:pt x="6008" y="6700"/>
                  <a:pt x="6150" y="6612"/>
                </a:cubicBezTo>
                <a:cubicBezTo>
                  <a:pt x="6182" y="6592"/>
                  <a:pt x="6221" y="6613"/>
                  <a:pt x="6235" y="6658"/>
                </a:cubicBezTo>
                <a:cubicBezTo>
                  <a:pt x="6242" y="6680"/>
                  <a:pt x="6242" y="6705"/>
                  <a:pt x="6236" y="6728"/>
                </a:cubicBezTo>
                <a:cubicBezTo>
                  <a:pt x="6230" y="6750"/>
                  <a:pt x="6218" y="6768"/>
                  <a:pt x="6202" y="6778"/>
                </a:cubicBezTo>
                <a:cubicBezTo>
                  <a:pt x="6063" y="6865"/>
                  <a:pt x="5929" y="6954"/>
                  <a:pt x="5805" y="7042"/>
                </a:cubicBezTo>
                <a:cubicBezTo>
                  <a:pt x="5797" y="7048"/>
                  <a:pt x="5787" y="7052"/>
                  <a:pt x="5776" y="7052"/>
                </a:cubicBezTo>
                <a:cubicBezTo>
                  <a:pt x="5752" y="7052"/>
                  <a:pt x="5730" y="7033"/>
                  <a:pt x="5719" y="7003"/>
                </a:cubicBezTo>
                <a:cubicBezTo>
                  <a:pt x="5711" y="6981"/>
                  <a:pt x="5710" y="6956"/>
                  <a:pt x="5715" y="6933"/>
                </a:cubicBezTo>
                <a:close/>
                <a:moveTo>
                  <a:pt x="4985" y="7542"/>
                </a:moveTo>
                <a:cubicBezTo>
                  <a:pt x="5067" y="7449"/>
                  <a:pt x="5161" y="7356"/>
                  <a:pt x="5266" y="7263"/>
                </a:cubicBezTo>
                <a:cubicBezTo>
                  <a:pt x="5296" y="7237"/>
                  <a:pt x="5326" y="7211"/>
                  <a:pt x="5356" y="7185"/>
                </a:cubicBezTo>
                <a:cubicBezTo>
                  <a:pt x="5387" y="7159"/>
                  <a:pt x="5426" y="7173"/>
                  <a:pt x="5444" y="7215"/>
                </a:cubicBezTo>
                <a:cubicBezTo>
                  <a:pt x="5463" y="7258"/>
                  <a:pt x="5453" y="7314"/>
                  <a:pt x="5423" y="7340"/>
                </a:cubicBezTo>
                <a:cubicBezTo>
                  <a:pt x="5393" y="7365"/>
                  <a:pt x="5364" y="7391"/>
                  <a:pt x="5335" y="7416"/>
                </a:cubicBezTo>
                <a:cubicBezTo>
                  <a:pt x="5235" y="7506"/>
                  <a:pt x="5144" y="7595"/>
                  <a:pt x="5066" y="7683"/>
                </a:cubicBezTo>
                <a:cubicBezTo>
                  <a:pt x="5054" y="7697"/>
                  <a:pt x="5040" y="7704"/>
                  <a:pt x="5026" y="7704"/>
                </a:cubicBezTo>
                <a:cubicBezTo>
                  <a:pt x="5006" y="7704"/>
                  <a:pt x="4988" y="7692"/>
                  <a:pt x="4975" y="7669"/>
                </a:cubicBezTo>
                <a:cubicBezTo>
                  <a:pt x="4964" y="7650"/>
                  <a:pt x="4959" y="7627"/>
                  <a:pt x="4961" y="7603"/>
                </a:cubicBezTo>
                <a:cubicBezTo>
                  <a:pt x="4963" y="7578"/>
                  <a:pt x="4971" y="7557"/>
                  <a:pt x="4985" y="7542"/>
                </a:cubicBezTo>
                <a:close/>
                <a:moveTo>
                  <a:pt x="4622" y="8696"/>
                </a:moveTo>
                <a:cubicBezTo>
                  <a:pt x="4610" y="8713"/>
                  <a:pt x="4594" y="8723"/>
                  <a:pt x="4576" y="8723"/>
                </a:cubicBezTo>
                <a:cubicBezTo>
                  <a:pt x="4576" y="8723"/>
                  <a:pt x="4575" y="8723"/>
                  <a:pt x="4575" y="8723"/>
                </a:cubicBezTo>
                <a:cubicBezTo>
                  <a:pt x="4540" y="8723"/>
                  <a:pt x="4511" y="8683"/>
                  <a:pt x="4511" y="8633"/>
                </a:cubicBezTo>
                <a:lnTo>
                  <a:pt x="4511" y="8619"/>
                </a:lnTo>
                <a:cubicBezTo>
                  <a:pt x="4511" y="8412"/>
                  <a:pt x="4562" y="8205"/>
                  <a:pt x="4664" y="8003"/>
                </a:cubicBezTo>
                <a:cubicBezTo>
                  <a:pt x="4684" y="7963"/>
                  <a:pt x="4725" y="7953"/>
                  <a:pt x="4753" y="7981"/>
                </a:cubicBezTo>
                <a:cubicBezTo>
                  <a:pt x="4768" y="7995"/>
                  <a:pt x="4777" y="8016"/>
                  <a:pt x="4780" y="8039"/>
                </a:cubicBezTo>
                <a:cubicBezTo>
                  <a:pt x="4783" y="8063"/>
                  <a:pt x="4779" y="8088"/>
                  <a:pt x="4769" y="8107"/>
                </a:cubicBezTo>
                <a:cubicBezTo>
                  <a:pt x="4683" y="8279"/>
                  <a:pt x="4640" y="8450"/>
                  <a:pt x="4640" y="8618"/>
                </a:cubicBezTo>
                <a:lnTo>
                  <a:pt x="4640" y="8631"/>
                </a:lnTo>
                <a:cubicBezTo>
                  <a:pt x="4640" y="8655"/>
                  <a:pt x="4633" y="8679"/>
                  <a:pt x="4622" y="8696"/>
                </a:cubicBezTo>
                <a:close/>
                <a:moveTo>
                  <a:pt x="5083" y="9702"/>
                </a:moveTo>
                <a:cubicBezTo>
                  <a:pt x="5071" y="9723"/>
                  <a:pt x="5052" y="9736"/>
                  <a:pt x="5033" y="9736"/>
                </a:cubicBezTo>
                <a:cubicBezTo>
                  <a:pt x="5018" y="9736"/>
                  <a:pt x="5003" y="9729"/>
                  <a:pt x="4992" y="9716"/>
                </a:cubicBezTo>
                <a:cubicBezTo>
                  <a:pt x="4858" y="9563"/>
                  <a:pt x="4750" y="9408"/>
                  <a:pt x="4673" y="9257"/>
                </a:cubicBezTo>
                <a:cubicBezTo>
                  <a:pt x="4652" y="9216"/>
                  <a:pt x="4658" y="9159"/>
                  <a:pt x="4688" y="9130"/>
                </a:cubicBezTo>
                <a:cubicBezTo>
                  <a:pt x="4716" y="9101"/>
                  <a:pt x="4757" y="9110"/>
                  <a:pt x="4778" y="9150"/>
                </a:cubicBezTo>
                <a:cubicBezTo>
                  <a:pt x="4848" y="9289"/>
                  <a:pt x="4948" y="9431"/>
                  <a:pt x="5074" y="9574"/>
                </a:cubicBezTo>
                <a:cubicBezTo>
                  <a:pt x="5101" y="9606"/>
                  <a:pt x="5106" y="9664"/>
                  <a:pt x="5083" y="9702"/>
                </a:cubicBezTo>
                <a:close/>
                <a:moveTo>
                  <a:pt x="5838" y="10342"/>
                </a:moveTo>
                <a:cubicBezTo>
                  <a:pt x="5827" y="10372"/>
                  <a:pt x="5805" y="10391"/>
                  <a:pt x="5781" y="10391"/>
                </a:cubicBezTo>
                <a:cubicBezTo>
                  <a:pt x="5771" y="10391"/>
                  <a:pt x="5760" y="10388"/>
                  <a:pt x="5752" y="10381"/>
                </a:cubicBezTo>
                <a:cubicBezTo>
                  <a:pt x="5611" y="10280"/>
                  <a:pt x="5480" y="10177"/>
                  <a:pt x="5362" y="10077"/>
                </a:cubicBezTo>
                <a:cubicBezTo>
                  <a:pt x="5347" y="10064"/>
                  <a:pt x="5337" y="10044"/>
                  <a:pt x="5332" y="10020"/>
                </a:cubicBezTo>
                <a:cubicBezTo>
                  <a:pt x="5328" y="9997"/>
                  <a:pt x="5331" y="9972"/>
                  <a:pt x="5340" y="9952"/>
                </a:cubicBezTo>
                <a:cubicBezTo>
                  <a:pt x="5359" y="9910"/>
                  <a:pt x="5399" y="9896"/>
                  <a:pt x="5429" y="9922"/>
                </a:cubicBezTo>
                <a:cubicBezTo>
                  <a:pt x="5543" y="10020"/>
                  <a:pt x="5672" y="10121"/>
                  <a:pt x="5810" y="10221"/>
                </a:cubicBezTo>
                <a:cubicBezTo>
                  <a:pt x="5825" y="10232"/>
                  <a:pt x="5837" y="10250"/>
                  <a:pt x="5843" y="10273"/>
                </a:cubicBezTo>
                <a:cubicBezTo>
                  <a:pt x="5848" y="10296"/>
                  <a:pt x="5846" y="10321"/>
                  <a:pt x="5838" y="10342"/>
                </a:cubicBezTo>
                <a:close/>
                <a:moveTo>
                  <a:pt x="6646" y="10845"/>
                </a:moveTo>
                <a:cubicBezTo>
                  <a:pt x="6636" y="10879"/>
                  <a:pt x="6612" y="10901"/>
                  <a:pt x="6586" y="10901"/>
                </a:cubicBezTo>
                <a:cubicBezTo>
                  <a:pt x="6577" y="10901"/>
                  <a:pt x="6570" y="10899"/>
                  <a:pt x="6562" y="10894"/>
                </a:cubicBezTo>
                <a:cubicBezTo>
                  <a:pt x="6419" y="10814"/>
                  <a:pt x="6282" y="10731"/>
                  <a:pt x="6153" y="10650"/>
                </a:cubicBezTo>
                <a:cubicBezTo>
                  <a:pt x="6121" y="10630"/>
                  <a:pt x="6106" y="10575"/>
                  <a:pt x="6121" y="10530"/>
                </a:cubicBezTo>
                <a:cubicBezTo>
                  <a:pt x="6135" y="10485"/>
                  <a:pt x="6173" y="10465"/>
                  <a:pt x="6205" y="10484"/>
                </a:cubicBezTo>
                <a:cubicBezTo>
                  <a:pt x="6331" y="10563"/>
                  <a:pt x="6467" y="10645"/>
                  <a:pt x="6610" y="10726"/>
                </a:cubicBezTo>
                <a:cubicBezTo>
                  <a:pt x="6626" y="10735"/>
                  <a:pt x="6639" y="10752"/>
                  <a:pt x="6645" y="10774"/>
                </a:cubicBezTo>
                <a:cubicBezTo>
                  <a:pt x="6652" y="10796"/>
                  <a:pt x="6652" y="10823"/>
                  <a:pt x="6646" y="10845"/>
                </a:cubicBezTo>
                <a:close/>
                <a:moveTo>
                  <a:pt x="7475" y="11276"/>
                </a:moveTo>
                <a:cubicBezTo>
                  <a:pt x="7467" y="11312"/>
                  <a:pt x="7442" y="11336"/>
                  <a:pt x="7414" y="11336"/>
                </a:cubicBezTo>
                <a:cubicBezTo>
                  <a:pt x="7407" y="11336"/>
                  <a:pt x="7400" y="11334"/>
                  <a:pt x="7394" y="11331"/>
                </a:cubicBezTo>
                <a:cubicBezTo>
                  <a:pt x="7249" y="11261"/>
                  <a:pt x="7109" y="11190"/>
                  <a:pt x="6976" y="11120"/>
                </a:cubicBezTo>
                <a:cubicBezTo>
                  <a:pt x="6943" y="11103"/>
                  <a:pt x="6926" y="11051"/>
                  <a:pt x="6938" y="11004"/>
                </a:cubicBezTo>
                <a:cubicBezTo>
                  <a:pt x="6951" y="10957"/>
                  <a:pt x="6988" y="10933"/>
                  <a:pt x="7021" y="10950"/>
                </a:cubicBezTo>
                <a:cubicBezTo>
                  <a:pt x="7154" y="11020"/>
                  <a:pt x="7293" y="11090"/>
                  <a:pt x="7436" y="11159"/>
                </a:cubicBezTo>
                <a:cubicBezTo>
                  <a:pt x="7452" y="11167"/>
                  <a:pt x="7465" y="11183"/>
                  <a:pt x="7473" y="11206"/>
                </a:cubicBezTo>
                <a:cubicBezTo>
                  <a:pt x="7479" y="11228"/>
                  <a:pt x="7481" y="11253"/>
                  <a:pt x="7475" y="11276"/>
                </a:cubicBezTo>
                <a:close/>
                <a:moveTo>
                  <a:pt x="8316" y="11660"/>
                </a:moveTo>
                <a:cubicBezTo>
                  <a:pt x="8307" y="11698"/>
                  <a:pt x="8283" y="11723"/>
                  <a:pt x="8254" y="11723"/>
                </a:cubicBezTo>
                <a:cubicBezTo>
                  <a:pt x="8248" y="11723"/>
                  <a:pt x="8242" y="11722"/>
                  <a:pt x="8236" y="11719"/>
                </a:cubicBezTo>
                <a:cubicBezTo>
                  <a:pt x="8090" y="11655"/>
                  <a:pt x="7949" y="11593"/>
                  <a:pt x="7813" y="11529"/>
                </a:cubicBezTo>
                <a:cubicBezTo>
                  <a:pt x="7780" y="11514"/>
                  <a:pt x="7761" y="11462"/>
                  <a:pt x="7772" y="11415"/>
                </a:cubicBezTo>
                <a:cubicBezTo>
                  <a:pt x="7783" y="11367"/>
                  <a:pt x="7819" y="11341"/>
                  <a:pt x="7853" y="11356"/>
                </a:cubicBezTo>
                <a:cubicBezTo>
                  <a:pt x="7988" y="11419"/>
                  <a:pt x="8129" y="11482"/>
                  <a:pt x="8274" y="11544"/>
                </a:cubicBezTo>
                <a:cubicBezTo>
                  <a:pt x="8290" y="11551"/>
                  <a:pt x="8304" y="11567"/>
                  <a:pt x="8311" y="11589"/>
                </a:cubicBezTo>
                <a:cubicBezTo>
                  <a:pt x="8319" y="11613"/>
                  <a:pt x="8321" y="11637"/>
                  <a:pt x="8316" y="11660"/>
                </a:cubicBezTo>
                <a:close/>
                <a:moveTo>
                  <a:pt x="9163" y="12013"/>
                </a:moveTo>
                <a:cubicBezTo>
                  <a:pt x="9155" y="12052"/>
                  <a:pt x="9129" y="12079"/>
                  <a:pt x="9101" y="12079"/>
                </a:cubicBezTo>
                <a:cubicBezTo>
                  <a:pt x="9095" y="12079"/>
                  <a:pt x="9088" y="12078"/>
                  <a:pt x="9083" y="12076"/>
                </a:cubicBezTo>
                <a:cubicBezTo>
                  <a:pt x="8937" y="12018"/>
                  <a:pt x="8795" y="11959"/>
                  <a:pt x="8657" y="11902"/>
                </a:cubicBezTo>
                <a:cubicBezTo>
                  <a:pt x="8641" y="11895"/>
                  <a:pt x="8627" y="11880"/>
                  <a:pt x="8620" y="11859"/>
                </a:cubicBezTo>
                <a:cubicBezTo>
                  <a:pt x="8611" y="11838"/>
                  <a:pt x="8610" y="11813"/>
                  <a:pt x="8615" y="11790"/>
                </a:cubicBezTo>
                <a:cubicBezTo>
                  <a:pt x="8620" y="11766"/>
                  <a:pt x="8631" y="11746"/>
                  <a:pt x="8646" y="11735"/>
                </a:cubicBezTo>
                <a:cubicBezTo>
                  <a:pt x="8661" y="11724"/>
                  <a:pt x="8679" y="11721"/>
                  <a:pt x="8695" y="11729"/>
                </a:cubicBezTo>
                <a:cubicBezTo>
                  <a:pt x="8833" y="11787"/>
                  <a:pt x="8973" y="11845"/>
                  <a:pt x="9118" y="11902"/>
                </a:cubicBezTo>
                <a:cubicBezTo>
                  <a:pt x="9153" y="11914"/>
                  <a:pt x="9173" y="11964"/>
                  <a:pt x="9163" y="12013"/>
                </a:cubicBezTo>
                <a:close/>
                <a:moveTo>
                  <a:pt x="10016" y="12341"/>
                </a:moveTo>
                <a:cubicBezTo>
                  <a:pt x="10008" y="12381"/>
                  <a:pt x="9983" y="12409"/>
                  <a:pt x="9953" y="12409"/>
                </a:cubicBezTo>
                <a:cubicBezTo>
                  <a:pt x="9950" y="12409"/>
                  <a:pt x="9940" y="12407"/>
                  <a:pt x="9937" y="12406"/>
                </a:cubicBezTo>
                <a:cubicBezTo>
                  <a:pt x="9792" y="12351"/>
                  <a:pt x="9649" y="12297"/>
                  <a:pt x="9510" y="12243"/>
                </a:cubicBezTo>
                <a:cubicBezTo>
                  <a:pt x="9494" y="12237"/>
                  <a:pt x="9479" y="12222"/>
                  <a:pt x="9472" y="12201"/>
                </a:cubicBezTo>
                <a:cubicBezTo>
                  <a:pt x="9463" y="12180"/>
                  <a:pt x="9461" y="12155"/>
                  <a:pt x="9465" y="12131"/>
                </a:cubicBezTo>
                <a:cubicBezTo>
                  <a:pt x="9469" y="12108"/>
                  <a:pt x="9481" y="12088"/>
                  <a:pt x="9496" y="12076"/>
                </a:cubicBezTo>
                <a:cubicBezTo>
                  <a:pt x="9511" y="12064"/>
                  <a:pt x="9528" y="12061"/>
                  <a:pt x="9545" y="12068"/>
                </a:cubicBezTo>
                <a:cubicBezTo>
                  <a:pt x="9684" y="12121"/>
                  <a:pt x="9825" y="12176"/>
                  <a:pt x="9970" y="12230"/>
                </a:cubicBezTo>
                <a:cubicBezTo>
                  <a:pt x="9987" y="12236"/>
                  <a:pt x="10001" y="12251"/>
                  <a:pt x="10010" y="12272"/>
                </a:cubicBezTo>
                <a:cubicBezTo>
                  <a:pt x="10017" y="12293"/>
                  <a:pt x="10020" y="12318"/>
                  <a:pt x="10016" y="12341"/>
                </a:cubicBezTo>
                <a:close/>
                <a:moveTo>
                  <a:pt x="10871" y="12652"/>
                </a:moveTo>
                <a:cubicBezTo>
                  <a:pt x="10864" y="12692"/>
                  <a:pt x="10838" y="12720"/>
                  <a:pt x="10809" y="12720"/>
                </a:cubicBezTo>
                <a:cubicBezTo>
                  <a:pt x="10806" y="12720"/>
                  <a:pt x="10796" y="12718"/>
                  <a:pt x="10793" y="12717"/>
                </a:cubicBezTo>
                <a:cubicBezTo>
                  <a:pt x="10647" y="12666"/>
                  <a:pt x="10504" y="12615"/>
                  <a:pt x="10365" y="12564"/>
                </a:cubicBezTo>
                <a:cubicBezTo>
                  <a:pt x="10349" y="12558"/>
                  <a:pt x="10334" y="12542"/>
                  <a:pt x="10326" y="12521"/>
                </a:cubicBezTo>
                <a:cubicBezTo>
                  <a:pt x="10317" y="12500"/>
                  <a:pt x="10314" y="12476"/>
                  <a:pt x="10319" y="12453"/>
                </a:cubicBezTo>
                <a:cubicBezTo>
                  <a:pt x="10327" y="12405"/>
                  <a:pt x="10363" y="12376"/>
                  <a:pt x="10397" y="12388"/>
                </a:cubicBezTo>
                <a:cubicBezTo>
                  <a:pt x="10537" y="12439"/>
                  <a:pt x="10680" y="12490"/>
                  <a:pt x="10825" y="12541"/>
                </a:cubicBezTo>
                <a:cubicBezTo>
                  <a:pt x="10842" y="12547"/>
                  <a:pt x="10856" y="12562"/>
                  <a:pt x="10865" y="12583"/>
                </a:cubicBezTo>
                <a:cubicBezTo>
                  <a:pt x="10873" y="12604"/>
                  <a:pt x="10875" y="12628"/>
                  <a:pt x="10871" y="12652"/>
                </a:cubicBezTo>
                <a:close/>
                <a:moveTo>
                  <a:pt x="11727" y="12957"/>
                </a:moveTo>
                <a:cubicBezTo>
                  <a:pt x="11720" y="12997"/>
                  <a:pt x="11695" y="13024"/>
                  <a:pt x="11665" y="13024"/>
                </a:cubicBezTo>
                <a:cubicBezTo>
                  <a:pt x="11662" y="13024"/>
                  <a:pt x="11652" y="13022"/>
                  <a:pt x="11648" y="13021"/>
                </a:cubicBezTo>
                <a:cubicBezTo>
                  <a:pt x="11509" y="12970"/>
                  <a:pt x="11366" y="12918"/>
                  <a:pt x="11221" y="12867"/>
                </a:cubicBezTo>
                <a:cubicBezTo>
                  <a:pt x="11205" y="12861"/>
                  <a:pt x="11191" y="12847"/>
                  <a:pt x="11182" y="12826"/>
                </a:cubicBezTo>
                <a:cubicBezTo>
                  <a:pt x="11173" y="12805"/>
                  <a:pt x="11171" y="12781"/>
                  <a:pt x="11175" y="12758"/>
                </a:cubicBezTo>
                <a:cubicBezTo>
                  <a:pt x="11183" y="12709"/>
                  <a:pt x="11219" y="12679"/>
                  <a:pt x="11253" y="12691"/>
                </a:cubicBezTo>
                <a:cubicBezTo>
                  <a:pt x="11399" y="12742"/>
                  <a:pt x="11542" y="12794"/>
                  <a:pt x="11682" y="12846"/>
                </a:cubicBezTo>
                <a:cubicBezTo>
                  <a:pt x="11698" y="12852"/>
                  <a:pt x="11712" y="12867"/>
                  <a:pt x="11721" y="12887"/>
                </a:cubicBezTo>
                <a:cubicBezTo>
                  <a:pt x="11730" y="12909"/>
                  <a:pt x="11732" y="12933"/>
                  <a:pt x="11727" y="12957"/>
                </a:cubicBezTo>
                <a:close/>
                <a:moveTo>
                  <a:pt x="12579" y="13287"/>
                </a:moveTo>
                <a:cubicBezTo>
                  <a:pt x="12572" y="13325"/>
                  <a:pt x="12546" y="13353"/>
                  <a:pt x="12517" y="13353"/>
                </a:cubicBezTo>
                <a:cubicBezTo>
                  <a:pt x="12512" y="13353"/>
                  <a:pt x="12505" y="13352"/>
                  <a:pt x="12499" y="13350"/>
                </a:cubicBezTo>
                <a:cubicBezTo>
                  <a:pt x="12361" y="13293"/>
                  <a:pt x="12219" y="13238"/>
                  <a:pt x="12075" y="13183"/>
                </a:cubicBezTo>
                <a:cubicBezTo>
                  <a:pt x="12058" y="13177"/>
                  <a:pt x="12044" y="13162"/>
                  <a:pt x="12036" y="13141"/>
                </a:cubicBezTo>
                <a:cubicBezTo>
                  <a:pt x="12027" y="13119"/>
                  <a:pt x="12025" y="13095"/>
                  <a:pt x="12029" y="13071"/>
                </a:cubicBezTo>
                <a:cubicBezTo>
                  <a:pt x="12033" y="13048"/>
                  <a:pt x="12045" y="13027"/>
                  <a:pt x="12060" y="13016"/>
                </a:cubicBezTo>
                <a:cubicBezTo>
                  <a:pt x="12075" y="13004"/>
                  <a:pt x="12092" y="13002"/>
                  <a:pt x="12108" y="13008"/>
                </a:cubicBezTo>
                <a:cubicBezTo>
                  <a:pt x="12253" y="13063"/>
                  <a:pt x="12395" y="13119"/>
                  <a:pt x="12534" y="13176"/>
                </a:cubicBezTo>
                <a:cubicBezTo>
                  <a:pt x="12550" y="13183"/>
                  <a:pt x="12564" y="13198"/>
                  <a:pt x="12572" y="13219"/>
                </a:cubicBezTo>
                <a:cubicBezTo>
                  <a:pt x="12582" y="13239"/>
                  <a:pt x="12584" y="13264"/>
                  <a:pt x="12579" y="13287"/>
                </a:cubicBezTo>
                <a:close/>
                <a:moveTo>
                  <a:pt x="13424" y="13649"/>
                </a:moveTo>
                <a:cubicBezTo>
                  <a:pt x="13416" y="13687"/>
                  <a:pt x="13391" y="13712"/>
                  <a:pt x="13363" y="13712"/>
                </a:cubicBezTo>
                <a:cubicBezTo>
                  <a:pt x="13356" y="13712"/>
                  <a:pt x="13350" y="13711"/>
                  <a:pt x="13344" y="13708"/>
                </a:cubicBezTo>
                <a:cubicBezTo>
                  <a:pt x="13206" y="13647"/>
                  <a:pt x="13066" y="13586"/>
                  <a:pt x="12923" y="13525"/>
                </a:cubicBezTo>
                <a:cubicBezTo>
                  <a:pt x="12888" y="13509"/>
                  <a:pt x="12869" y="13459"/>
                  <a:pt x="12880" y="13412"/>
                </a:cubicBezTo>
                <a:cubicBezTo>
                  <a:pt x="12890" y="13365"/>
                  <a:pt x="12925" y="13337"/>
                  <a:pt x="12960" y="13352"/>
                </a:cubicBezTo>
                <a:cubicBezTo>
                  <a:pt x="13104" y="13413"/>
                  <a:pt x="13246" y="13474"/>
                  <a:pt x="13383" y="13537"/>
                </a:cubicBezTo>
                <a:cubicBezTo>
                  <a:pt x="13416" y="13551"/>
                  <a:pt x="13435" y="13602"/>
                  <a:pt x="13424" y="13649"/>
                </a:cubicBezTo>
                <a:close/>
                <a:moveTo>
                  <a:pt x="14260" y="14051"/>
                </a:moveTo>
                <a:cubicBezTo>
                  <a:pt x="14251" y="14087"/>
                  <a:pt x="14226" y="14112"/>
                  <a:pt x="14199" y="14112"/>
                </a:cubicBezTo>
                <a:cubicBezTo>
                  <a:pt x="14191" y="14112"/>
                  <a:pt x="14184" y="14110"/>
                  <a:pt x="14177" y="14105"/>
                </a:cubicBezTo>
                <a:cubicBezTo>
                  <a:pt x="14043" y="14037"/>
                  <a:pt x="13905" y="13969"/>
                  <a:pt x="13762" y="13901"/>
                </a:cubicBezTo>
                <a:cubicBezTo>
                  <a:pt x="13745" y="13893"/>
                  <a:pt x="13732" y="13877"/>
                  <a:pt x="13725" y="13855"/>
                </a:cubicBezTo>
                <a:cubicBezTo>
                  <a:pt x="13717" y="13833"/>
                  <a:pt x="13716" y="13809"/>
                  <a:pt x="13722" y="13786"/>
                </a:cubicBezTo>
                <a:cubicBezTo>
                  <a:pt x="13727" y="13763"/>
                  <a:pt x="13739" y="13745"/>
                  <a:pt x="13755" y="13734"/>
                </a:cubicBezTo>
                <a:cubicBezTo>
                  <a:pt x="13770" y="13723"/>
                  <a:pt x="13787" y="13722"/>
                  <a:pt x="13804" y="13730"/>
                </a:cubicBezTo>
                <a:cubicBezTo>
                  <a:pt x="13947" y="13798"/>
                  <a:pt x="14086" y="13866"/>
                  <a:pt x="14221" y="13936"/>
                </a:cubicBezTo>
                <a:cubicBezTo>
                  <a:pt x="14254" y="13953"/>
                  <a:pt x="14271" y="14005"/>
                  <a:pt x="14260" y="14051"/>
                </a:cubicBezTo>
                <a:close/>
                <a:moveTo>
                  <a:pt x="15081" y="14507"/>
                </a:moveTo>
                <a:cubicBezTo>
                  <a:pt x="15071" y="14541"/>
                  <a:pt x="15048" y="14562"/>
                  <a:pt x="15022" y="14562"/>
                </a:cubicBezTo>
                <a:cubicBezTo>
                  <a:pt x="15013" y="14562"/>
                  <a:pt x="15005" y="14560"/>
                  <a:pt x="14998" y="14555"/>
                </a:cubicBezTo>
                <a:cubicBezTo>
                  <a:pt x="14867" y="14477"/>
                  <a:pt x="14730" y="14400"/>
                  <a:pt x="14589" y="14323"/>
                </a:cubicBezTo>
                <a:cubicBezTo>
                  <a:pt x="14574" y="14314"/>
                  <a:pt x="14561" y="14296"/>
                  <a:pt x="14554" y="14274"/>
                </a:cubicBezTo>
                <a:cubicBezTo>
                  <a:pt x="14547" y="14252"/>
                  <a:pt x="14547" y="14228"/>
                  <a:pt x="14552" y="14205"/>
                </a:cubicBezTo>
                <a:cubicBezTo>
                  <a:pt x="14559" y="14182"/>
                  <a:pt x="14571" y="14165"/>
                  <a:pt x="14587" y="14155"/>
                </a:cubicBezTo>
                <a:cubicBezTo>
                  <a:pt x="14602" y="14145"/>
                  <a:pt x="14620" y="14145"/>
                  <a:pt x="14636" y="14154"/>
                </a:cubicBezTo>
                <a:cubicBezTo>
                  <a:pt x="14779" y="14232"/>
                  <a:pt x="14917" y="14311"/>
                  <a:pt x="15047" y="14387"/>
                </a:cubicBezTo>
                <a:cubicBezTo>
                  <a:pt x="15080" y="14407"/>
                  <a:pt x="15095" y="14460"/>
                  <a:pt x="15081" y="14507"/>
                </a:cubicBezTo>
                <a:close/>
                <a:moveTo>
                  <a:pt x="15881" y="15031"/>
                </a:moveTo>
                <a:cubicBezTo>
                  <a:pt x="15870" y="15061"/>
                  <a:pt x="15848" y="15081"/>
                  <a:pt x="15824" y="15081"/>
                </a:cubicBezTo>
                <a:cubicBezTo>
                  <a:pt x="15814" y="15081"/>
                  <a:pt x="15804" y="15077"/>
                  <a:pt x="15795" y="15070"/>
                </a:cubicBezTo>
                <a:cubicBezTo>
                  <a:pt x="15668" y="14980"/>
                  <a:pt x="15535" y="14890"/>
                  <a:pt x="15400" y="14802"/>
                </a:cubicBezTo>
                <a:cubicBezTo>
                  <a:pt x="15368" y="14781"/>
                  <a:pt x="15354" y="14728"/>
                  <a:pt x="15369" y="14681"/>
                </a:cubicBezTo>
                <a:cubicBezTo>
                  <a:pt x="15384" y="14636"/>
                  <a:pt x="15422" y="14616"/>
                  <a:pt x="15454" y="14637"/>
                </a:cubicBezTo>
                <a:cubicBezTo>
                  <a:pt x="15591" y="14726"/>
                  <a:pt x="15725" y="14817"/>
                  <a:pt x="15853" y="14909"/>
                </a:cubicBezTo>
                <a:cubicBezTo>
                  <a:pt x="15869" y="14920"/>
                  <a:pt x="15880" y="14938"/>
                  <a:pt x="15885" y="14961"/>
                </a:cubicBezTo>
                <a:cubicBezTo>
                  <a:pt x="15890" y="14985"/>
                  <a:pt x="15889" y="15010"/>
                  <a:pt x="15881" y="15031"/>
                </a:cubicBezTo>
                <a:close/>
                <a:moveTo>
                  <a:pt x="16645" y="15651"/>
                </a:moveTo>
                <a:cubicBezTo>
                  <a:pt x="16634" y="15678"/>
                  <a:pt x="16613" y="15693"/>
                  <a:pt x="16591" y="15693"/>
                </a:cubicBezTo>
                <a:cubicBezTo>
                  <a:pt x="16579" y="15693"/>
                  <a:pt x="16567" y="15688"/>
                  <a:pt x="16556" y="15679"/>
                </a:cubicBezTo>
                <a:cubicBezTo>
                  <a:pt x="16439" y="15573"/>
                  <a:pt x="16312" y="15465"/>
                  <a:pt x="16181" y="15361"/>
                </a:cubicBezTo>
                <a:cubicBezTo>
                  <a:pt x="16166" y="15349"/>
                  <a:pt x="16155" y="15330"/>
                  <a:pt x="16151" y="15307"/>
                </a:cubicBezTo>
                <a:cubicBezTo>
                  <a:pt x="16146" y="15284"/>
                  <a:pt x="16148" y="15258"/>
                  <a:pt x="16156" y="15237"/>
                </a:cubicBezTo>
                <a:cubicBezTo>
                  <a:pt x="16165" y="15216"/>
                  <a:pt x="16178" y="15201"/>
                  <a:pt x="16196" y="15194"/>
                </a:cubicBezTo>
                <a:cubicBezTo>
                  <a:pt x="16212" y="15188"/>
                  <a:pt x="16230" y="15191"/>
                  <a:pt x="16245" y="15203"/>
                </a:cubicBezTo>
                <a:cubicBezTo>
                  <a:pt x="16379" y="15310"/>
                  <a:pt x="16507" y="15418"/>
                  <a:pt x="16626" y="15526"/>
                </a:cubicBezTo>
                <a:cubicBezTo>
                  <a:pt x="16640" y="15539"/>
                  <a:pt x="16650" y="15559"/>
                  <a:pt x="16654" y="15583"/>
                </a:cubicBezTo>
                <a:cubicBezTo>
                  <a:pt x="16657" y="15607"/>
                  <a:pt x="16654" y="15631"/>
                  <a:pt x="16645" y="15651"/>
                </a:cubicBezTo>
                <a:close/>
                <a:moveTo>
                  <a:pt x="17346" y="16402"/>
                </a:moveTo>
                <a:cubicBezTo>
                  <a:pt x="17333" y="16421"/>
                  <a:pt x="17316" y="16433"/>
                  <a:pt x="17297" y="16433"/>
                </a:cubicBezTo>
                <a:cubicBezTo>
                  <a:pt x="17281" y="16433"/>
                  <a:pt x="17266" y="16425"/>
                  <a:pt x="17255" y="16411"/>
                </a:cubicBezTo>
                <a:cubicBezTo>
                  <a:pt x="17150" y="16282"/>
                  <a:pt x="17035" y="16153"/>
                  <a:pt x="16915" y="16027"/>
                </a:cubicBezTo>
                <a:cubicBezTo>
                  <a:pt x="16887" y="15997"/>
                  <a:pt x="16881" y="15941"/>
                  <a:pt x="16902" y="15901"/>
                </a:cubicBezTo>
                <a:cubicBezTo>
                  <a:pt x="16923" y="15861"/>
                  <a:pt x="16963" y="15852"/>
                  <a:pt x="16992" y="15882"/>
                </a:cubicBezTo>
                <a:cubicBezTo>
                  <a:pt x="17115" y="16009"/>
                  <a:pt x="17232" y="16142"/>
                  <a:pt x="17340" y="16275"/>
                </a:cubicBezTo>
                <a:cubicBezTo>
                  <a:pt x="17366" y="16308"/>
                  <a:pt x="17369" y="16365"/>
                  <a:pt x="17346" y="16402"/>
                </a:cubicBezTo>
                <a:close/>
                <a:moveTo>
                  <a:pt x="17936" y="17321"/>
                </a:moveTo>
                <a:cubicBezTo>
                  <a:pt x="17925" y="17333"/>
                  <a:pt x="17912" y="17339"/>
                  <a:pt x="17897" y="17339"/>
                </a:cubicBezTo>
                <a:cubicBezTo>
                  <a:pt x="17877" y="17339"/>
                  <a:pt x="17858" y="17325"/>
                  <a:pt x="17846" y="17303"/>
                </a:cubicBezTo>
                <a:cubicBezTo>
                  <a:pt x="17762" y="17144"/>
                  <a:pt x="17669" y="16987"/>
                  <a:pt x="17568" y="16837"/>
                </a:cubicBezTo>
                <a:cubicBezTo>
                  <a:pt x="17544" y="16800"/>
                  <a:pt x="17545" y="16743"/>
                  <a:pt x="17571" y="16708"/>
                </a:cubicBezTo>
                <a:cubicBezTo>
                  <a:pt x="17597" y="16674"/>
                  <a:pt x="17637" y="16676"/>
                  <a:pt x="17662" y="16712"/>
                </a:cubicBezTo>
                <a:cubicBezTo>
                  <a:pt x="17765" y="16868"/>
                  <a:pt x="17862" y="17031"/>
                  <a:pt x="17950" y="17195"/>
                </a:cubicBezTo>
                <a:cubicBezTo>
                  <a:pt x="17960" y="17214"/>
                  <a:pt x="17964" y="17239"/>
                  <a:pt x="17962" y="17263"/>
                </a:cubicBezTo>
                <a:cubicBezTo>
                  <a:pt x="17959" y="17285"/>
                  <a:pt x="17950" y="17306"/>
                  <a:pt x="17936" y="17321"/>
                </a:cubicBezTo>
                <a:close/>
                <a:moveTo>
                  <a:pt x="18354" y="18408"/>
                </a:moveTo>
                <a:cubicBezTo>
                  <a:pt x="18347" y="18412"/>
                  <a:pt x="18338" y="18415"/>
                  <a:pt x="18330" y="18415"/>
                </a:cubicBezTo>
                <a:cubicBezTo>
                  <a:pt x="18303" y="18415"/>
                  <a:pt x="18281" y="18393"/>
                  <a:pt x="18271" y="18358"/>
                </a:cubicBezTo>
                <a:cubicBezTo>
                  <a:pt x="18216" y="18169"/>
                  <a:pt x="18152" y="17985"/>
                  <a:pt x="18082" y="17811"/>
                </a:cubicBezTo>
                <a:cubicBezTo>
                  <a:pt x="18073" y="17789"/>
                  <a:pt x="18071" y="17765"/>
                  <a:pt x="18076" y="17741"/>
                </a:cubicBezTo>
                <a:cubicBezTo>
                  <a:pt x="18080" y="17718"/>
                  <a:pt x="18092" y="17699"/>
                  <a:pt x="18107" y="17687"/>
                </a:cubicBezTo>
                <a:cubicBezTo>
                  <a:pt x="18121" y="17675"/>
                  <a:pt x="18138" y="17672"/>
                  <a:pt x="18155" y="17678"/>
                </a:cubicBezTo>
                <a:cubicBezTo>
                  <a:pt x="18172" y="17684"/>
                  <a:pt x="18186" y="17700"/>
                  <a:pt x="18195" y="17721"/>
                </a:cubicBezTo>
                <a:cubicBezTo>
                  <a:pt x="18268" y="17902"/>
                  <a:pt x="18333" y="18093"/>
                  <a:pt x="18391" y="18289"/>
                </a:cubicBezTo>
                <a:cubicBezTo>
                  <a:pt x="18403" y="18336"/>
                  <a:pt x="18387" y="18390"/>
                  <a:pt x="18354" y="18408"/>
                </a:cubicBezTo>
                <a:close/>
                <a:moveTo>
                  <a:pt x="18506" y="19532"/>
                </a:moveTo>
                <a:cubicBezTo>
                  <a:pt x="18480" y="19324"/>
                  <a:pt x="18448" y="19124"/>
                  <a:pt x="18411" y="18935"/>
                </a:cubicBezTo>
                <a:cubicBezTo>
                  <a:pt x="18406" y="18912"/>
                  <a:pt x="18408" y="18887"/>
                  <a:pt x="18416" y="18867"/>
                </a:cubicBezTo>
                <a:cubicBezTo>
                  <a:pt x="18425" y="18846"/>
                  <a:pt x="18439" y="18831"/>
                  <a:pt x="18455" y="18824"/>
                </a:cubicBezTo>
                <a:cubicBezTo>
                  <a:pt x="18471" y="18817"/>
                  <a:pt x="18488" y="18820"/>
                  <a:pt x="18504" y="18832"/>
                </a:cubicBezTo>
                <a:cubicBezTo>
                  <a:pt x="18519" y="18844"/>
                  <a:pt x="18530" y="18864"/>
                  <a:pt x="18534" y="18887"/>
                </a:cubicBezTo>
                <a:cubicBezTo>
                  <a:pt x="18573" y="19082"/>
                  <a:pt x="18606" y="19288"/>
                  <a:pt x="18632" y="19501"/>
                </a:cubicBezTo>
                <a:cubicBezTo>
                  <a:pt x="18635" y="19525"/>
                  <a:pt x="18632" y="19549"/>
                  <a:pt x="18622" y="19569"/>
                </a:cubicBezTo>
                <a:cubicBezTo>
                  <a:pt x="18611" y="19589"/>
                  <a:pt x="18596" y="19602"/>
                  <a:pt x="18580" y="19606"/>
                </a:cubicBezTo>
                <a:cubicBezTo>
                  <a:pt x="18578" y="19607"/>
                  <a:pt x="18571" y="19607"/>
                  <a:pt x="18569" y="19607"/>
                </a:cubicBezTo>
                <a:cubicBezTo>
                  <a:pt x="18538" y="19607"/>
                  <a:pt x="18511" y="19576"/>
                  <a:pt x="18506" y="19532"/>
                </a:cubicBezTo>
                <a:close/>
                <a:moveTo>
                  <a:pt x="18662" y="20842"/>
                </a:moveTo>
                <a:cubicBezTo>
                  <a:pt x="18661" y="20842"/>
                  <a:pt x="18659" y="20842"/>
                  <a:pt x="18659" y="20842"/>
                </a:cubicBezTo>
                <a:cubicBezTo>
                  <a:pt x="18624" y="20842"/>
                  <a:pt x="18596" y="20804"/>
                  <a:pt x="18594" y="20756"/>
                </a:cubicBezTo>
                <a:cubicBezTo>
                  <a:pt x="18587" y="20536"/>
                  <a:pt x="18578" y="20334"/>
                  <a:pt x="18564" y="20141"/>
                </a:cubicBezTo>
                <a:cubicBezTo>
                  <a:pt x="18561" y="20091"/>
                  <a:pt x="18586" y="20046"/>
                  <a:pt x="18622" y="20042"/>
                </a:cubicBezTo>
                <a:cubicBezTo>
                  <a:pt x="18659" y="20038"/>
                  <a:pt x="18689" y="20074"/>
                  <a:pt x="18693" y="20123"/>
                </a:cubicBezTo>
                <a:cubicBezTo>
                  <a:pt x="18707" y="20319"/>
                  <a:pt x="18717" y="20523"/>
                  <a:pt x="18724" y="20748"/>
                </a:cubicBezTo>
                <a:cubicBezTo>
                  <a:pt x="18724" y="20797"/>
                  <a:pt x="18697" y="20839"/>
                  <a:pt x="18662" y="20842"/>
                </a:cubicBezTo>
                <a:close/>
              </a:path>
            </a:pathLst>
          </a:custGeom>
          <a:solidFill>
            <a:srgbClr val="2C3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endParaRPr lang="es-CO"/>
          </a:p>
        </p:txBody>
      </p:sp>
      <p:sp>
        <p:nvSpPr>
          <p:cNvPr id="21510" name="Rectángulo 23"/>
          <p:cNvSpPr>
            <a:spLocks noChangeArrowheads="1"/>
          </p:cNvSpPr>
          <p:nvPr/>
        </p:nvSpPr>
        <p:spPr bwMode="auto">
          <a:xfrm>
            <a:off x="1431925" y="652463"/>
            <a:ext cx="95646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CO" sz="3200" b="1">
                <a:solidFill>
                  <a:srgbClr val="0070C0"/>
                </a:solidFill>
                <a:cs typeface="Arial" panose="020B0604020202020204" pitchFamily="34" charset="0"/>
              </a:rPr>
              <a:t>Proceso para la actualización curricular</a:t>
            </a:r>
          </a:p>
          <a:p>
            <a:pPr algn="ctr" eaLnBrk="1" hangingPunct="1"/>
            <a:r>
              <a:rPr lang="es-MX" altLang="es-CO" sz="3200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endParaRPr lang="es-MX" altLang="es-CO" sz="2400">
              <a:solidFill>
                <a:srgbClr val="0070C0"/>
              </a:solidFill>
            </a:endParaRPr>
          </a:p>
        </p:txBody>
      </p:sp>
      <p:grpSp>
        <p:nvGrpSpPr>
          <p:cNvPr id="21511" name="Grupo 24"/>
          <p:cNvGrpSpPr>
            <a:grpSpLocks/>
          </p:cNvGrpSpPr>
          <p:nvPr/>
        </p:nvGrpSpPr>
        <p:grpSpPr bwMode="auto">
          <a:xfrm>
            <a:off x="10639425" y="4381500"/>
            <a:ext cx="714375" cy="1165225"/>
            <a:chOff x="5837811" y="2204481"/>
            <a:chExt cx="714980" cy="1165319"/>
          </a:xfrm>
        </p:grpSpPr>
        <p:sp>
          <p:nvSpPr>
            <p:cNvPr id="21528" name="Google Shape;125;p2"/>
            <p:cNvSpPr>
              <a:spLocks/>
            </p:cNvSpPr>
            <p:nvPr/>
          </p:nvSpPr>
          <p:spPr bwMode="auto">
            <a:xfrm>
              <a:off x="5837811" y="2204481"/>
              <a:ext cx="714980" cy="1165319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6626 h 21600"/>
                <a:gd name="T4" fmla="*/ 10800 w 21600"/>
                <a:gd name="T5" fmla="*/ 21600 h 21600"/>
                <a:gd name="T6" fmla="*/ 21600 w 21600"/>
                <a:gd name="T7" fmla="*/ 6626 h 21600"/>
                <a:gd name="T8" fmla="*/ 10800 w 21600"/>
                <a:gd name="T9" fmla="*/ 0 h 21600"/>
                <a:gd name="T10" fmla="*/ 10800 w 21600"/>
                <a:gd name="T11" fmla="*/ 10492 h 21600"/>
                <a:gd name="T12" fmla="*/ 5287 w 21600"/>
                <a:gd name="T13" fmla="*/ 7110 h 21600"/>
                <a:gd name="T14" fmla="*/ 10800 w 21600"/>
                <a:gd name="T15" fmla="*/ 3727 h 21600"/>
                <a:gd name="T16" fmla="*/ 16313 w 21600"/>
                <a:gd name="T17" fmla="*/ 7110 h 21600"/>
                <a:gd name="T18" fmla="*/ 10800 w 21600"/>
                <a:gd name="T19" fmla="*/ 1049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3" y="0"/>
                    <a:pt x="0" y="2968"/>
                    <a:pt x="0" y="6626"/>
                  </a:cubicBezTo>
                  <a:cubicBezTo>
                    <a:pt x="0" y="10287"/>
                    <a:pt x="10800" y="21600"/>
                    <a:pt x="10800" y="21600"/>
                  </a:cubicBezTo>
                  <a:cubicBezTo>
                    <a:pt x="10800" y="21600"/>
                    <a:pt x="21600" y="10287"/>
                    <a:pt x="21600" y="6626"/>
                  </a:cubicBezTo>
                  <a:cubicBezTo>
                    <a:pt x="21600" y="2968"/>
                    <a:pt x="16767" y="0"/>
                    <a:pt x="10800" y="0"/>
                  </a:cubicBezTo>
                  <a:close/>
                  <a:moveTo>
                    <a:pt x="10800" y="10492"/>
                  </a:moveTo>
                  <a:cubicBezTo>
                    <a:pt x="7754" y="10492"/>
                    <a:pt x="5287" y="8976"/>
                    <a:pt x="5287" y="7110"/>
                  </a:cubicBezTo>
                  <a:cubicBezTo>
                    <a:pt x="5287" y="5240"/>
                    <a:pt x="7757" y="3727"/>
                    <a:pt x="10800" y="3727"/>
                  </a:cubicBezTo>
                  <a:cubicBezTo>
                    <a:pt x="13846" y="3727"/>
                    <a:pt x="16313" y="5243"/>
                    <a:pt x="16313" y="7110"/>
                  </a:cubicBezTo>
                  <a:cubicBezTo>
                    <a:pt x="16313" y="8979"/>
                    <a:pt x="13846" y="10492"/>
                    <a:pt x="10800" y="10492"/>
                  </a:cubicBezTo>
                  <a:close/>
                </a:path>
              </a:pathLst>
            </a:custGeom>
            <a:solidFill>
              <a:srgbClr val="E43866"/>
            </a:solidFill>
            <a:ln w="38100" cap="flat" cmpd="sng">
              <a:solidFill>
                <a:schemeClr val="bg1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lIns="38100" tIns="38100" rIns="38100" bIns="38100" anchor="ctr"/>
            <a:lstStyle/>
            <a:p>
              <a:endParaRPr lang="es-CO"/>
            </a:p>
          </p:txBody>
        </p:sp>
        <p:sp>
          <p:nvSpPr>
            <p:cNvPr id="21529" name="Google Shape;134;p2"/>
            <p:cNvSpPr txBox="1">
              <a:spLocks noChangeArrowheads="1"/>
            </p:cNvSpPr>
            <p:nvPr/>
          </p:nvSpPr>
          <p:spPr bwMode="auto">
            <a:xfrm>
              <a:off x="6025222" y="2343746"/>
              <a:ext cx="340158" cy="46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s-CO" sz="2400" b="1">
                  <a:solidFill>
                    <a:srgbClr val="E43866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1</a:t>
              </a:r>
              <a:endParaRPr lang="es-CO" altLang="es-CO"/>
            </a:p>
          </p:txBody>
        </p:sp>
      </p:grpSp>
      <p:sp>
        <p:nvSpPr>
          <p:cNvPr id="21512" name="Google Shape;123;p2"/>
          <p:cNvSpPr txBox="1">
            <a:spLocks noChangeArrowheads="1"/>
          </p:cNvSpPr>
          <p:nvPr/>
        </p:nvSpPr>
        <p:spPr bwMode="auto">
          <a:xfrm>
            <a:off x="9804400" y="2473325"/>
            <a:ext cx="21907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CO" altLang="es-CO" sz="2000">
                <a:solidFill>
                  <a:srgbClr val="FF0066"/>
                </a:solidFill>
                <a:cs typeface="Arial" panose="020B0604020202020204" pitchFamily="34" charset="0"/>
              </a:rPr>
              <a:t>Orientará  los procesos de actualización de los lineamientos - emitirá recomendaciones</a:t>
            </a:r>
          </a:p>
        </p:txBody>
      </p:sp>
      <p:sp>
        <p:nvSpPr>
          <p:cNvPr id="21513" name="Google Shape;123;p2"/>
          <p:cNvSpPr txBox="1">
            <a:spLocks noChangeArrowheads="1"/>
          </p:cNvSpPr>
          <p:nvPr/>
        </p:nvSpPr>
        <p:spPr bwMode="auto">
          <a:xfrm>
            <a:off x="9804400" y="1766888"/>
            <a:ext cx="21907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CO" sz="2000" b="1">
                <a:solidFill>
                  <a:srgbClr val="E43866"/>
                </a:solidFill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COMISIÓN ASESORA</a:t>
            </a:r>
            <a:endParaRPr lang="es-CO" altLang="es-CO" sz="20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1514" name="Grupo 29"/>
          <p:cNvGrpSpPr>
            <a:grpSpLocks/>
          </p:cNvGrpSpPr>
          <p:nvPr/>
        </p:nvGrpSpPr>
        <p:grpSpPr bwMode="auto">
          <a:xfrm>
            <a:off x="8251825" y="3798888"/>
            <a:ext cx="715963" cy="1165225"/>
            <a:chOff x="108418" y="525917"/>
            <a:chExt cx="714980" cy="1165319"/>
          </a:xfrm>
        </p:grpSpPr>
        <p:sp>
          <p:nvSpPr>
            <p:cNvPr id="21526" name="Google Shape;132;p2"/>
            <p:cNvSpPr>
              <a:spLocks/>
            </p:cNvSpPr>
            <p:nvPr/>
          </p:nvSpPr>
          <p:spPr bwMode="auto">
            <a:xfrm>
              <a:off x="108418" y="525917"/>
              <a:ext cx="714980" cy="1165319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6626 h 21600"/>
                <a:gd name="T4" fmla="*/ 10800 w 21600"/>
                <a:gd name="T5" fmla="*/ 21600 h 21600"/>
                <a:gd name="T6" fmla="*/ 21600 w 21600"/>
                <a:gd name="T7" fmla="*/ 6626 h 21600"/>
                <a:gd name="T8" fmla="*/ 10800 w 21600"/>
                <a:gd name="T9" fmla="*/ 0 h 21600"/>
                <a:gd name="T10" fmla="*/ 10800 w 21600"/>
                <a:gd name="T11" fmla="*/ 10492 h 21600"/>
                <a:gd name="T12" fmla="*/ 5287 w 21600"/>
                <a:gd name="T13" fmla="*/ 7110 h 21600"/>
                <a:gd name="T14" fmla="*/ 10800 w 21600"/>
                <a:gd name="T15" fmla="*/ 3727 h 21600"/>
                <a:gd name="T16" fmla="*/ 16313 w 21600"/>
                <a:gd name="T17" fmla="*/ 7110 h 21600"/>
                <a:gd name="T18" fmla="*/ 10800 w 21600"/>
                <a:gd name="T19" fmla="*/ 1049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3" y="0"/>
                    <a:pt x="0" y="2968"/>
                    <a:pt x="0" y="6626"/>
                  </a:cubicBezTo>
                  <a:cubicBezTo>
                    <a:pt x="0" y="10287"/>
                    <a:pt x="10800" y="21600"/>
                    <a:pt x="10800" y="21600"/>
                  </a:cubicBezTo>
                  <a:cubicBezTo>
                    <a:pt x="10800" y="21600"/>
                    <a:pt x="21600" y="10287"/>
                    <a:pt x="21600" y="6626"/>
                  </a:cubicBezTo>
                  <a:cubicBezTo>
                    <a:pt x="21600" y="2968"/>
                    <a:pt x="16767" y="0"/>
                    <a:pt x="10800" y="0"/>
                  </a:cubicBezTo>
                  <a:close/>
                  <a:moveTo>
                    <a:pt x="10800" y="10492"/>
                  </a:moveTo>
                  <a:cubicBezTo>
                    <a:pt x="7754" y="10492"/>
                    <a:pt x="5287" y="8976"/>
                    <a:pt x="5287" y="7110"/>
                  </a:cubicBezTo>
                  <a:cubicBezTo>
                    <a:pt x="5287" y="5240"/>
                    <a:pt x="7757" y="3727"/>
                    <a:pt x="10800" y="3727"/>
                  </a:cubicBezTo>
                  <a:cubicBezTo>
                    <a:pt x="13846" y="3727"/>
                    <a:pt x="16313" y="5243"/>
                    <a:pt x="16313" y="7110"/>
                  </a:cubicBezTo>
                  <a:cubicBezTo>
                    <a:pt x="16313" y="8979"/>
                    <a:pt x="13846" y="10492"/>
                    <a:pt x="10800" y="10492"/>
                  </a:cubicBezTo>
                  <a:close/>
                </a:path>
              </a:pathLst>
            </a:custGeom>
            <a:solidFill>
              <a:srgbClr val="0070C0"/>
            </a:solidFill>
            <a:ln w="38100" cap="flat" cmpd="sng">
              <a:solidFill>
                <a:schemeClr val="bg1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lIns="38100" tIns="38100" rIns="38100" bIns="38100" anchor="ctr"/>
            <a:lstStyle/>
            <a:p>
              <a:endParaRPr lang="es-CO"/>
            </a:p>
          </p:txBody>
        </p:sp>
        <p:sp>
          <p:nvSpPr>
            <p:cNvPr id="21527" name="Google Shape;135;p2"/>
            <p:cNvSpPr txBox="1">
              <a:spLocks noChangeArrowheads="1"/>
            </p:cNvSpPr>
            <p:nvPr/>
          </p:nvSpPr>
          <p:spPr bwMode="auto">
            <a:xfrm>
              <a:off x="297148" y="687629"/>
              <a:ext cx="340158" cy="46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s-CO" sz="2400" b="1">
                  <a:solidFill>
                    <a:srgbClr val="0070C0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2</a:t>
              </a:r>
              <a:endParaRPr lang="es-CO" altLang="es-CO"/>
            </a:p>
          </p:txBody>
        </p:sp>
      </p:grpSp>
      <p:sp>
        <p:nvSpPr>
          <p:cNvPr id="21515" name="Google Shape;123;p2"/>
          <p:cNvSpPr txBox="1">
            <a:spLocks noChangeArrowheads="1"/>
          </p:cNvSpPr>
          <p:nvPr/>
        </p:nvSpPr>
        <p:spPr bwMode="auto">
          <a:xfrm>
            <a:off x="7566025" y="2163763"/>
            <a:ext cx="204152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CO" altLang="es-CO" sz="2000">
                <a:solidFill>
                  <a:srgbClr val="0070C0"/>
                </a:solidFill>
                <a:cs typeface="Arial" panose="020B0604020202020204" pitchFamily="34" charset="0"/>
              </a:rPr>
              <a:t>Ajustará y actualizará los lineamientos curriculares de ciencias sociales</a:t>
            </a:r>
            <a:endParaRPr lang="es-CO" altLang="es-CO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1516" name="Google Shape;129;p2"/>
          <p:cNvSpPr txBox="1">
            <a:spLocks noChangeArrowheads="1"/>
          </p:cNvSpPr>
          <p:nvPr/>
        </p:nvSpPr>
        <p:spPr bwMode="auto">
          <a:xfrm>
            <a:off x="7413625" y="1165225"/>
            <a:ext cx="2454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CO" altLang="es-CO" sz="2000" b="1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MINISTERIO DE EDUCACIÓN NACIONAL </a:t>
            </a:r>
            <a:endParaRPr lang="es-CO" altLang="es-CO" sz="20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1517" name="Grupo 34"/>
          <p:cNvGrpSpPr>
            <a:grpSpLocks/>
          </p:cNvGrpSpPr>
          <p:nvPr/>
        </p:nvGrpSpPr>
        <p:grpSpPr bwMode="auto">
          <a:xfrm>
            <a:off x="4772025" y="3586163"/>
            <a:ext cx="714375" cy="1165225"/>
            <a:chOff x="5837811" y="2204481"/>
            <a:chExt cx="714980" cy="1165319"/>
          </a:xfrm>
        </p:grpSpPr>
        <p:sp>
          <p:nvSpPr>
            <p:cNvPr id="21524" name="Google Shape;125;p2"/>
            <p:cNvSpPr>
              <a:spLocks/>
            </p:cNvSpPr>
            <p:nvPr/>
          </p:nvSpPr>
          <p:spPr bwMode="auto">
            <a:xfrm>
              <a:off x="5837811" y="2204481"/>
              <a:ext cx="714980" cy="1165319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6626 h 21600"/>
                <a:gd name="T4" fmla="*/ 10800 w 21600"/>
                <a:gd name="T5" fmla="*/ 21600 h 21600"/>
                <a:gd name="T6" fmla="*/ 21600 w 21600"/>
                <a:gd name="T7" fmla="*/ 6626 h 21600"/>
                <a:gd name="T8" fmla="*/ 10800 w 21600"/>
                <a:gd name="T9" fmla="*/ 0 h 21600"/>
                <a:gd name="T10" fmla="*/ 10800 w 21600"/>
                <a:gd name="T11" fmla="*/ 10492 h 21600"/>
                <a:gd name="T12" fmla="*/ 5287 w 21600"/>
                <a:gd name="T13" fmla="*/ 7110 h 21600"/>
                <a:gd name="T14" fmla="*/ 10800 w 21600"/>
                <a:gd name="T15" fmla="*/ 3727 h 21600"/>
                <a:gd name="T16" fmla="*/ 16313 w 21600"/>
                <a:gd name="T17" fmla="*/ 7110 h 21600"/>
                <a:gd name="T18" fmla="*/ 10800 w 21600"/>
                <a:gd name="T19" fmla="*/ 1049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3" y="0"/>
                    <a:pt x="0" y="2968"/>
                    <a:pt x="0" y="6626"/>
                  </a:cubicBezTo>
                  <a:cubicBezTo>
                    <a:pt x="0" y="10287"/>
                    <a:pt x="10800" y="21600"/>
                    <a:pt x="10800" y="21600"/>
                  </a:cubicBezTo>
                  <a:cubicBezTo>
                    <a:pt x="10800" y="21600"/>
                    <a:pt x="21600" y="10287"/>
                    <a:pt x="21600" y="6626"/>
                  </a:cubicBezTo>
                  <a:cubicBezTo>
                    <a:pt x="21600" y="2968"/>
                    <a:pt x="16767" y="0"/>
                    <a:pt x="10800" y="0"/>
                  </a:cubicBezTo>
                  <a:close/>
                  <a:moveTo>
                    <a:pt x="10800" y="10492"/>
                  </a:moveTo>
                  <a:cubicBezTo>
                    <a:pt x="7754" y="10492"/>
                    <a:pt x="5287" y="8976"/>
                    <a:pt x="5287" y="7110"/>
                  </a:cubicBezTo>
                  <a:cubicBezTo>
                    <a:pt x="5287" y="5240"/>
                    <a:pt x="7757" y="3727"/>
                    <a:pt x="10800" y="3727"/>
                  </a:cubicBezTo>
                  <a:cubicBezTo>
                    <a:pt x="13846" y="3727"/>
                    <a:pt x="16313" y="5243"/>
                    <a:pt x="16313" y="7110"/>
                  </a:cubicBezTo>
                  <a:cubicBezTo>
                    <a:pt x="16313" y="8979"/>
                    <a:pt x="13846" y="10492"/>
                    <a:pt x="10800" y="10492"/>
                  </a:cubicBezTo>
                  <a:close/>
                </a:path>
              </a:pathLst>
            </a:custGeom>
            <a:solidFill>
              <a:srgbClr val="E43866"/>
            </a:solidFill>
            <a:ln w="38100" cap="flat" cmpd="sng">
              <a:solidFill>
                <a:schemeClr val="bg1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lIns="38100" tIns="38100" rIns="38100" bIns="38100" anchor="ctr"/>
            <a:lstStyle/>
            <a:p>
              <a:endParaRPr lang="es-CO"/>
            </a:p>
          </p:txBody>
        </p:sp>
        <p:sp>
          <p:nvSpPr>
            <p:cNvPr id="21525" name="Google Shape;134;p2"/>
            <p:cNvSpPr txBox="1">
              <a:spLocks noChangeArrowheads="1"/>
            </p:cNvSpPr>
            <p:nvPr/>
          </p:nvSpPr>
          <p:spPr bwMode="auto">
            <a:xfrm>
              <a:off x="6025222" y="2343746"/>
              <a:ext cx="340158" cy="46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s-CO" sz="2400" b="1">
                  <a:solidFill>
                    <a:srgbClr val="E43866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3</a:t>
              </a:r>
              <a:endParaRPr lang="es-CO" altLang="es-CO"/>
            </a:p>
          </p:txBody>
        </p:sp>
      </p:grpSp>
      <p:sp>
        <p:nvSpPr>
          <p:cNvPr id="21518" name="Google Shape;123;p2"/>
          <p:cNvSpPr txBox="1">
            <a:spLocks noChangeArrowheads="1"/>
          </p:cNvSpPr>
          <p:nvPr/>
        </p:nvSpPr>
        <p:spPr bwMode="auto">
          <a:xfrm>
            <a:off x="633413" y="4422775"/>
            <a:ext cx="2927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CO" altLang="es-CO" sz="2000" b="1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INSTITUCIONES EDUCATIVAS</a:t>
            </a:r>
            <a:endParaRPr lang="es-CO" altLang="es-CO" sz="2000">
              <a:cs typeface="Arial" panose="020B0604020202020204" pitchFamily="34" charset="0"/>
            </a:endParaRPr>
          </a:p>
        </p:txBody>
      </p:sp>
      <p:sp>
        <p:nvSpPr>
          <p:cNvPr id="21519" name="Google Shape;123;p2"/>
          <p:cNvSpPr txBox="1">
            <a:spLocks noChangeArrowheads="1"/>
          </p:cNvSpPr>
          <p:nvPr/>
        </p:nvSpPr>
        <p:spPr bwMode="auto">
          <a:xfrm>
            <a:off x="4033838" y="5029200"/>
            <a:ext cx="219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CO" sz="2000" b="1">
                <a:solidFill>
                  <a:srgbClr val="E43866"/>
                </a:solidFill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ICFES</a:t>
            </a:r>
            <a:endParaRPr lang="es-CO" altLang="es-CO" sz="20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520" name="Google Shape;123;p2"/>
          <p:cNvSpPr txBox="1">
            <a:spLocks noChangeArrowheads="1"/>
          </p:cNvSpPr>
          <p:nvPr/>
        </p:nvSpPr>
        <p:spPr bwMode="auto">
          <a:xfrm>
            <a:off x="633413" y="4964113"/>
            <a:ext cx="27955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CO" altLang="es-CO" sz="2000">
                <a:solidFill>
                  <a:srgbClr val="0070C0"/>
                </a:solidFill>
                <a:cs typeface="Arial" panose="020B0604020202020204" pitchFamily="34" charset="0"/>
              </a:rPr>
              <a:t>Actualizarán PEI, planes de área y procesos de evaluación correspondientes a cada grado</a:t>
            </a:r>
          </a:p>
        </p:txBody>
      </p:sp>
      <p:grpSp>
        <p:nvGrpSpPr>
          <p:cNvPr id="21521" name="Grupo 40"/>
          <p:cNvGrpSpPr>
            <a:grpSpLocks/>
          </p:cNvGrpSpPr>
          <p:nvPr/>
        </p:nvGrpSpPr>
        <p:grpSpPr bwMode="auto">
          <a:xfrm>
            <a:off x="1727200" y="2860675"/>
            <a:ext cx="714375" cy="1165225"/>
            <a:chOff x="108418" y="525917"/>
            <a:chExt cx="714980" cy="1165319"/>
          </a:xfrm>
        </p:grpSpPr>
        <p:sp>
          <p:nvSpPr>
            <p:cNvPr id="21522" name="Google Shape;132;p2"/>
            <p:cNvSpPr>
              <a:spLocks/>
            </p:cNvSpPr>
            <p:nvPr/>
          </p:nvSpPr>
          <p:spPr bwMode="auto">
            <a:xfrm>
              <a:off x="108418" y="525917"/>
              <a:ext cx="714980" cy="1165319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6626 h 21600"/>
                <a:gd name="T4" fmla="*/ 10800 w 21600"/>
                <a:gd name="T5" fmla="*/ 21600 h 21600"/>
                <a:gd name="T6" fmla="*/ 21600 w 21600"/>
                <a:gd name="T7" fmla="*/ 6626 h 21600"/>
                <a:gd name="T8" fmla="*/ 10800 w 21600"/>
                <a:gd name="T9" fmla="*/ 0 h 21600"/>
                <a:gd name="T10" fmla="*/ 10800 w 21600"/>
                <a:gd name="T11" fmla="*/ 10492 h 21600"/>
                <a:gd name="T12" fmla="*/ 5287 w 21600"/>
                <a:gd name="T13" fmla="*/ 7110 h 21600"/>
                <a:gd name="T14" fmla="*/ 10800 w 21600"/>
                <a:gd name="T15" fmla="*/ 3727 h 21600"/>
                <a:gd name="T16" fmla="*/ 16313 w 21600"/>
                <a:gd name="T17" fmla="*/ 7110 h 21600"/>
                <a:gd name="T18" fmla="*/ 10800 w 21600"/>
                <a:gd name="T19" fmla="*/ 1049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3" y="0"/>
                    <a:pt x="0" y="2968"/>
                    <a:pt x="0" y="6626"/>
                  </a:cubicBezTo>
                  <a:cubicBezTo>
                    <a:pt x="0" y="10287"/>
                    <a:pt x="10800" y="21600"/>
                    <a:pt x="10800" y="21600"/>
                  </a:cubicBezTo>
                  <a:cubicBezTo>
                    <a:pt x="10800" y="21600"/>
                    <a:pt x="21600" y="10287"/>
                    <a:pt x="21600" y="6626"/>
                  </a:cubicBezTo>
                  <a:cubicBezTo>
                    <a:pt x="21600" y="2968"/>
                    <a:pt x="16767" y="0"/>
                    <a:pt x="10800" y="0"/>
                  </a:cubicBezTo>
                  <a:close/>
                  <a:moveTo>
                    <a:pt x="10800" y="10492"/>
                  </a:moveTo>
                  <a:cubicBezTo>
                    <a:pt x="7754" y="10492"/>
                    <a:pt x="5287" y="8976"/>
                    <a:pt x="5287" y="7110"/>
                  </a:cubicBezTo>
                  <a:cubicBezTo>
                    <a:pt x="5287" y="5240"/>
                    <a:pt x="7757" y="3727"/>
                    <a:pt x="10800" y="3727"/>
                  </a:cubicBezTo>
                  <a:cubicBezTo>
                    <a:pt x="13846" y="3727"/>
                    <a:pt x="16313" y="5243"/>
                    <a:pt x="16313" y="7110"/>
                  </a:cubicBezTo>
                  <a:cubicBezTo>
                    <a:pt x="16313" y="8979"/>
                    <a:pt x="13846" y="10492"/>
                    <a:pt x="10800" y="10492"/>
                  </a:cubicBezTo>
                  <a:close/>
                </a:path>
              </a:pathLst>
            </a:custGeom>
            <a:solidFill>
              <a:srgbClr val="0070C0"/>
            </a:solidFill>
            <a:ln w="38100" cap="flat" cmpd="sng">
              <a:solidFill>
                <a:schemeClr val="bg1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lIns="38100" tIns="38100" rIns="38100" bIns="38100" anchor="ctr"/>
            <a:lstStyle/>
            <a:p>
              <a:endParaRPr lang="es-CO"/>
            </a:p>
          </p:txBody>
        </p:sp>
        <p:sp>
          <p:nvSpPr>
            <p:cNvPr id="21523" name="Google Shape;135;p2"/>
            <p:cNvSpPr txBox="1">
              <a:spLocks noChangeArrowheads="1"/>
            </p:cNvSpPr>
            <p:nvPr/>
          </p:nvSpPr>
          <p:spPr bwMode="auto">
            <a:xfrm>
              <a:off x="297148" y="687629"/>
              <a:ext cx="340158" cy="46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s-CO" sz="2400" b="1">
                  <a:solidFill>
                    <a:srgbClr val="0070C0"/>
                  </a:solidFill>
                  <a:cs typeface="Calibri" panose="020F0502020204030204" pitchFamily="34" charset="0"/>
                  <a:sym typeface="Calibri" panose="020F0502020204030204" pitchFamily="34" charset="0"/>
                </a:rPr>
                <a:t>4</a:t>
              </a:r>
              <a:endParaRPr lang="es-CO" altLang="es-CO"/>
            </a:p>
          </p:txBody>
        </p:sp>
      </p:grpSp>
      <p:pic>
        <p:nvPicPr>
          <p:cNvPr id="26" name="Picture 2" descr="logo ascofade">
            <a:extLst>
              <a:ext uri="{FF2B5EF4-FFF2-40B4-BE49-F238E27FC236}">
                <a16:creationId xmlns:a16="http://schemas.microsoft.com/office/drawing/2014/main" xmlns="" id="{1A3B04DB-E239-476E-BB47-08076FE9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1101" y="5977719"/>
            <a:ext cx="2179059" cy="77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7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ángulo 23"/>
          <p:cNvSpPr>
            <a:spLocks noChangeArrowheads="1"/>
          </p:cNvSpPr>
          <p:nvPr/>
        </p:nvSpPr>
        <p:spPr bwMode="auto">
          <a:xfrm>
            <a:off x="1419225" y="855663"/>
            <a:ext cx="9564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CO" sz="3200" b="1">
                <a:solidFill>
                  <a:srgbClr val="0070C0"/>
                </a:solidFill>
                <a:cs typeface="Arial" panose="020B0604020202020204" pitchFamily="34" charset="0"/>
              </a:rPr>
              <a:t>¿Cómo se ha avanzado? </a:t>
            </a:r>
            <a:endParaRPr lang="es-MX" altLang="es-CO" sz="2400">
              <a:solidFill>
                <a:srgbClr val="0070C0"/>
              </a:solidFill>
            </a:endParaRPr>
          </a:p>
        </p:txBody>
      </p:sp>
      <p:pic>
        <p:nvPicPr>
          <p:cNvPr id="22534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1854200"/>
            <a:ext cx="3852862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ángulo redondeado 45"/>
          <p:cNvSpPr/>
          <p:nvPr/>
        </p:nvSpPr>
        <p:spPr>
          <a:xfrm>
            <a:off x="4951413" y="1692275"/>
            <a:ext cx="3063875" cy="49403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47" name="Rectángulo redondeado 46"/>
          <p:cNvSpPr/>
          <p:nvPr/>
        </p:nvSpPr>
        <p:spPr>
          <a:xfrm>
            <a:off x="1190625" y="1692275"/>
            <a:ext cx="3063875" cy="491013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48" name="Rectángulo redondeado 47"/>
          <p:cNvSpPr/>
          <p:nvPr/>
        </p:nvSpPr>
        <p:spPr>
          <a:xfrm>
            <a:off x="1012825" y="1692275"/>
            <a:ext cx="3063875" cy="47117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reglamentario de la Comisión Asesora para la enseñanza de la Historia.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Instalación de la comisión. 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Aprobación de su reglamento y plan de trabajo. </a:t>
            </a:r>
          </a:p>
        </p:txBody>
      </p:sp>
      <p:sp>
        <p:nvSpPr>
          <p:cNvPr id="52" name="Rectángulo redondeado 51"/>
          <p:cNvSpPr/>
          <p:nvPr/>
        </p:nvSpPr>
        <p:spPr>
          <a:xfrm>
            <a:off x="4768850" y="1692275"/>
            <a:ext cx="3049588" cy="47117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Conocer críticamente la historia de Colombia, su diversidad étnica, social y cultural como Nación.</a:t>
            </a:r>
          </a:p>
        </p:txBody>
      </p:sp>
      <p:grpSp>
        <p:nvGrpSpPr>
          <p:cNvPr id="22539" name="Grupo 70"/>
          <p:cNvGrpSpPr>
            <a:grpSpLocks/>
          </p:cNvGrpSpPr>
          <p:nvPr/>
        </p:nvGrpSpPr>
        <p:grpSpPr bwMode="auto">
          <a:xfrm>
            <a:off x="2270125" y="6016625"/>
            <a:ext cx="509588" cy="177800"/>
            <a:chOff x="5822291" y="6076269"/>
            <a:chExt cx="532598" cy="202458"/>
          </a:xfrm>
        </p:grpSpPr>
        <p:sp>
          <p:nvSpPr>
            <p:cNvPr id="73" name="Elipse 72"/>
            <p:cNvSpPr/>
            <p:nvPr/>
          </p:nvSpPr>
          <p:spPr>
            <a:xfrm>
              <a:off x="5822291" y="6076269"/>
              <a:ext cx="197443" cy="20245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74" name="Elipse 73"/>
            <p:cNvSpPr/>
            <p:nvPr/>
          </p:nvSpPr>
          <p:spPr>
            <a:xfrm>
              <a:off x="6157446" y="6076269"/>
              <a:ext cx="197443" cy="20245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</p:grpSp>
      <p:grpSp>
        <p:nvGrpSpPr>
          <p:cNvPr id="22540" name="Grupo 66"/>
          <p:cNvGrpSpPr>
            <a:grpSpLocks/>
          </p:cNvGrpSpPr>
          <p:nvPr/>
        </p:nvGrpSpPr>
        <p:grpSpPr bwMode="auto">
          <a:xfrm>
            <a:off x="6172200" y="6010275"/>
            <a:ext cx="517525" cy="190500"/>
            <a:chOff x="5822291" y="6076269"/>
            <a:chExt cx="532598" cy="202458"/>
          </a:xfrm>
        </p:grpSpPr>
        <p:sp>
          <p:nvSpPr>
            <p:cNvPr id="69" name="Elipse 68"/>
            <p:cNvSpPr/>
            <p:nvPr/>
          </p:nvSpPr>
          <p:spPr>
            <a:xfrm>
              <a:off x="5822291" y="6076269"/>
              <a:ext cx="197683" cy="20245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70" name="Elipse 69"/>
            <p:cNvSpPr/>
            <p:nvPr/>
          </p:nvSpPr>
          <p:spPr>
            <a:xfrm>
              <a:off x="6157207" y="6076269"/>
              <a:ext cx="197682" cy="20245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</p:grpSp>
      <p:sp>
        <p:nvSpPr>
          <p:cNvPr id="57" name="Rectángulo 56"/>
          <p:cNvSpPr/>
          <p:nvPr/>
        </p:nvSpPr>
        <p:spPr>
          <a:xfrm>
            <a:off x="1508125" y="2546350"/>
            <a:ext cx="1900238" cy="460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58" name="Rectángulo 57"/>
          <p:cNvSpPr/>
          <p:nvPr/>
        </p:nvSpPr>
        <p:spPr>
          <a:xfrm>
            <a:off x="5413375" y="2527300"/>
            <a:ext cx="1900238" cy="460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2543" name="CuadroTexto 6"/>
          <p:cNvSpPr txBox="1">
            <a:spLocks noChangeArrowheads="1"/>
          </p:cNvSpPr>
          <p:nvPr/>
        </p:nvSpPr>
        <p:spPr bwMode="auto">
          <a:xfrm>
            <a:off x="1190625" y="2900363"/>
            <a:ext cx="2668588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000">
                <a:solidFill>
                  <a:srgbClr val="0070C0"/>
                </a:solidFill>
              </a:rPr>
              <a:t>1. Decreto reglamentario de la CAEH</a:t>
            </a:r>
          </a:p>
          <a:p>
            <a:pPr eaLnBrk="1" hangingPunct="1"/>
            <a:r>
              <a:rPr lang="es-CO" altLang="es-CO" sz="2000">
                <a:solidFill>
                  <a:srgbClr val="0070C0"/>
                </a:solidFill>
              </a:rPr>
              <a:t>2. Instalación de la CAEH</a:t>
            </a:r>
          </a:p>
          <a:p>
            <a:pPr eaLnBrk="1" hangingPunct="1"/>
            <a:r>
              <a:rPr lang="es-CO" altLang="es-CO" sz="2000">
                <a:solidFill>
                  <a:srgbClr val="0070C0"/>
                </a:solidFill>
              </a:rPr>
              <a:t>3. Aprobación de su reglamento operativo y plan de trabajo 2020 </a:t>
            </a:r>
          </a:p>
          <a:p>
            <a:pPr eaLnBrk="1" hangingPunct="1"/>
            <a:endParaRPr lang="en-US" altLang="es-CO"/>
          </a:p>
        </p:txBody>
      </p:sp>
      <p:sp>
        <p:nvSpPr>
          <p:cNvPr id="75" name="CuadroTexto 74"/>
          <p:cNvSpPr txBox="1"/>
          <p:nvPr/>
        </p:nvSpPr>
        <p:spPr>
          <a:xfrm>
            <a:off x="4951413" y="2732088"/>
            <a:ext cx="275590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solidFill>
                  <a:srgbClr val="0070C0"/>
                </a:solidFill>
                <a:latin typeface="+mn-lt"/>
              </a:rPr>
              <a:t>1. Definición de invitados permanentes y ocasionales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solidFill>
                  <a:srgbClr val="0070C0"/>
                </a:solidFill>
                <a:latin typeface="+mn-lt"/>
              </a:rPr>
              <a:t>2. Diagnóstico sobre la enseñanza de la historia ¿Qué?, ¿cómo?, ¿por qué? y ¿para que?</a:t>
            </a:r>
            <a:endParaRPr lang="en-US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srgbClr val="0070C0"/>
                </a:solidFill>
                <a:latin typeface="+mn-lt"/>
              </a:rPr>
              <a:t>Talleres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srgbClr val="0070C0"/>
                </a:solidFill>
                <a:latin typeface="+mn-lt"/>
              </a:rPr>
              <a:t>Encuesta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000" dirty="0">
                <a:solidFill>
                  <a:srgbClr val="0070C0"/>
                </a:solidFill>
                <a:latin typeface="+mn-lt"/>
              </a:rPr>
              <a:t>Estado del arte</a:t>
            </a:r>
          </a:p>
        </p:txBody>
      </p:sp>
      <p:sp>
        <p:nvSpPr>
          <p:cNvPr id="22545" name="Rectángulo 7"/>
          <p:cNvSpPr>
            <a:spLocks noChangeArrowheads="1"/>
          </p:cNvSpPr>
          <p:nvPr/>
        </p:nvSpPr>
        <p:spPr bwMode="auto">
          <a:xfrm>
            <a:off x="2000250" y="2020888"/>
            <a:ext cx="915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CO" sz="2800" b="1">
                <a:solidFill>
                  <a:srgbClr val="0070C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2019</a:t>
            </a:r>
            <a:endParaRPr lang="en-US" altLang="es-CO" sz="2800"/>
          </a:p>
        </p:txBody>
      </p:sp>
      <p:sp>
        <p:nvSpPr>
          <p:cNvPr id="22546" name="Rectángulo 76"/>
          <p:cNvSpPr>
            <a:spLocks noChangeArrowheads="1"/>
          </p:cNvSpPr>
          <p:nvPr/>
        </p:nvSpPr>
        <p:spPr bwMode="auto">
          <a:xfrm>
            <a:off x="5872163" y="2016125"/>
            <a:ext cx="914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CO" sz="2800" b="1">
                <a:solidFill>
                  <a:srgbClr val="0070C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2020</a:t>
            </a:r>
            <a:endParaRPr lang="en-US" altLang="es-CO" sz="2800"/>
          </a:p>
        </p:txBody>
      </p:sp>
      <p:pic>
        <p:nvPicPr>
          <p:cNvPr id="23" name="Picture 2" descr="logo ascofade">
            <a:extLst>
              <a:ext uri="{FF2B5EF4-FFF2-40B4-BE49-F238E27FC236}">
                <a16:creationId xmlns:a16="http://schemas.microsoft.com/office/drawing/2014/main" xmlns="" id="{1A3B04DB-E239-476E-BB47-08076FE9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1101" y="5977719"/>
            <a:ext cx="2179059" cy="77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4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5613" y="1604333"/>
            <a:ext cx="11327642" cy="277219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Aportes desde la Mesa de Historia de </a:t>
            </a:r>
            <a:r>
              <a:rPr lang="es-MX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Ascofade</a:t>
            </a:r>
            <a:endParaRPr lang="es-CO" dirty="0"/>
          </a:p>
        </p:txBody>
      </p:sp>
      <p:pic>
        <p:nvPicPr>
          <p:cNvPr id="15363" name="Imagen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963" y="61913"/>
            <a:ext cx="7016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n 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4041775"/>
            <a:ext cx="54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Imagen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4411663"/>
            <a:ext cx="5302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Imagen 7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4684713"/>
            <a:ext cx="9112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agen 8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5686425"/>
            <a:ext cx="4651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agen 9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730625"/>
            <a:ext cx="7016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Imagen 11"/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4822825"/>
            <a:ext cx="6762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Imagen 12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559425"/>
            <a:ext cx="522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Imagen 13"/>
          <p:cNvPicPr>
            <a:picLocks noChangeAspect="1" noChangeArrowheads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838" y="155575"/>
            <a:ext cx="909637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Imagen 14"/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6129338"/>
            <a:ext cx="60483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Imagen 15"/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75" y="123825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Imagen 16"/>
          <p:cNvPicPr>
            <a:picLocks noChangeAspect="1" noChangeArrowheads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13" y="155575"/>
            <a:ext cx="7826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Imagen 17"/>
          <p:cNvPicPr>
            <a:picLocks noChangeAspect="1" noChangeArrowheads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213" y="1060450"/>
            <a:ext cx="67468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Imagen 18"/>
          <p:cNvPicPr>
            <a:picLocks noChangeAspect="1" noChangeArrowheads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4941888"/>
            <a:ext cx="5746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Imagen 19"/>
          <p:cNvPicPr>
            <a:picLocks noChangeAspect="1" noChangeArrowheads="1"/>
          </p:cNvPicPr>
          <p:nvPr/>
        </p:nvPicPr>
        <p:blipFill>
          <a:blip r:embed="rId1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775" y="622300"/>
            <a:ext cx="6254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Imagen 20"/>
          <p:cNvPicPr>
            <a:picLocks noChangeAspect="1" noChangeArrowheads="1"/>
          </p:cNvPicPr>
          <p:nvPr/>
        </p:nvPicPr>
        <p:blipFill>
          <a:blip r:embed="rId1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313" y="1900238"/>
            <a:ext cx="754062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Imagen 21"/>
          <p:cNvPicPr>
            <a:picLocks noChangeAspect="1" noChangeArrowheads="1"/>
          </p:cNvPicPr>
          <p:nvPr/>
        </p:nvPicPr>
        <p:blipFill>
          <a:blip r:embed="rId1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80963"/>
            <a:ext cx="7794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Imagen 22"/>
          <p:cNvPicPr>
            <a:picLocks noChangeAspect="1" noChangeArrowheads="1"/>
          </p:cNvPicPr>
          <p:nvPr/>
        </p:nvPicPr>
        <p:blipFill>
          <a:blip r:embed="rId1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5165725"/>
            <a:ext cx="5556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Imagen 23"/>
          <p:cNvPicPr>
            <a:picLocks noChangeAspect="1" noChangeArrowheads="1"/>
          </p:cNvPicPr>
          <p:nvPr/>
        </p:nvPicPr>
        <p:blipFill>
          <a:blip r:embed="rId2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6078538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Imagen 24"/>
          <p:cNvPicPr>
            <a:picLocks noChangeAspect="1" noChangeArrowheads="1"/>
          </p:cNvPicPr>
          <p:nvPr/>
        </p:nvPicPr>
        <p:blipFill>
          <a:blip r:embed="rId2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118586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Imagen 25"/>
          <p:cNvPicPr>
            <a:picLocks noChangeAspect="1" noChangeArrowheads="1"/>
          </p:cNvPicPr>
          <p:nvPr/>
        </p:nvPicPr>
        <p:blipFill>
          <a:blip r:embed="rId2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267450"/>
            <a:ext cx="5016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Imagen 26"/>
          <p:cNvPicPr>
            <a:picLocks noChangeAspect="1" noChangeArrowheads="1"/>
          </p:cNvPicPr>
          <p:nvPr/>
        </p:nvPicPr>
        <p:blipFill>
          <a:blip r:embed="rId2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5427663"/>
            <a:ext cx="1350962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Imagen 27"/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449638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logo ascofade">
            <a:extLst>
              <a:ext uri="{FF2B5EF4-FFF2-40B4-BE49-F238E27FC236}">
                <a16:creationId xmlns:a16="http://schemas.microsoft.com/office/drawing/2014/main" xmlns="" id="{1A3B04DB-E239-476E-BB47-08076FE9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1101" y="5977719"/>
            <a:ext cx="2179059" cy="77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8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3C13524-91D1-4C50-A500-5BFD65237515}"/>
              </a:ext>
            </a:extLst>
          </p:cNvPr>
          <p:cNvSpPr txBox="1"/>
          <p:nvPr/>
        </p:nvSpPr>
        <p:spPr>
          <a:xfrm>
            <a:off x="1940632" y="408523"/>
            <a:ext cx="7844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accent2">
                    <a:lumMod val="75000"/>
                  </a:schemeClr>
                </a:solidFill>
              </a:rPr>
              <a:t>La formación de Maestras y Maestros para la enseñanza de la Historia de Colombia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18789" y="1409292"/>
            <a:ext cx="106455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1. Hallazgos </a:t>
            </a:r>
            <a:r>
              <a:rPr lang="es-CO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(preliminares)</a:t>
            </a:r>
          </a:p>
          <a:p>
            <a:pPr marL="536575"/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1.1</a:t>
            </a:r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. Caracterización de la oferta educativa específica </a:t>
            </a:r>
            <a:endParaRPr lang="es-CO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36575"/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1.2</a:t>
            </a:r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. Los PEP: concepciones y formas de gestión </a:t>
            </a:r>
            <a:endParaRPr lang="es-CO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36575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.3</a:t>
            </a:r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. La política </a:t>
            </a: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educativa, </a:t>
            </a:r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oportunidades y </a:t>
            </a: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aporías</a:t>
            </a:r>
          </a:p>
          <a:p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2. Análisis y ubicación de tensiones creativas </a:t>
            </a:r>
            <a:r>
              <a:rPr lang="es-CO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(preliminares)</a:t>
            </a:r>
          </a:p>
          <a:p>
            <a:pPr marL="536575"/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2.1. Oferta educativa</a:t>
            </a:r>
          </a:p>
          <a:p>
            <a:pPr marL="536575"/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2.2. Propósitos de los PEP y perfiles de egreso</a:t>
            </a:r>
          </a:p>
          <a:p>
            <a:pPr marL="536575"/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2.3. Temas pendientes</a:t>
            </a:r>
          </a:p>
          <a:p>
            <a:pPr marL="536575"/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2.4. Política educativa</a:t>
            </a:r>
          </a:p>
          <a:p>
            <a:pPr marL="0" lvl="1"/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3. Recomendaciones</a:t>
            </a:r>
          </a:p>
          <a:p>
            <a:pPr marL="536575" lvl="1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.1</a:t>
            </a:r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. A la sociedad y sus fuerzas </a:t>
            </a: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vivas</a:t>
            </a:r>
          </a:p>
          <a:p>
            <a:pPr marL="536575" lvl="1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.2</a:t>
            </a:r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. Al </a:t>
            </a: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estado</a:t>
            </a:r>
          </a:p>
          <a:p>
            <a:pPr marL="536575" lvl="1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.3</a:t>
            </a:r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. A las instituciones educativas </a:t>
            </a: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y comunidades académicas</a:t>
            </a:r>
          </a:p>
          <a:p>
            <a:pPr marL="536575" lvl="1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.4</a:t>
            </a:r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. Al profesorado</a:t>
            </a:r>
          </a:p>
        </p:txBody>
      </p:sp>
      <p:pic>
        <p:nvPicPr>
          <p:cNvPr id="17" name="Picture 2" descr="logo ascofade">
            <a:extLst>
              <a:ext uri="{FF2B5EF4-FFF2-40B4-BE49-F238E27FC236}">
                <a16:creationId xmlns:a16="http://schemas.microsoft.com/office/drawing/2014/main" xmlns="" id="{1A3B04DB-E239-476E-BB47-08076FE9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1101" y="5977719"/>
            <a:ext cx="2179059" cy="77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4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3C13524-91D1-4C50-A500-5BFD65237515}"/>
              </a:ext>
            </a:extLst>
          </p:cNvPr>
          <p:cNvSpPr txBox="1"/>
          <p:nvPr/>
        </p:nvSpPr>
        <p:spPr>
          <a:xfrm>
            <a:off x="1940632" y="285691"/>
            <a:ext cx="7844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accent2">
                    <a:lumMod val="75000"/>
                  </a:schemeClr>
                </a:solidFill>
              </a:rPr>
              <a:t>La formación de Maestras y Maestros para la enseñanza de la Historia de Colombia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693889" y="1421022"/>
            <a:ext cx="10236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1. Hallazgos </a:t>
            </a:r>
            <a:r>
              <a:rPr lang="es-CO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(preliminares)</a:t>
            </a:r>
            <a:endParaRPr lang="es-CO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36575"/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1.1. Caracterización de la oferta educativa específica </a:t>
            </a:r>
          </a:p>
        </p:txBody>
      </p:sp>
      <p:pic>
        <p:nvPicPr>
          <p:cNvPr id="17" name="Picture 2" descr="logo ascofade">
            <a:extLst>
              <a:ext uri="{FF2B5EF4-FFF2-40B4-BE49-F238E27FC236}">
                <a16:creationId xmlns:a16="http://schemas.microsoft.com/office/drawing/2014/main" xmlns="" id="{1A3B04DB-E239-476E-BB47-08076FE9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1101" y="5977719"/>
            <a:ext cx="2179059" cy="77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209351"/>
              </p:ext>
            </p:extLst>
          </p:nvPr>
        </p:nvGraphicFramePr>
        <p:xfrm>
          <a:off x="757980" y="2288209"/>
          <a:ext cx="4771316" cy="3202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951750"/>
              </p:ext>
            </p:extLst>
          </p:nvPr>
        </p:nvGraphicFramePr>
        <p:xfrm>
          <a:off x="5863038" y="2246149"/>
          <a:ext cx="5464557" cy="3398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641873"/>
              </p:ext>
            </p:extLst>
          </p:nvPr>
        </p:nvGraphicFramePr>
        <p:xfrm>
          <a:off x="801875" y="5476124"/>
          <a:ext cx="6499676" cy="10161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1486">
                  <a:extLst>
                    <a:ext uri="{9D8B030D-6E8A-4147-A177-3AD203B41FA5}">
                      <a16:colId xmlns:a16="http://schemas.microsoft.com/office/drawing/2014/main" xmlns="" val="3394269613"/>
                    </a:ext>
                  </a:extLst>
                </a:gridCol>
                <a:gridCol w="851486">
                  <a:extLst>
                    <a:ext uri="{9D8B030D-6E8A-4147-A177-3AD203B41FA5}">
                      <a16:colId xmlns:a16="http://schemas.microsoft.com/office/drawing/2014/main" xmlns="" val="2033021112"/>
                    </a:ext>
                  </a:extLst>
                </a:gridCol>
                <a:gridCol w="851486">
                  <a:extLst>
                    <a:ext uri="{9D8B030D-6E8A-4147-A177-3AD203B41FA5}">
                      <a16:colId xmlns:a16="http://schemas.microsoft.com/office/drawing/2014/main" xmlns="" val="1837037876"/>
                    </a:ext>
                  </a:extLst>
                </a:gridCol>
                <a:gridCol w="851486">
                  <a:extLst>
                    <a:ext uri="{9D8B030D-6E8A-4147-A177-3AD203B41FA5}">
                      <a16:colId xmlns:a16="http://schemas.microsoft.com/office/drawing/2014/main" xmlns="" val="996643977"/>
                    </a:ext>
                  </a:extLst>
                </a:gridCol>
                <a:gridCol w="851486">
                  <a:extLst>
                    <a:ext uri="{9D8B030D-6E8A-4147-A177-3AD203B41FA5}">
                      <a16:colId xmlns:a16="http://schemas.microsoft.com/office/drawing/2014/main" xmlns="" val="2941813707"/>
                    </a:ext>
                  </a:extLst>
                </a:gridCol>
                <a:gridCol w="596040">
                  <a:extLst>
                    <a:ext uri="{9D8B030D-6E8A-4147-A177-3AD203B41FA5}">
                      <a16:colId xmlns:a16="http://schemas.microsoft.com/office/drawing/2014/main" xmlns="" val="1768384785"/>
                    </a:ext>
                  </a:extLst>
                </a:gridCol>
                <a:gridCol w="794720">
                  <a:extLst>
                    <a:ext uri="{9D8B030D-6E8A-4147-A177-3AD203B41FA5}">
                      <a16:colId xmlns:a16="http://schemas.microsoft.com/office/drawing/2014/main" xmlns="" val="759887516"/>
                    </a:ext>
                  </a:extLst>
                </a:gridCol>
                <a:gridCol w="851486">
                  <a:extLst>
                    <a:ext uri="{9D8B030D-6E8A-4147-A177-3AD203B41FA5}">
                      <a16:colId xmlns:a16="http://schemas.microsoft.com/office/drawing/2014/main" xmlns="" val="1402703837"/>
                    </a:ext>
                  </a:extLst>
                </a:gridCol>
              </a:tblGrid>
              <a:tr h="25403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Carácter IES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Doctorado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Maestría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Pregrado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Total general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% Total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% posgrado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% pregrado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0986738"/>
                  </a:ext>
                </a:extLst>
              </a:tr>
              <a:tr h="25403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OFICIAL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11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30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45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 smtClean="0">
                          <a:effectLst/>
                        </a:rPr>
                        <a:t>64,29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71,43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61,22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3854172"/>
                  </a:ext>
                </a:extLst>
              </a:tr>
              <a:tr h="25403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PRIVADA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5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19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25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 smtClean="0">
                          <a:effectLst/>
                        </a:rPr>
                        <a:t>35,71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28,57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38,78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54914335"/>
                  </a:ext>
                </a:extLst>
              </a:tr>
              <a:tr h="25403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Total general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5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16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49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70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 smtClean="0">
                          <a:effectLst/>
                        </a:rPr>
                        <a:t>100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100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 smtClean="0">
                          <a:effectLst/>
                        </a:rPr>
                        <a:t>100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778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78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3C13524-91D1-4C50-A500-5BFD65237515}"/>
              </a:ext>
            </a:extLst>
          </p:cNvPr>
          <p:cNvSpPr txBox="1"/>
          <p:nvPr/>
        </p:nvSpPr>
        <p:spPr>
          <a:xfrm>
            <a:off x="1940632" y="258395"/>
            <a:ext cx="7844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accent2">
                    <a:lumMod val="75000"/>
                  </a:schemeClr>
                </a:solidFill>
              </a:rPr>
              <a:t>La formación de Maestras y Maestros para la enseñanza de la Historia de Colombia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693889" y="1134418"/>
            <a:ext cx="10236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1. Hallazgos </a:t>
            </a:r>
            <a:r>
              <a:rPr lang="es-CO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(preliminares)</a:t>
            </a:r>
            <a:endParaRPr lang="es-CO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36575"/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1.1</a:t>
            </a:r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. Caracterización de la oferta educativa específica </a:t>
            </a:r>
            <a:endParaRPr lang="es-CO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Picture 2" descr="logo ascofade">
            <a:extLst>
              <a:ext uri="{FF2B5EF4-FFF2-40B4-BE49-F238E27FC236}">
                <a16:creationId xmlns:a16="http://schemas.microsoft.com/office/drawing/2014/main" xmlns="" id="{1A3B04DB-E239-476E-BB47-08076FE9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1101" y="5977719"/>
            <a:ext cx="2179059" cy="77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124364"/>
              </p:ext>
            </p:extLst>
          </p:nvPr>
        </p:nvGraphicFramePr>
        <p:xfrm>
          <a:off x="399887" y="1926467"/>
          <a:ext cx="7315200" cy="482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775922"/>
              </p:ext>
            </p:extLst>
          </p:nvPr>
        </p:nvGraphicFramePr>
        <p:xfrm>
          <a:off x="7976344" y="1963557"/>
          <a:ext cx="3745386" cy="304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Elipse 1"/>
          <p:cNvSpPr/>
          <p:nvPr/>
        </p:nvSpPr>
        <p:spPr>
          <a:xfrm>
            <a:off x="586854" y="4271749"/>
            <a:ext cx="6728346" cy="1774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Elipse 20"/>
          <p:cNvSpPr/>
          <p:nvPr/>
        </p:nvSpPr>
        <p:spPr>
          <a:xfrm>
            <a:off x="586854" y="5800298"/>
            <a:ext cx="6728346" cy="1774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Elipse 21"/>
          <p:cNvSpPr/>
          <p:nvPr/>
        </p:nvSpPr>
        <p:spPr>
          <a:xfrm>
            <a:off x="586854" y="5486400"/>
            <a:ext cx="4708477" cy="156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Elipse 22"/>
          <p:cNvSpPr/>
          <p:nvPr/>
        </p:nvSpPr>
        <p:spPr>
          <a:xfrm>
            <a:off x="586854" y="2395355"/>
            <a:ext cx="4708477" cy="156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Elipse 23"/>
          <p:cNvSpPr/>
          <p:nvPr/>
        </p:nvSpPr>
        <p:spPr>
          <a:xfrm>
            <a:off x="7796975" y="3587134"/>
            <a:ext cx="4006643" cy="3434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Elipse 24"/>
          <p:cNvSpPr/>
          <p:nvPr/>
        </p:nvSpPr>
        <p:spPr>
          <a:xfrm>
            <a:off x="602774" y="5659453"/>
            <a:ext cx="4708477" cy="156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395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3C13524-91D1-4C50-A500-5BFD65237515}"/>
              </a:ext>
            </a:extLst>
          </p:cNvPr>
          <p:cNvSpPr txBox="1"/>
          <p:nvPr/>
        </p:nvSpPr>
        <p:spPr>
          <a:xfrm>
            <a:off x="1940632" y="299339"/>
            <a:ext cx="7844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accent2">
                    <a:lumMod val="75000"/>
                  </a:schemeClr>
                </a:solidFill>
              </a:rPr>
              <a:t>La formación de Maestras y Maestros para la enseñanza de la Historia de Colombia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693889" y="1393726"/>
            <a:ext cx="10236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1. Hallazgos </a:t>
            </a:r>
            <a:r>
              <a:rPr lang="es-CO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(preliminares)</a:t>
            </a:r>
            <a:endParaRPr lang="es-CO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36575"/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1.1</a:t>
            </a:r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. Caracterización de la oferta educativa específica </a:t>
            </a:r>
            <a:endParaRPr lang="es-CO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Picture 2" descr="logo ascofade">
            <a:extLst>
              <a:ext uri="{FF2B5EF4-FFF2-40B4-BE49-F238E27FC236}">
                <a16:creationId xmlns:a16="http://schemas.microsoft.com/office/drawing/2014/main" xmlns="" id="{1A3B04DB-E239-476E-BB47-08076FE9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1101" y="5977719"/>
            <a:ext cx="2179059" cy="77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504415"/>
              </p:ext>
            </p:extLst>
          </p:nvPr>
        </p:nvGraphicFramePr>
        <p:xfrm>
          <a:off x="757979" y="2448799"/>
          <a:ext cx="5137853" cy="352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642328"/>
              </p:ext>
            </p:extLst>
          </p:nvPr>
        </p:nvGraphicFramePr>
        <p:xfrm>
          <a:off x="6256912" y="2448799"/>
          <a:ext cx="4947900" cy="352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080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3C13524-91D1-4C50-A500-5BFD65237515}"/>
              </a:ext>
            </a:extLst>
          </p:cNvPr>
          <p:cNvSpPr txBox="1"/>
          <p:nvPr/>
        </p:nvSpPr>
        <p:spPr>
          <a:xfrm>
            <a:off x="1940632" y="295979"/>
            <a:ext cx="7844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accent2">
                    <a:lumMod val="75000"/>
                  </a:schemeClr>
                </a:solidFill>
              </a:rPr>
              <a:t>La formación de Maestras y Maestros para la enseñanza de la Historia de Colombia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18789" y="1282680"/>
            <a:ext cx="106455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1. Hallazgos </a:t>
            </a:r>
            <a:r>
              <a:rPr lang="es-CO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(preliminares</a:t>
            </a:r>
            <a:r>
              <a:rPr lang="es-CO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s-CO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36575"/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1.1</a:t>
            </a:r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CO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Caracterización de la oferta educativa específica </a:t>
            </a:r>
            <a:endParaRPr lang="es-CO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536575"/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1.2</a:t>
            </a:r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. Los PEP: concepciones y formas de </a:t>
            </a: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gestión</a:t>
            </a:r>
          </a:p>
        </p:txBody>
      </p:sp>
      <p:pic>
        <p:nvPicPr>
          <p:cNvPr id="17" name="Picture 2" descr="logo ascofade">
            <a:extLst>
              <a:ext uri="{FF2B5EF4-FFF2-40B4-BE49-F238E27FC236}">
                <a16:creationId xmlns:a16="http://schemas.microsoft.com/office/drawing/2014/main" xmlns="" id="{1A3B04DB-E239-476E-BB47-08076FE9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1101" y="5977719"/>
            <a:ext cx="2179059" cy="77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118789" y="2942062"/>
            <a:ext cx="98634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>
                <a:ea typeface="Calibri" panose="020F0502020204030204" pitchFamily="34" charset="0"/>
              </a:rPr>
              <a:t>La(s</a:t>
            </a:r>
            <a:r>
              <a:rPr lang="es-CO" b="1" dirty="0">
                <a:ea typeface="Calibri" panose="020F0502020204030204" pitchFamily="34" charset="0"/>
              </a:rPr>
              <a:t>) perspectiva(s) teóricas a nivel historiográfico que ofrecen los programas de </a:t>
            </a:r>
            <a:r>
              <a:rPr lang="es-CO" b="1" dirty="0" smtClean="0">
                <a:ea typeface="Calibri" panose="020F0502020204030204" pitchFamily="34" charset="0"/>
              </a:rPr>
              <a:t>pregrado: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419" dirty="0" smtClean="0"/>
              <a:t>Perspectiva </a:t>
            </a:r>
            <a:r>
              <a:rPr lang="es-419" dirty="0"/>
              <a:t>interdisciplinaria y el compromiso con el pensamiento </a:t>
            </a:r>
            <a:r>
              <a:rPr lang="es-419" dirty="0" smtClean="0"/>
              <a:t>crítico…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b="1" dirty="0" smtClean="0"/>
              <a:t>La </a:t>
            </a:r>
            <a:r>
              <a:rPr lang="es-CO" b="1" dirty="0" smtClean="0"/>
              <a:t>pertinencia </a:t>
            </a:r>
            <a:r>
              <a:rPr lang="es-CO" b="1" dirty="0"/>
              <a:t>social (expectativas y necesidades) comportan los planes de estudio/currículo de los programas </a:t>
            </a:r>
            <a:r>
              <a:rPr lang="es-CO" b="1" dirty="0" smtClean="0"/>
              <a:t>ofertados: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dirty="0" smtClean="0"/>
              <a:t>Se </a:t>
            </a:r>
            <a:r>
              <a:rPr lang="es-CO" dirty="0"/>
              <a:t>destacan: </a:t>
            </a:r>
            <a:r>
              <a:rPr lang="es-CO" i="1" dirty="0"/>
              <a:t>Historia local e Historia </a:t>
            </a:r>
            <a:r>
              <a:rPr lang="es-CO" i="1" dirty="0" smtClean="0"/>
              <a:t>regional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El PEP a la formación de pensamiento histórico: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dirty="0" smtClean="0"/>
              <a:t>El </a:t>
            </a:r>
            <a:r>
              <a:rPr lang="es-CO" dirty="0"/>
              <a:t>pensamiento histórico demanda un gran esfuerzo para su formación y maduración, como también de buenos maestros que enseñen a pensar </a:t>
            </a:r>
            <a:r>
              <a:rPr lang="es-CO" dirty="0" smtClean="0"/>
              <a:t>históricamente;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dirty="0" smtClean="0"/>
              <a:t>Capacidades </a:t>
            </a:r>
            <a:r>
              <a:rPr lang="es-CO" dirty="0"/>
              <a:t>para la investigación disciplinar y pedagógica articuladas con “didáctica de la historia y de la geografía, desde la perspectiva socio-crítica que le permitirá ejercer la docencia en la educación básica y media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18789" y="2564514"/>
            <a:ext cx="893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¿Para qué se enseña lo que se enseña? ¿Qué se enseña? ¿Cómo se enseña?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2997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3C13524-91D1-4C50-A500-5BFD65237515}"/>
              </a:ext>
            </a:extLst>
          </p:cNvPr>
          <p:cNvSpPr txBox="1"/>
          <p:nvPr/>
        </p:nvSpPr>
        <p:spPr>
          <a:xfrm>
            <a:off x="1940632" y="295979"/>
            <a:ext cx="7844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accent2">
                    <a:lumMod val="75000"/>
                  </a:schemeClr>
                </a:solidFill>
              </a:rPr>
              <a:t>La formación de Maestras y Maestros para la enseñanza de la Historia de Colombia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18789" y="1282680"/>
            <a:ext cx="106455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1. Hallazgos </a:t>
            </a:r>
            <a:r>
              <a:rPr lang="es-CO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(preliminares</a:t>
            </a:r>
            <a:r>
              <a:rPr lang="es-CO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s-CO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36575"/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1.1</a:t>
            </a:r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CO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Caracterización de la oferta educativa específica </a:t>
            </a:r>
            <a:endParaRPr lang="es-CO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536575"/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1.2</a:t>
            </a:r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. Los PEP: concepciones y formas de </a:t>
            </a: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gestión</a:t>
            </a:r>
          </a:p>
        </p:txBody>
      </p:sp>
      <p:pic>
        <p:nvPicPr>
          <p:cNvPr id="17" name="Picture 2" descr="logo ascofade">
            <a:extLst>
              <a:ext uri="{FF2B5EF4-FFF2-40B4-BE49-F238E27FC236}">
                <a16:creationId xmlns:a16="http://schemas.microsoft.com/office/drawing/2014/main" xmlns="" id="{1A3B04DB-E239-476E-BB47-08076FE9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1101" y="5977719"/>
            <a:ext cx="2179059" cy="77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491249"/>
              </p:ext>
            </p:extLst>
          </p:nvPr>
        </p:nvGraphicFramePr>
        <p:xfrm>
          <a:off x="757980" y="2564514"/>
          <a:ext cx="4919588" cy="170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00573"/>
              </p:ext>
            </p:extLst>
          </p:nvPr>
        </p:nvGraphicFramePr>
        <p:xfrm>
          <a:off x="6318913" y="2541747"/>
          <a:ext cx="4793045" cy="1834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151959"/>
              </p:ext>
            </p:extLst>
          </p:nvPr>
        </p:nvGraphicFramePr>
        <p:xfrm>
          <a:off x="6318913" y="4434531"/>
          <a:ext cx="4562475" cy="165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669977"/>
              </p:ext>
            </p:extLst>
          </p:nvPr>
        </p:nvGraphicFramePr>
        <p:xfrm>
          <a:off x="1161488" y="4146624"/>
          <a:ext cx="4572000" cy="186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0112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3C13524-91D1-4C50-A500-5BFD65237515}"/>
              </a:ext>
            </a:extLst>
          </p:cNvPr>
          <p:cNvSpPr txBox="1"/>
          <p:nvPr/>
        </p:nvSpPr>
        <p:spPr>
          <a:xfrm>
            <a:off x="1940632" y="295979"/>
            <a:ext cx="7844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accent2">
                    <a:lumMod val="75000"/>
                  </a:schemeClr>
                </a:solidFill>
              </a:rPr>
              <a:t>La formación de Maestras y Maestros para la enseñanza de la Historia de Colombia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18789" y="1282680"/>
            <a:ext cx="106455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1. Hallazgos </a:t>
            </a:r>
            <a:r>
              <a:rPr lang="es-CO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(preliminares)</a:t>
            </a:r>
            <a:endParaRPr lang="es-CO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36575"/>
            <a:r>
              <a:rPr lang="es-CO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1.1</a:t>
            </a:r>
            <a:r>
              <a:rPr lang="es-CO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Caracterización de la oferta educativa específica </a:t>
            </a:r>
            <a:endParaRPr lang="es-CO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536575"/>
            <a:r>
              <a:rPr lang="es-CO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1.2</a:t>
            </a:r>
            <a:r>
              <a:rPr lang="es-CO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Los PEP: concepciones y formas de gestión </a:t>
            </a:r>
            <a:endParaRPr lang="es-CO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536575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.3</a:t>
            </a:r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. La política </a:t>
            </a: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educativa, </a:t>
            </a:r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oportunidades y </a:t>
            </a: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aporías</a:t>
            </a:r>
          </a:p>
        </p:txBody>
      </p:sp>
      <p:pic>
        <p:nvPicPr>
          <p:cNvPr id="17" name="Picture 2" descr="logo ascofade">
            <a:extLst>
              <a:ext uri="{FF2B5EF4-FFF2-40B4-BE49-F238E27FC236}">
                <a16:creationId xmlns:a16="http://schemas.microsoft.com/office/drawing/2014/main" xmlns="" id="{1A3B04DB-E239-476E-BB47-08076FE9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1101" y="5977719"/>
            <a:ext cx="2179059" cy="77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940632" y="2867259"/>
            <a:ext cx="6259406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Política Educativa cuestión de gobiernos y no de </a:t>
            </a:r>
            <a:r>
              <a:rPr lang="es-CO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Estados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dirty="0"/>
              <a:t>Inestabilidad y contraposición en la política </a:t>
            </a:r>
            <a:r>
              <a:rPr lang="es-CO" dirty="0" smtClean="0"/>
              <a:t>educativa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dirty="0"/>
              <a:t>Formación integral y la desconexión en los niveles </a:t>
            </a:r>
            <a:r>
              <a:rPr lang="es-CO" dirty="0" smtClean="0"/>
              <a:t>educativos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dirty="0"/>
              <a:t>Imposición de estándares educativos internacionales</a:t>
            </a: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387319628"/>
              </p:ext>
            </p:extLst>
          </p:nvPr>
        </p:nvGraphicFramePr>
        <p:xfrm>
          <a:off x="537663" y="4233787"/>
          <a:ext cx="5612130" cy="1743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/>
          <p:cNvSpPr/>
          <p:nvPr/>
        </p:nvSpPr>
        <p:spPr>
          <a:xfrm>
            <a:off x="1698886" y="5807724"/>
            <a:ext cx="32896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Legislación general sobre las Licenciaturas</a:t>
            </a:r>
            <a:endParaRPr lang="es-CO" sz="1400" dirty="0"/>
          </a:p>
        </p:txBody>
      </p:sp>
      <p:sp>
        <p:nvSpPr>
          <p:cNvPr id="4" name="Rectángulo 3"/>
          <p:cNvSpPr/>
          <p:nvPr/>
        </p:nvSpPr>
        <p:spPr>
          <a:xfrm>
            <a:off x="6932900" y="4489790"/>
            <a:ext cx="5012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ea typeface="Calibri" panose="020F0502020204030204" pitchFamily="34" charset="0"/>
              </a:rPr>
              <a:t>Legislación referida a la Calidad de las licenciaturas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6932900" y="4966254"/>
            <a:ext cx="4913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ea typeface="Calibri" panose="020F0502020204030204" pitchFamily="34" charset="0"/>
              </a:rPr>
              <a:t>Legislación referida a aspectos específicos de las licenciaturas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67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2031999" y="756028"/>
            <a:ext cx="7630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chemeClr val="accent2">
                    <a:lumMod val="75000"/>
                  </a:schemeClr>
                </a:solidFill>
              </a:rPr>
              <a:t>Mesa de </a:t>
            </a:r>
            <a:r>
              <a:rPr lang="es-CO" sz="2000" b="1" dirty="0" smtClean="0">
                <a:solidFill>
                  <a:schemeClr val="accent2">
                    <a:lumMod val="75000"/>
                  </a:schemeClr>
                </a:solidFill>
              </a:rPr>
              <a:t>Historia </a:t>
            </a:r>
            <a:r>
              <a:rPr lang="es-CO" sz="2000" b="1" dirty="0" err="1" smtClean="0">
                <a:solidFill>
                  <a:schemeClr val="accent2">
                    <a:lumMod val="75000"/>
                  </a:schemeClr>
                </a:solidFill>
              </a:rPr>
              <a:t>Ascofade</a:t>
            </a:r>
            <a:endParaRPr lang="es-CO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CO" sz="2000" dirty="0" smtClean="0">
                <a:solidFill>
                  <a:schemeClr val="accent2">
                    <a:lumMod val="75000"/>
                  </a:schemeClr>
                </a:solidFill>
              </a:rPr>
              <a:t>Líder: </a:t>
            </a:r>
            <a:r>
              <a:rPr lang="es-CO" sz="2000" dirty="0">
                <a:solidFill>
                  <a:schemeClr val="accent2">
                    <a:lumMod val="75000"/>
                  </a:schemeClr>
                </a:solidFill>
              </a:rPr>
              <a:t>José Benito Garzón Montenegro, PhD</a:t>
            </a:r>
            <a:r>
              <a:rPr lang="es-CO" sz="2000" dirty="0" smtClean="0">
                <a:solidFill>
                  <a:schemeClr val="accent2">
                    <a:lumMod val="75000"/>
                  </a:schemeClr>
                </a:solidFill>
              </a:rPr>
              <a:t>. (Vicepresidente Nacional)</a:t>
            </a:r>
            <a:endParaRPr lang="es-CO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Picture 2" descr="logo ascofade">
            <a:extLst>
              <a:ext uri="{FF2B5EF4-FFF2-40B4-BE49-F238E27FC236}">
                <a16:creationId xmlns:a16="http://schemas.microsoft.com/office/drawing/2014/main" xmlns="" id="{1A3B04DB-E239-476E-BB47-08076FE9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1101" y="5977719"/>
            <a:ext cx="2179059" cy="77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305397"/>
              </p:ext>
            </p:extLst>
          </p:nvPr>
        </p:nvGraphicFramePr>
        <p:xfrm>
          <a:off x="426980" y="1963834"/>
          <a:ext cx="11557646" cy="38426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1092">
                  <a:extLst>
                    <a:ext uri="{9D8B030D-6E8A-4147-A177-3AD203B41FA5}">
                      <a16:colId xmlns:a16="http://schemas.microsoft.com/office/drawing/2014/main" xmlns="" val="1086539608"/>
                    </a:ext>
                  </a:extLst>
                </a:gridCol>
                <a:gridCol w="3510929">
                  <a:extLst>
                    <a:ext uri="{9D8B030D-6E8A-4147-A177-3AD203B41FA5}">
                      <a16:colId xmlns:a16="http://schemas.microsoft.com/office/drawing/2014/main" xmlns="" val="1973627385"/>
                    </a:ext>
                  </a:extLst>
                </a:gridCol>
                <a:gridCol w="3188316">
                  <a:extLst>
                    <a:ext uri="{9D8B030D-6E8A-4147-A177-3AD203B41FA5}">
                      <a16:colId xmlns:a16="http://schemas.microsoft.com/office/drawing/2014/main" xmlns="" val="4283556175"/>
                    </a:ext>
                  </a:extLst>
                </a:gridCol>
                <a:gridCol w="1402268">
                  <a:extLst>
                    <a:ext uri="{9D8B030D-6E8A-4147-A177-3AD203B41FA5}">
                      <a16:colId xmlns:a16="http://schemas.microsoft.com/office/drawing/2014/main" xmlns="" val="2494627059"/>
                    </a:ext>
                  </a:extLst>
                </a:gridCol>
                <a:gridCol w="2465041">
                  <a:extLst>
                    <a:ext uri="{9D8B030D-6E8A-4147-A177-3AD203B41FA5}">
                      <a16:colId xmlns:a16="http://schemas.microsoft.com/office/drawing/2014/main" xmlns="" val="1121408763"/>
                    </a:ext>
                  </a:extLst>
                </a:gridCol>
              </a:tblGrid>
              <a:tr h="2594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Capítulo</a:t>
                      </a:r>
                      <a:endParaRPr lang="es-CO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Universidad </a:t>
                      </a:r>
                      <a:endParaRPr lang="es-CO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Delegado</a:t>
                      </a:r>
                      <a:endParaRPr lang="es-CO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Ciudad</a:t>
                      </a:r>
                      <a:endParaRPr lang="es-CO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Facultad</a:t>
                      </a:r>
                      <a:endParaRPr lang="es-CO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9199534"/>
                  </a:ext>
                </a:extLst>
              </a:tr>
              <a:tr h="34786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Caribe</a:t>
                      </a:r>
                      <a:endParaRPr lang="es-CO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Corporación Universidad de la Costa</a:t>
                      </a:r>
                      <a:endParaRPr lang="es-CO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Alexander de </a:t>
                      </a:r>
                      <a:r>
                        <a:rPr lang="pt-BR" sz="16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Jesús</a:t>
                      </a:r>
                      <a:r>
                        <a:rPr lang="pt-BR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Vega </a:t>
                      </a:r>
                      <a:r>
                        <a:rPr lang="pt-BR" sz="16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Lugo</a:t>
                      </a:r>
                      <a:endParaRPr lang="pt-BR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Barranquilla</a:t>
                      </a:r>
                      <a:endParaRPr lang="es-CO" sz="16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Ciencias </a:t>
                      </a:r>
                      <a:r>
                        <a:rPr lang="es-CO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Humanas y Sociales</a:t>
                      </a:r>
                      <a:endParaRPr lang="es-CO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extLst>
                  <a:ext uri="{0D108BD9-81ED-4DB2-BD59-A6C34878D82A}">
                    <a16:rowId xmlns:a16="http://schemas.microsoft.com/office/drawing/2014/main" xmlns="" val="1800672723"/>
                  </a:ext>
                </a:extLst>
              </a:tr>
              <a:tr h="3089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Corporación Universitaria Rafael Núñez</a:t>
                      </a:r>
                      <a:endParaRPr lang="es-CO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Carmen Cecilia Lago de Fernández</a:t>
                      </a:r>
                      <a:endParaRPr lang="es-CO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Cartagena</a:t>
                      </a:r>
                      <a:endParaRPr lang="es-CO" sz="16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Ciencias </a:t>
                      </a:r>
                      <a:r>
                        <a:rPr lang="es-CO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Humanas y Sociales</a:t>
                      </a:r>
                      <a:endParaRPr lang="es-CO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extLst>
                  <a:ext uri="{0D108BD9-81ED-4DB2-BD59-A6C34878D82A}">
                    <a16:rowId xmlns:a16="http://schemas.microsoft.com/office/drawing/2014/main" xmlns="" val="2228926125"/>
                  </a:ext>
                </a:extLst>
              </a:tr>
              <a:tr h="29730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Universidad de Córdoba</a:t>
                      </a:r>
                      <a:endParaRPr lang="es-CO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Juan Carlos Sánchez Sierra</a:t>
                      </a:r>
                      <a:endParaRPr lang="es-CO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Montería</a:t>
                      </a:r>
                      <a:endParaRPr lang="es-CO" sz="16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Educación </a:t>
                      </a:r>
                      <a:r>
                        <a:rPr lang="es-CO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y Ciencias Humanas</a:t>
                      </a:r>
                      <a:endParaRPr lang="es-CO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extLst>
                  <a:ext uri="{0D108BD9-81ED-4DB2-BD59-A6C34878D82A}">
                    <a16:rowId xmlns:a16="http://schemas.microsoft.com/office/drawing/2014/main" xmlns="" val="2334687091"/>
                  </a:ext>
                </a:extLst>
              </a:tr>
              <a:tr h="2424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Centro</a:t>
                      </a:r>
                      <a:endParaRPr lang="es-CO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Universidad de los Andes</a:t>
                      </a:r>
                      <a:endParaRPr lang="es-CO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Nancy Palacios Mena</a:t>
                      </a:r>
                    </a:p>
                  </a:txBody>
                  <a:tcPr marL="7308" marR="7308" marT="730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Bogotá</a:t>
                      </a:r>
                      <a:endParaRPr lang="es-CO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Educación</a:t>
                      </a:r>
                      <a:endParaRPr lang="es-CO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2194961"/>
                  </a:ext>
                </a:extLst>
              </a:tr>
              <a:tr h="2801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Univ. </a:t>
                      </a:r>
                      <a:r>
                        <a:rPr lang="es-CO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Nacional Abierta y a Distancia UNAD</a:t>
                      </a:r>
                      <a:endParaRPr lang="es-CO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Juan Pablo Pardo Rodríguez </a:t>
                      </a:r>
                      <a:endParaRPr lang="es-CO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Bogotá</a:t>
                      </a:r>
                      <a:endParaRPr lang="es-CO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Ciencias </a:t>
                      </a:r>
                      <a:r>
                        <a:rPr lang="es-CO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de la Educación</a:t>
                      </a:r>
                      <a:endParaRPr lang="es-CO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5814967"/>
                  </a:ext>
                </a:extLst>
              </a:tr>
              <a:tr h="24248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Eje Cafetero</a:t>
                      </a:r>
                      <a:endParaRPr lang="es-CO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Universidad Católica de Manizales</a:t>
                      </a:r>
                      <a:endParaRPr lang="es-CO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Didier Andrés Ospina</a:t>
                      </a:r>
                      <a:endParaRPr lang="es-CO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Manizales</a:t>
                      </a:r>
                      <a:endParaRPr lang="es-CO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Educación</a:t>
                      </a:r>
                      <a:endParaRPr lang="es-CO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extLst>
                  <a:ext uri="{0D108BD9-81ED-4DB2-BD59-A6C34878D82A}">
                    <a16:rowId xmlns:a16="http://schemas.microsoft.com/office/drawing/2014/main" xmlns="" val="1086868911"/>
                  </a:ext>
                </a:extLst>
              </a:tr>
              <a:tr h="3493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Universidad Tecnológica de Pereira</a:t>
                      </a:r>
                      <a:endParaRPr lang="es-CO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Sebastián Martínez Botero  </a:t>
                      </a:r>
                      <a:endParaRPr lang="es-CO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Pereira</a:t>
                      </a:r>
                      <a:endParaRPr lang="es-CO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Ciencias </a:t>
                      </a:r>
                      <a:r>
                        <a:rPr lang="es-CO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de la Educación</a:t>
                      </a:r>
                      <a:endParaRPr lang="es-CO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extLst>
                  <a:ext uri="{0D108BD9-81ED-4DB2-BD59-A6C34878D82A}">
                    <a16:rowId xmlns:a16="http://schemas.microsoft.com/office/drawing/2014/main" xmlns="" val="1095826937"/>
                  </a:ext>
                </a:extLst>
              </a:tr>
              <a:tr h="3377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Universidad de Caldas</a:t>
                      </a:r>
                      <a:endParaRPr lang="es-CO" sz="16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Juan Pablo Flórez Vargas </a:t>
                      </a:r>
                      <a:endParaRPr lang="es-CO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Manizales</a:t>
                      </a:r>
                      <a:endParaRPr lang="es-CO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Artes </a:t>
                      </a:r>
                      <a:r>
                        <a:rPr lang="es-CO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y Humanidades</a:t>
                      </a:r>
                      <a:endParaRPr lang="es-CO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extLst>
                  <a:ext uri="{0D108BD9-81ED-4DB2-BD59-A6C34878D82A}">
                    <a16:rowId xmlns:a16="http://schemas.microsoft.com/office/drawing/2014/main" xmlns="" val="3269867873"/>
                  </a:ext>
                </a:extLst>
              </a:tr>
              <a:tr h="3310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Universidad de Caldas</a:t>
                      </a:r>
                      <a:endParaRPr lang="es-CO" sz="16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Julio Ernesto Jiménez Betancourt</a:t>
                      </a:r>
                      <a:endParaRPr lang="es-CO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Manizales</a:t>
                      </a:r>
                      <a:endParaRPr lang="es-CO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Artes </a:t>
                      </a:r>
                      <a:r>
                        <a:rPr lang="es-CO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y Humanidades</a:t>
                      </a:r>
                      <a:endParaRPr lang="es-CO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extLst>
                  <a:ext uri="{0D108BD9-81ED-4DB2-BD59-A6C34878D82A}">
                    <a16:rowId xmlns:a16="http://schemas.microsoft.com/office/drawing/2014/main" xmlns="" val="804461015"/>
                  </a:ext>
                </a:extLst>
              </a:tr>
              <a:tr h="3529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Suroriente</a:t>
                      </a:r>
                      <a:endParaRPr lang="es-CO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Universidad del Tolima</a:t>
                      </a:r>
                      <a:endParaRPr lang="es-CO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William Alfredo Chapman Quevedo </a:t>
                      </a:r>
                      <a:endParaRPr lang="es-CO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Ibagué</a:t>
                      </a:r>
                      <a:endParaRPr lang="es-CO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Ciencias </a:t>
                      </a:r>
                      <a:r>
                        <a:rPr lang="es-CO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de la Educación</a:t>
                      </a:r>
                      <a:endParaRPr lang="es-CO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1757578"/>
                  </a:ext>
                </a:extLst>
              </a:tr>
              <a:tr h="4756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Invitado</a:t>
                      </a:r>
                      <a:endParaRPr lang="es-CO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Universidad de Córdoba</a:t>
                      </a:r>
                      <a:endParaRPr lang="es-CO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Andrés Ramón García Sandoval</a:t>
                      </a:r>
                      <a:endParaRPr lang="es-CO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Montería</a:t>
                      </a:r>
                      <a:endParaRPr lang="es-CO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Educación </a:t>
                      </a:r>
                      <a:r>
                        <a:rPr lang="es-CO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y Ciencias Humanas</a:t>
                      </a:r>
                      <a:endParaRPr lang="es-CO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08" marR="7308" marT="7308" marB="0" anchor="ctr"/>
                </a:tc>
                <a:extLst>
                  <a:ext uri="{0D108BD9-81ED-4DB2-BD59-A6C34878D82A}">
                    <a16:rowId xmlns:a16="http://schemas.microsoft.com/office/drawing/2014/main" xmlns="" val="2034230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3C13524-91D1-4C50-A500-5BFD65237515}"/>
              </a:ext>
            </a:extLst>
          </p:cNvPr>
          <p:cNvSpPr txBox="1"/>
          <p:nvPr/>
        </p:nvSpPr>
        <p:spPr>
          <a:xfrm>
            <a:off x="1940632" y="408523"/>
            <a:ext cx="7844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accent2">
                    <a:lumMod val="75000"/>
                  </a:schemeClr>
                </a:solidFill>
              </a:rPr>
              <a:t>La formación de Maestras y Maestros para la enseñanza de la Historia de Colombia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24895" y="1666686"/>
            <a:ext cx="10236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2. Análisis y ubicación de tensiones creativas </a:t>
            </a:r>
            <a:r>
              <a:rPr lang="es-CO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(preliminares)</a:t>
            </a:r>
            <a:endParaRPr lang="es-CO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36575"/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2.1. Oferta educativa: </a:t>
            </a:r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centralidad de oferta educativa en un país de </a:t>
            </a: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regiones</a:t>
            </a:r>
            <a:endParaRPr lang="es-CO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Picture 2" descr="logo ascofade">
            <a:extLst>
              <a:ext uri="{FF2B5EF4-FFF2-40B4-BE49-F238E27FC236}">
                <a16:creationId xmlns:a16="http://schemas.microsoft.com/office/drawing/2014/main" xmlns="" id="{1A3B04DB-E239-476E-BB47-08076FE9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1101" y="5977719"/>
            <a:ext cx="2179059" cy="77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3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3C13524-91D1-4C50-A500-5BFD65237515}"/>
              </a:ext>
            </a:extLst>
          </p:cNvPr>
          <p:cNvSpPr txBox="1"/>
          <p:nvPr/>
        </p:nvSpPr>
        <p:spPr>
          <a:xfrm>
            <a:off x="1940632" y="408523"/>
            <a:ext cx="7844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accent2">
                    <a:lumMod val="75000"/>
                  </a:schemeClr>
                </a:solidFill>
              </a:rPr>
              <a:t>La formación de Maestras y Maestros para la enseñanza de la Historia de Colombia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24895" y="1666686"/>
            <a:ext cx="1023685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2. Análisis y ubicación de tensiones creativas </a:t>
            </a:r>
            <a:r>
              <a:rPr lang="es-CO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(preliminares)</a:t>
            </a:r>
            <a:endParaRPr lang="es-CO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36575"/>
            <a:r>
              <a:rPr lang="es-CO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2.1. Oferta educativa: </a:t>
            </a:r>
            <a:r>
              <a:rPr lang="es-CO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centralidad de oferta educativa en un país de regiones</a:t>
            </a:r>
          </a:p>
          <a:p>
            <a:pPr marL="536575"/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2.2. Propósitos de los PEP y perfiles de egreso: </a:t>
            </a:r>
          </a:p>
          <a:p>
            <a:pPr marL="742950" lvl="1" indent="-285750">
              <a:buFontTx/>
              <a:buChar char="-"/>
            </a:pP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</a:rPr>
              <a:t>Debates permanentes: </a:t>
            </a:r>
          </a:p>
          <a:p>
            <a:pPr marL="1200150" lvl="2" indent="-285750">
              <a:buFontTx/>
              <a:buChar char="-"/>
            </a:pP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</a:rPr>
              <a:t>¿Para qué se enseña?</a:t>
            </a:r>
          </a:p>
          <a:p>
            <a:pPr marL="1657350" lvl="3" indent="-285750">
              <a:buFontTx/>
              <a:buChar char="-"/>
            </a:pP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</a:rPr>
              <a:t>“cultura” 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histórica; </a:t>
            </a:r>
            <a:endParaRPr lang="es-CO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657350" lvl="3" indent="-285750">
              <a:buFontTx/>
              <a:buChar char="-"/>
            </a:pP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</a:rPr>
              <a:t>pensar 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históricamente; </a:t>
            </a:r>
            <a:endParaRPr lang="es-CO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657350" lvl="3" indent="-285750">
              <a:buFontTx/>
              <a:buChar char="-"/>
            </a:pP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</a:rPr>
              <a:t>conciencia 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histórica </a:t>
            </a:r>
            <a:endParaRPr lang="es-CO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</a:rPr>
              <a:t>¿qué es lo que el país necesita? ¿cómo lograr un consenso sobre lo fundamental?</a:t>
            </a:r>
            <a:endParaRPr lang="es-CO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</a:rPr>
              <a:t>Didáctica 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de la historia vs. </a:t>
            </a:r>
            <a:r>
              <a:rPr lang="es-CO" sz="1600" dirty="0" err="1">
                <a:solidFill>
                  <a:schemeClr val="accent1">
                    <a:lumMod val="50000"/>
                  </a:schemeClr>
                </a:solidFill>
              </a:rPr>
              <a:t>Aplicacionista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</a:rPr>
              <a:t>(formación de maestras y maestros: idea del “buen docente…”)</a:t>
            </a:r>
            <a:endParaRPr lang="es-CO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Picture 2" descr="logo ascofade">
            <a:extLst>
              <a:ext uri="{FF2B5EF4-FFF2-40B4-BE49-F238E27FC236}">
                <a16:creationId xmlns:a16="http://schemas.microsoft.com/office/drawing/2014/main" xmlns="" id="{1A3B04DB-E239-476E-BB47-08076FE9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1101" y="5977719"/>
            <a:ext cx="2179059" cy="77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4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3C13524-91D1-4C50-A500-5BFD65237515}"/>
              </a:ext>
            </a:extLst>
          </p:cNvPr>
          <p:cNvSpPr txBox="1"/>
          <p:nvPr/>
        </p:nvSpPr>
        <p:spPr>
          <a:xfrm>
            <a:off x="1940632" y="408523"/>
            <a:ext cx="7844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accent2">
                    <a:lumMod val="75000"/>
                  </a:schemeClr>
                </a:solidFill>
              </a:rPr>
              <a:t>La formación de Maestras y Maestros para la enseñanza de la Historia de Colombia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24895" y="1666686"/>
            <a:ext cx="1023685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2. Análisis y ubicación de tensiones creativas </a:t>
            </a:r>
            <a:r>
              <a:rPr lang="es-CO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(preliminares)</a:t>
            </a:r>
            <a:endParaRPr lang="es-CO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36575"/>
            <a:r>
              <a:rPr lang="es-CO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2.1. Oferta educativa: </a:t>
            </a:r>
            <a:r>
              <a:rPr lang="es-CO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centralidad de oferta educativa en un país de regiones</a:t>
            </a:r>
          </a:p>
          <a:p>
            <a:pPr marL="536575"/>
            <a:r>
              <a:rPr lang="es-CO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2.2. Propósitos de los PEP y perfiles de egreso</a:t>
            </a:r>
          </a:p>
          <a:p>
            <a:pPr marL="536575"/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2.3. Temas pendientes</a:t>
            </a:r>
          </a:p>
          <a:p>
            <a:pPr marL="742950" lvl="1" indent="-285750">
              <a:buFontTx/>
              <a:buChar char="-"/>
            </a:pP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</a:rPr>
              <a:t>Interculturalidad (educación rural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</a:rPr>
              <a:t>educación propia, </a:t>
            </a:r>
            <a:r>
              <a:rPr lang="es-CO" sz="1600" dirty="0" err="1" smtClean="0">
                <a:solidFill>
                  <a:schemeClr val="accent1">
                    <a:lumMod val="50000"/>
                  </a:schemeClr>
                </a:solidFill>
              </a:rPr>
              <a:t>etnoeducación</a:t>
            </a: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</a:rPr>
              <a:t>); 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contextos locales, especificidades y conexiones</a:t>
            </a:r>
          </a:p>
          <a:p>
            <a:pPr marL="742950" lvl="1" indent="-285750">
              <a:buFontTx/>
              <a:buChar char="-"/>
            </a:pPr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</a:rPr>
              <a:t>nclusión 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y reconocimiento de las diversidades y capacidades de los estudiantes y sus entornos educativos</a:t>
            </a:r>
          </a:p>
          <a:p>
            <a:pPr marL="742950" lvl="1" indent="-285750">
              <a:buFontTx/>
              <a:buChar char="-"/>
            </a:pP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</a:rPr>
              <a:t>Memoria 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histórica y memoria colectiva </a:t>
            </a:r>
          </a:p>
          <a:p>
            <a:pPr marL="742950" lvl="1" indent="-285750">
              <a:buFontTx/>
              <a:buChar char="-"/>
            </a:pPr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Memoria y pertinencia </a:t>
            </a: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</a:rPr>
              <a:t>social (expectativas y necesidades)</a:t>
            </a:r>
            <a:endParaRPr lang="es-CO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Picture 2" descr="logo ascofade">
            <a:extLst>
              <a:ext uri="{FF2B5EF4-FFF2-40B4-BE49-F238E27FC236}">
                <a16:creationId xmlns:a16="http://schemas.microsoft.com/office/drawing/2014/main" xmlns="" id="{1A3B04DB-E239-476E-BB47-08076FE9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1101" y="5977719"/>
            <a:ext cx="2179059" cy="77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72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3C13524-91D1-4C50-A500-5BFD65237515}"/>
              </a:ext>
            </a:extLst>
          </p:cNvPr>
          <p:cNvSpPr txBox="1"/>
          <p:nvPr/>
        </p:nvSpPr>
        <p:spPr>
          <a:xfrm>
            <a:off x="1940632" y="408523"/>
            <a:ext cx="7844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accent2">
                    <a:lumMod val="75000"/>
                  </a:schemeClr>
                </a:solidFill>
              </a:rPr>
              <a:t>La formación de Maestras y Maestros para la enseñanza de la Historia de Colombia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24895" y="1666686"/>
            <a:ext cx="102368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2. Análisis y ubicación de tensiones creativas </a:t>
            </a:r>
            <a:r>
              <a:rPr lang="es-CO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(preliminares)</a:t>
            </a:r>
            <a:endParaRPr lang="es-CO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36575"/>
            <a:r>
              <a:rPr lang="es-CO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2.1. Oferta educativa: </a:t>
            </a:r>
            <a:r>
              <a:rPr lang="es-CO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centralidad de oferta educativa en un país de regiones</a:t>
            </a:r>
          </a:p>
          <a:p>
            <a:pPr marL="536575"/>
            <a:r>
              <a:rPr lang="es-CO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2.2. Propósitos de los PEP y perfiles de egreso</a:t>
            </a:r>
          </a:p>
          <a:p>
            <a:pPr marL="536575"/>
            <a:r>
              <a:rPr lang="es-CO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2.3. Temas pendientes</a:t>
            </a:r>
          </a:p>
          <a:p>
            <a:pPr marL="536575"/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2.4. Política educativa</a:t>
            </a:r>
          </a:p>
          <a:p>
            <a:pPr marL="742950" lvl="1" indent="-285750">
              <a:buFontTx/>
              <a:buChar char="-"/>
            </a:pP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</a:rPr>
              <a:t>Sistema 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educativo: </a:t>
            </a:r>
            <a:endParaRPr lang="es-CO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</a:rPr>
              <a:t>Tensiones 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y complementaciones </a:t>
            </a:r>
            <a:endParaRPr lang="es-CO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</a:rPr>
              <a:t>errar brecha entre Educación superior y Educación básica: aprendizajes en ambas vías</a:t>
            </a:r>
            <a:endParaRPr lang="es-CO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</a:rPr>
              <a:t>Curricular 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vs extracurricular</a:t>
            </a:r>
          </a:p>
          <a:p>
            <a:pPr marL="742950" lvl="1" indent="-285750">
              <a:buFontTx/>
              <a:buChar char="-"/>
            </a:pPr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</a:rPr>
              <a:t>ondición 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>docente y la carrera </a:t>
            </a:r>
            <a:r>
              <a:rPr lang="es-CO" sz="1600" dirty="0" smtClean="0">
                <a:solidFill>
                  <a:schemeClr val="accent1">
                    <a:lumMod val="50000"/>
                  </a:schemeClr>
                </a:solidFill>
              </a:rPr>
              <a:t>docente</a:t>
            </a:r>
            <a:endParaRPr lang="es-CO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Picture 2" descr="logo ascofade">
            <a:extLst>
              <a:ext uri="{FF2B5EF4-FFF2-40B4-BE49-F238E27FC236}">
                <a16:creationId xmlns:a16="http://schemas.microsoft.com/office/drawing/2014/main" xmlns="" id="{1A3B04DB-E239-476E-BB47-08076FE9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1101" y="5977719"/>
            <a:ext cx="2179059" cy="77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6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3C13524-91D1-4C50-A500-5BFD65237515}"/>
              </a:ext>
            </a:extLst>
          </p:cNvPr>
          <p:cNvSpPr txBox="1"/>
          <p:nvPr/>
        </p:nvSpPr>
        <p:spPr>
          <a:xfrm>
            <a:off x="1940632" y="408523"/>
            <a:ext cx="7844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accent2">
                    <a:lumMod val="75000"/>
                  </a:schemeClr>
                </a:solidFill>
              </a:rPr>
              <a:t>La formación de Maestras y Maestros para la enseñanza de la Historia de Colombia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29361" y="1748572"/>
            <a:ext cx="102368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3. Recomendaciones</a:t>
            </a:r>
          </a:p>
          <a:p>
            <a:pPr marL="536575" lvl="1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.1</a:t>
            </a:r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. A la sociedad y sus fuerzas </a:t>
            </a: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vivas</a:t>
            </a:r>
          </a:p>
          <a:p>
            <a:pPr marL="536575" lvl="1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.2</a:t>
            </a:r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. Al </a:t>
            </a: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estado</a:t>
            </a:r>
          </a:p>
          <a:p>
            <a:pPr marL="536575" lvl="1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.3</a:t>
            </a:r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. A las instituciones educativas </a:t>
            </a: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y comunidades académicas</a:t>
            </a:r>
          </a:p>
          <a:p>
            <a:pPr marL="536575" lvl="1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.4</a:t>
            </a:r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. Al </a:t>
            </a: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profesorado</a:t>
            </a:r>
          </a:p>
          <a:p>
            <a:pPr marL="536575" lvl="1"/>
            <a:endParaRPr lang="es-CO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536575" lvl="1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Pendiente en el ejercicio proyectado por el equipo de trabajo: </a:t>
            </a:r>
            <a:endParaRPr lang="es-CO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79475" lvl="1" indent="-342900">
              <a:buFont typeface="Arial" panose="020B0604020202020204" pitchFamily="34" charset="0"/>
              <a:buChar char="•"/>
            </a:pP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Talleres </a:t>
            </a:r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locales - regionales (capítulos</a:t>
            </a: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879475" lvl="1" indent="-342900">
              <a:buFont typeface="Arial" panose="020B0604020202020204" pitchFamily="34" charset="0"/>
              <a:buChar char="•"/>
            </a:pP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Grupos </a:t>
            </a:r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focales </a:t>
            </a: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expertos</a:t>
            </a:r>
          </a:p>
          <a:p>
            <a:pPr marL="879475" lvl="1" indent="-342900">
              <a:buFont typeface="Arial" panose="020B0604020202020204" pitchFamily="34" charset="0"/>
              <a:buChar char="•"/>
            </a:pP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Asociaciones y grupos destacados</a:t>
            </a:r>
            <a:endParaRPr lang="es-CO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Picture 2" descr="logo ascofade">
            <a:extLst>
              <a:ext uri="{FF2B5EF4-FFF2-40B4-BE49-F238E27FC236}">
                <a16:creationId xmlns:a16="http://schemas.microsoft.com/office/drawing/2014/main" xmlns="" id="{1A3B04DB-E239-476E-BB47-08076FE9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1101" y="5977719"/>
            <a:ext cx="2179059" cy="77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A492B7EB-DCA8-4DC2-B580-05E8BE55330B}"/>
              </a:ext>
            </a:extLst>
          </p:cNvPr>
          <p:cNvSpPr txBox="1"/>
          <p:nvPr/>
        </p:nvSpPr>
        <p:spPr>
          <a:xfrm>
            <a:off x="2882473" y="2503297"/>
            <a:ext cx="64270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chemeClr val="accent2">
                    <a:lumMod val="75000"/>
                  </a:schemeClr>
                </a:solidFill>
              </a:rPr>
              <a:t>Gracias por su atención y amabilidad.</a:t>
            </a:r>
            <a:endParaRPr lang="es-CO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" name="Picture 2" descr="logo ascofade">
            <a:extLst>
              <a:ext uri="{FF2B5EF4-FFF2-40B4-BE49-F238E27FC236}">
                <a16:creationId xmlns:a16="http://schemas.microsoft.com/office/drawing/2014/main" xmlns="" id="{1A3B04DB-E239-476E-BB47-08076FE9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8406" y="5148913"/>
            <a:ext cx="3009444" cy="150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6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7850" y="2201863"/>
            <a:ext cx="11327642" cy="277219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MX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ontextualización: Ley 1874 de 2017 y el proceso de </a:t>
            </a:r>
            <a:br>
              <a:rPr lang="es-MX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CAEH</a:t>
            </a:r>
            <a:endParaRPr lang="es-CO" dirty="0"/>
          </a:p>
        </p:txBody>
      </p:sp>
      <p:pic>
        <p:nvPicPr>
          <p:cNvPr id="15363" name="Imagen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963" y="61913"/>
            <a:ext cx="7016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n 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4041775"/>
            <a:ext cx="54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Imagen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4411663"/>
            <a:ext cx="5302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Imagen 7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4684713"/>
            <a:ext cx="9112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agen 8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5686425"/>
            <a:ext cx="4651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agen 9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730625"/>
            <a:ext cx="7016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Imagen 11"/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4822825"/>
            <a:ext cx="6762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Imagen 12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559425"/>
            <a:ext cx="5222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Imagen 13"/>
          <p:cNvPicPr>
            <a:picLocks noChangeAspect="1" noChangeArrowheads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838" y="155575"/>
            <a:ext cx="909637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Imagen 14"/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6129338"/>
            <a:ext cx="60483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Imagen 15"/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75" y="123825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Imagen 16"/>
          <p:cNvPicPr>
            <a:picLocks noChangeAspect="1" noChangeArrowheads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13" y="155575"/>
            <a:ext cx="7826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Imagen 17"/>
          <p:cNvPicPr>
            <a:picLocks noChangeAspect="1" noChangeArrowheads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213" y="1060450"/>
            <a:ext cx="67468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Imagen 18"/>
          <p:cNvPicPr>
            <a:picLocks noChangeAspect="1" noChangeArrowheads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4941888"/>
            <a:ext cx="5746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Imagen 19"/>
          <p:cNvPicPr>
            <a:picLocks noChangeAspect="1" noChangeArrowheads="1"/>
          </p:cNvPicPr>
          <p:nvPr/>
        </p:nvPicPr>
        <p:blipFill>
          <a:blip r:embed="rId1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775" y="622300"/>
            <a:ext cx="6254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Imagen 20"/>
          <p:cNvPicPr>
            <a:picLocks noChangeAspect="1" noChangeArrowheads="1"/>
          </p:cNvPicPr>
          <p:nvPr/>
        </p:nvPicPr>
        <p:blipFill>
          <a:blip r:embed="rId1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313" y="1900238"/>
            <a:ext cx="754062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Imagen 21"/>
          <p:cNvPicPr>
            <a:picLocks noChangeAspect="1" noChangeArrowheads="1"/>
          </p:cNvPicPr>
          <p:nvPr/>
        </p:nvPicPr>
        <p:blipFill>
          <a:blip r:embed="rId1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80963"/>
            <a:ext cx="7794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Imagen 22"/>
          <p:cNvPicPr>
            <a:picLocks noChangeAspect="1" noChangeArrowheads="1"/>
          </p:cNvPicPr>
          <p:nvPr/>
        </p:nvPicPr>
        <p:blipFill>
          <a:blip r:embed="rId1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5165725"/>
            <a:ext cx="5556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Imagen 23"/>
          <p:cNvPicPr>
            <a:picLocks noChangeAspect="1" noChangeArrowheads="1"/>
          </p:cNvPicPr>
          <p:nvPr/>
        </p:nvPicPr>
        <p:blipFill>
          <a:blip r:embed="rId2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6078538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Imagen 24"/>
          <p:cNvPicPr>
            <a:picLocks noChangeAspect="1" noChangeArrowheads="1"/>
          </p:cNvPicPr>
          <p:nvPr/>
        </p:nvPicPr>
        <p:blipFill>
          <a:blip r:embed="rId2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118586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Imagen 25"/>
          <p:cNvPicPr>
            <a:picLocks noChangeAspect="1" noChangeArrowheads="1"/>
          </p:cNvPicPr>
          <p:nvPr/>
        </p:nvPicPr>
        <p:blipFill>
          <a:blip r:embed="rId2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267450"/>
            <a:ext cx="5016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Imagen 26"/>
          <p:cNvPicPr>
            <a:picLocks noChangeAspect="1" noChangeArrowheads="1"/>
          </p:cNvPicPr>
          <p:nvPr/>
        </p:nvPicPr>
        <p:blipFill>
          <a:blip r:embed="rId2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5427663"/>
            <a:ext cx="1350962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Imagen 27"/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449638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logo ascofade">
            <a:extLst>
              <a:ext uri="{FF2B5EF4-FFF2-40B4-BE49-F238E27FC236}">
                <a16:creationId xmlns:a16="http://schemas.microsoft.com/office/drawing/2014/main" xmlns="" id="{1A3B04DB-E239-476E-BB47-08076FE9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1101" y="5977719"/>
            <a:ext cx="2179059" cy="77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3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 ascofade">
            <a:extLst>
              <a:ext uri="{FF2B5EF4-FFF2-40B4-BE49-F238E27FC236}">
                <a16:creationId xmlns:a16="http://schemas.microsoft.com/office/drawing/2014/main" xmlns="" id="{1A3B04DB-E239-476E-BB47-08076FE9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1101" y="5977719"/>
            <a:ext cx="2179059" cy="77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336D57D1-653D-4076-AA25-75A359F5C287}"/>
              </a:ext>
            </a:extLst>
          </p:cNvPr>
          <p:cNvSpPr txBox="1"/>
          <p:nvPr/>
        </p:nvSpPr>
        <p:spPr>
          <a:xfrm>
            <a:off x="1670670" y="1912758"/>
            <a:ext cx="98400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2000" b="1" spc="100" dirty="0" smtClean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Consideraciones iniciales:</a:t>
            </a:r>
            <a:endParaRPr lang="es-CO" sz="2000" b="1" spc="100" dirty="0">
              <a:solidFill>
                <a:schemeClr val="accent1">
                  <a:lumMod val="50000"/>
                </a:schemeClr>
              </a:solidFill>
              <a:latin typeface="open sans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O" sz="2000" spc="100" dirty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Oportunidad de mejora que nos presenta la coyuntura, a propósito de la política educativa sobre la enseñanza de la Historia de Colombia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O" sz="2000" spc="100" dirty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Papel de las Facultades de Educación y los programas afines en la enseñanza de la Historia de Colombia</a:t>
            </a:r>
            <a:endParaRPr lang="en-US" sz="2000" spc="100" dirty="0">
              <a:solidFill>
                <a:schemeClr val="accent1">
                  <a:lumMod val="50000"/>
                </a:scheme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9175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9" name="Grupo 7"/>
          <p:cNvGrpSpPr>
            <a:grpSpLocks/>
          </p:cNvGrpSpPr>
          <p:nvPr/>
        </p:nvGrpSpPr>
        <p:grpSpPr bwMode="auto">
          <a:xfrm>
            <a:off x="5981700" y="1671638"/>
            <a:ext cx="5846763" cy="4392612"/>
            <a:chOff x="6040191" y="1403797"/>
            <a:chExt cx="5847008" cy="4391696"/>
          </a:xfrm>
        </p:grpSpPr>
        <p:sp>
          <p:nvSpPr>
            <p:cNvPr id="5" name="Rectángulo 4"/>
            <p:cNvSpPr/>
            <p:nvPr/>
          </p:nvSpPr>
          <p:spPr>
            <a:xfrm>
              <a:off x="6040191" y="1403797"/>
              <a:ext cx="5847008" cy="43916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dirty="0">
                <a:latin typeface="Arial" panose="020B0604020202020204" pitchFamily="34" charset="0"/>
              </a:endParaRPr>
            </a:p>
          </p:txBody>
        </p:sp>
        <p:pic>
          <p:nvPicPr>
            <p:cNvPr id="16392" name="Imagen 5" descr="MEN-20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302" y="1798165"/>
              <a:ext cx="4834785" cy="360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0" name="Rectángulo 6"/>
          <p:cNvSpPr>
            <a:spLocks noChangeArrowheads="1"/>
          </p:cNvSpPr>
          <p:nvPr/>
        </p:nvSpPr>
        <p:spPr bwMode="auto">
          <a:xfrm>
            <a:off x="1393825" y="1544638"/>
            <a:ext cx="408305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CO" sz="4000" b="1">
                <a:solidFill>
                  <a:srgbClr val="0070C0"/>
                </a:solidFill>
                <a:cs typeface="Arial" panose="020B0604020202020204" pitchFamily="34" charset="0"/>
              </a:rPr>
              <a:t>Ley 1874 de 2017     </a:t>
            </a:r>
          </a:p>
          <a:p>
            <a:pPr eaLnBrk="1" hangingPunct="1"/>
            <a:endParaRPr lang="es-MX" altLang="es-CO" sz="3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 eaLnBrk="1" hangingPunct="1"/>
            <a:r>
              <a:rPr lang="es-MX" altLang="es-CO" sz="2800">
                <a:solidFill>
                  <a:srgbClr val="0070C0"/>
                </a:solidFill>
                <a:cs typeface="Arial" panose="020B0604020202020204" pitchFamily="34" charset="0"/>
              </a:rPr>
              <a:t>Restablecer la Enseñanza obligatoria de la Historia de Colombia como una disciplina integrada en los lineamientos curriculares de las Ciencias Sociales en la educación básica y media.</a:t>
            </a:r>
          </a:p>
        </p:txBody>
      </p:sp>
      <p:pic>
        <p:nvPicPr>
          <p:cNvPr id="9" name="Picture 2" descr="logo ascofade">
            <a:extLst>
              <a:ext uri="{FF2B5EF4-FFF2-40B4-BE49-F238E27FC236}">
                <a16:creationId xmlns:a16="http://schemas.microsoft.com/office/drawing/2014/main" xmlns="" id="{1A3B04DB-E239-476E-BB47-08076FE9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1101" y="5977719"/>
            <a:ext cx="2179059" cy="77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n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0"/>
            <a:ext cx="116427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ángulo 9"/>
          <p:cNvSpPr>
            <a:spLocks noChangeArrowheads="1"/>
          </p:cNvSpPr>
          <p:nvPr/>
        </p:nvSpPr>
        <p:spPr bwMode="auto">
          <a:xfrm>
            <a:off x="1549400" y="2354263"/>
            <a:ext cx="9707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CO" sz="4000" b="1">
                <a:solidFill>
                  <a:srgbClr val="0070C0"/>
                </a:solidFill>
                <a:cs typeface="Arial" panose="020B0604020202020204" pitchFamily="34" charset="0"/>
              </a:rPr>
              <a:t>Objetivos de la Ley 1874 de 2017 (artículo 1) </a:t>
            </a:r>
          </a:p>
        </p:txBody>
      </p:sp>
      <p:sp>
        <p:nvSpPr>
          <p:cNvPr id="17413" name="Rectángulo 13"/>
          <p:cNvSpPr>
            <a:spLocks noChangeArrowheads="1"/>
          </p:cNvSpPr>
          <p:nvPr/>
        </p:nvSpPr>
        <p:spPr bwMode="auto">
          <a:xfrm>
            <a:off x="942975" y="3444875"/>
            <a:ext cx="3048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s-CO" altLang="es-CO" sz="2400">
                <a:solidFill>
                  <a:srgbClr val="0070C0"/>
                </a:solidFill>
              </a:rPr>
              <a:t>A</a:t>
            </a:r>
            <a:r>
              <a:rPr lang="es-CO" altLang="es-CO" sz="2400">
                <a:solidFill>
                  <a:srgbClr val="0070C0"/>
                </a:solidFill>
                <a:cs typeface="Arial" panose="020B0604020202020204" pitchFamily="34" charset="0"/>
              </a:rPr>
              <a:t>) Contribuir a la formación de una </a:t>
            </a:r>
            <a:r>
              <a:rPr lang="es-CO" altLang="es-CO" sz="2400" b="1">
                <a:solidFill>
                  <a:srgbClr val="0070C0"/>
                </a:solidFill>
                <a:cs typeface="Arial" panose="020B0604020202020204" pitchFamily="34" charset="0"/>
              </a:rPr>
              <a:t>identidad nacional </a:t>
            </a:r>
            <a:r>
              <a:rPr lang="es-CO" altLang="es-CO" sz="2400">
                <a:solidFill>
                  <a:srgbClr val="0070C0"/>
                </a:solidFill>
                <a:cs typeface="Arial" panose="020B0604020202020204" pitchFamily="34" charset="0"/>
              </a:rPr>
              <a:t>que reconozca la diversidad étnica cultural de la Nación colombiana.</a:t>
            </a:r>
          </a:p>
        </p:txBody>
      </p:sp>
      <p:sp>
        <p:nvSpPr>
          <p:cNvPr id="17414" name="Rectángulo 14"/>
          <p:cNvSpPr>
            <a:spLocks noChangeArrowheads="1"/>
          </p:cNvSpPr>
          <p:nvPr/>
        </p:nvSpPr>
        <p:spPr bwMode="auto">
          <a:xfrm>
            <a:off x="4878388" y="3444875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s-CO" altLang="es-CO" sz="2400">
                <a:solidFill>
                  <a:srgbClr val="0070C0"/>
                </a:solidFill>
                <a:cs typeface="Arial" panose="020B0604020202020204" pitchFamily="34" charset="0"/>
              </a:rPr>
              <a:t>B) Desarrollar el </a:t>
            </a:r>
            <a:r>
              <a:rPr lang="es-CO" altLang="es-CO" sz="2400" b="1">
                <a:solidFill>
                  <a:srgbClr val="0070C0"/>
                </a:solidFill>
                <a:cs typeface="Arial" panose="020B0604020202020204" pitchFamily="34" charset="0"/>
              </a:rPr>
              <a:t>pensamiento crítico </a:t>
            </a:r>
            <a:r>
              <a:rPr lang="es-CO" altLang="es-CO" sz="2400">
                <a:solidFill>
                  <a:srgbClr val="0070C0"/>
                </a:solidFill>
                <a:cs typeface="Arial" panose="020B0604020202020204" pitchFamily="34" charset="0"/>
              </a:rPr>
              <a:t>a través de la comprensión de los procesos históricos y sociales de nuestro país, en el contexto americano y mundial. </a:t>
            </a:r>
          </a:p>
        </p:txBody>
      </p:sp>
      <p:sp>
        <p:nvSpPr>
          <p:cNvPr id="17415" name="Rectángulo 15"/>
          <p:cNvSpPr>
            <a:spLocks noChangeArrowheads="1"/>
          </p:cNvSpPr>
          <p:nvPr/>
        </p:nvSpPr>
        <p:spPr bwMode="auto">
          <a:xfrm>
            <a:off x="8815388" y="3382963"/>
            <a:ext cx="30654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s-CO" altLang="es-CO" sz="2400">
                <a:solidFill>
                  <a:srgbClr val="0070C0"/>
                </a:solidFill>
                <a:cs typeface="Arial" panose="020B0604020202020204" pitchFamily="34" charset="0"/>
              </a:rPr>
              <a:t>C) Promover la formación de una </a:t>
            </a:r>
            <a:r>
              <a:rPr lang="es-CO" altLang="es-CO" sz="2400" b="1">
                <a:solidFill>
                  <a:srgbClr val="0070C0"/>
                </a:solidFill>
                <a:cs typeface="Arial" panose="020B0604020202020204" pitchFamily="34" charset="0"/>
              </a:rPr>
              <a:t>memoria histórica </a:t>
            </a:r>
            <a:r>
              <a:rPr lang="es-CO" altLang="es-CO" sz="2400">
                <a:solidFill>
                  <a:srgbClr val="0070C0"/>
                </a:solidFill>
                <a:cs typeface="Arial" panose="020B0604020202020204" pitchFamily="34" charset="0"/>
              </a:rPr>
              <a:t>que contribuya a la reconciliación y la paz en nuestro país.</a:t>
            </a:r>
          </a:p>
        </p:txBody>
      </p:sp>
      <p:pic>
        <p:nvPicPr>
          <p:cNvPr id="8" name="Picture 2" descr="logo ascofade">
            <a:extLst>
              <a:ext uri="{FF2B5EF4-FFF2-40B4-BE49-F238E27FC236}">
                <a16:creationId xmlns:a16="http://schemas.microsoft.com/office/drawing/2014/main" xmlns="" id="{1A3B04DB-E239-476E-BB47-08076FE9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1101" y="5977719"/>
            <a:ext cx="2179059" cy="77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0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upo 10"/>
          <p:cNvGrpSpPr>
            <a:grpSpLocks/>
          </p:cNvGrpSpPr>
          <p:nvPr/>
        </p:nvGrpSpPr>
        <p:grpSpPr bwMode="auto">
          <a:xfrm>
            <a:off x="398676" y="382588"/>
            <a:ext cx="10785475" cy="6249987"/>
            <a:chOff x="1212411" y="393894"/>
            <a:chExt cx="10785941" cy="6250441"/>
          </a:xfrm>
        </p:grpSpPr>
        <p:sp>
          <p:nvSpPr>
            <p:cNvPr id="50" name="Rectángulo redondeado 49"/>
            <p:cNvSpPr/>
            <p:nvPr/>
          </p:nvSpPr>
          <p:spPr>
            <a:xfrm>
              <a:off x="8934345" y="506614"/>
              <a:ext cx="3064007" cy="6107557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49" name="Rectángulo redondeado 48"/>
            <p:cNvSpPr/>
            <p:nvPr/>
          </p:nvSpPr>
          <p:spPr>
            <a:xfrm>
              <a:off x="5152756" y="536779"/>
              <a:ext cx="3064007" cy="6107556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48" name="Rectángulo redondeado 47"/>
            <p:cNvSpPr/>
            <p:nvPr/>
          </p:nvSpPr>
          <p:spPr>
            <a:xfrm>
              <a:off x="1390219" y="476450"/>
              <a:ext cx="3064007" cy="6137721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1212411" y="393894"/>
              <a:ext cx="3064007" cy="60218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3" name="Rectángulo redondeado 2"/>
            <p:cNvSpPr/>
            <p:nvPr/>
          </p:nvSpPr>
          <p:spPr>
            <a:xfrm>
              <a:off x="8699384" y="393894"/>
              <a:ext cx="3116398" cy="6037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18444" name="CuadroTexto 13"/>
            <p:cNvSpPr txBox="1">
              <a:spLocks noChangeArrowheads="1"/>
            </p:cNvSpPr>
            <p:nvPr/>
          </p:nvSpPr>
          <p:spPr bwMode="auto">
            <a:xfrm>
              <a:off x="1390320" y="4055917"/>
              <a:ext cx="275726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/>
              <a:r>
                <a:rPr lang="es-CO" altLang="es-CO">
                  <a:solidFill>
                    <a:srgbClr val="0070C0"/>
                  </a:solidFill>
                  <a:cs typeface="Arial" panose="020B0604020202020204" pitchFamily="34" charset="0"/>
                </a:rPr>
                <a:t>Conocer críticamente la historia de Colombia, su diversidad étnica, social y cultural como Nación.</a:t>
              </a:r>
            </a:p>
          </p:txBody>
        </p:sp>
        <p:sp>
          <p:nvSpPr>
            <p:cNvPr id="18445" name="CuadroTexto 17"/>
            <p:cNvSpPr txBox="1">
              <a:spLocks noChangeArrowheads="1"/>
            </p:cNvSpPr>
            <p:nvPr/>
          </p:nvSpPr>
          <p:spPr bwMode="auto">
            <a:xfrm>
              <a:off x="8934306" y="3096350"/>
              <a:ext cx="2757268" cy="2862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/>
              <a:r>
                <a:rPr lang="es-CO" altLang="es-CO">
                  <a:solidFill>
                    <a:srgbClr val="0070C0"/>
                  </a:solidFill>
                  <a:cs typeface="Arial" panose="020B0604020202020204" pitchFamily="34" charset="0"/>
                </a:rPr>
                <a:t>Estudiar científicamente la historia nacional, latinoamericana y mundial, apoyado por otras ciencias sociales, dirigido a la comprensión y análisis crítico de los procesos sociales de nuestro país en el contexto continental y mundial.</a:t>
              </a:r>
            </a:p>
          </p:txBody>
        </p:sp>
        <p:sp>
          <p:nvSpPr>
            <p:cNvPr id="22" name="Rectángulo redondeado 21"/>
            <p:cNvSpPr/>
            <p:nvPr/>
          </p:nvSpPr>
          <p:spPr>
            <a:xfrm>
              <a:off x="4968598" y="393894"/>
              <a:ext cx="3049720" cy="60218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Conocer críticamente la historia de Colombia, su diversidad étnica, social y cultural como Nación.</a:t>
              </a:r>
            </a:p>
          </p:txBody>
        </p:sp>
        <p:grpSp>
          <p:nvGrpSpPr>
            <p:cNvPr id="18447" name="Grupo 4"/>
            <p:cNvGrpSpPr>
              <a:grpSpLocks/>
            </p:cNvGrpSpPr>
            <p:nvPr/>
          </p:nvGrpSpPr>
          <p:grpSpPr bwMode="auto">
            <a:xfrm>
              <a:off x="2365862" y="6082319"/>
              <a:ext cx="792298" cy="189364"/>
              <a:chOff x="2045178" y="5822885"/>
              <a:chExt cx="827333" cy="215552"/>
            </a:xfrm>
          </p:grpSpPr>
          <p:grpSp>
            <p:nvGrpSpPr>
              <p:cNvPr id="18465" name="Grupo 25"/>
              <p:cNvGrpSpPr>
                <a:grpSpLocks/>
              </p:cNvGrpSpPr>
              <p:nvPr/>
            </p:nvGrpSpPr>
            <p:grpSpPr bwMode="auto">
              <a:xfrm>
                <a:off x="2045178" y="5822885"/>
                <a:ext cx="532598" cy="202458"/>
                <a:chOff x="5822291" y="6076269"/>
                <a:chExt cx="532598" cy="202458"/>
              </a:xfrm>
            </p:grpSpPr>
            <p:sp>
              <p:nvSpPr>
                <p:cNvPr id="21" name="Elipse 20"/>
                <p:cNvSpPr/>
                <p:nvPr/>
              </p:nvSpPr>
              <p:spPr>
                <a:xfrm>
                  <a:off x="5823035" y="6076269"/>
                  <a:ext cx="197274" cy="202403"/>
                </a:xfrm>
                <a:prstGeom prst="ellipse">
                  <a:avLst/>
                </a:prstGeom>
                <a:solidFill>
                  <a:srgbClr val="FF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/>
                </a:p>
              </p:txBody>
            </p:sp>
            <p:sp>
              <p:nvSpPr>
                <p:cNvPr id="23" name="Elipse 22"/>
                <p:cNvSpPr/>
                <p:nvPr/>
              </p:nvSpPr>
              <p:spPr>
                <a:xfrm>
                  <a:off x="6157904" y="6076269"/>
                  <a:ext cx="197274" cy="202403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/>
                </a:p>
              </p:txBody>
            </p:sp>
          </p:grpSp>
          <p:sp>
            <p:nvSpPr>
              <p:cNvPr id="28" name="Elipse 27"/>
              <p:cNvSpPr/>
              <p:nvPr/>
            </p:nvSpPr>
            <p:spPr>
              <a:xfrm>
                <a:off x="2675874" y="5835536"/>
                <a:ext cx="197274" cy="20240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/>
              </a:p>
            </p:txBody>
          </p:sp>
        </p:grpSp>
        <p:grpSp>
          <p:nvGrpSpPr>
            <p:cNvPr id="18448" name="Grupo 34"/>
            <p:cNvGrpSpPr>
              <a:grpSpLocks/>
            </p:cNvGrpSpPr>
            <p:nvPr/>
          </p:nvGrpSpPr>
          <p:grpSpPr bwMode="auto">
            <a:xfrm>
              <a:off x="6033720" y="6105421"/>
              <a:ext cx="803002" cy="202458"/>
              <a:chOff x="2045178" y="5822885"/>
              <a:chExt cx="827333" cy="215552"/>
            </a:xfrm>
          </p:grpSpPr>
          <p:grpSp>
            <p:nvGrpSpPr>
              <p:cNvPr id="18461" name="Grupo 35"/>
              <p:cNvGrpSpPr>
                <a:grpSpLocks/>
              </p:cNvGrpSpPr>
              <p:nvPr/>
            </p:nvGrpSpPr>
            <p:grpSpPr bwMode="auto">
              <a:xfrm>
                <a:off x="2045178" y="5822885"/>
                <a:ext cx="532598" cy="202458"/>
                <a:chOff x="5822291" y="6076269"/>
                <a:chExt cx="532598" cy="202458"/>
              </a:xfrm>
            </p:grpSpPr>
            <p:sp>
              <p:nvSpPr>
                <p:cNvPr id="38" name="Elipse 37"/>
                <p:cNvSpPr/>
                <p:nvPr/>
              </p:nvSpPr>
              <p:spPr>
                <a:xfrm>
                  <a:off x="5822432" y="6077028"/>
                  <a:ext cx="197916" cy="201145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/>
                </a:p>
              </p:txBody>
            </p:sp>
            <p:sp>
              <p:nvSpPr>
                <p:cNvPr id="39" name="Elipse 38"/>
                <p:cNvSpPr/>
                <p:nvPr/>
              </p:nvSpPr>
              <p:spPr>
                <a:xfrm>
                  <a:off x="6157745" y="6077028"/>
                  <a:ext cx="197917" cy="201145"/>
                </a:xfrm>
                <a:prstGeom prst="ellipse">
                  <a:avLst/>
                </a:prstGeom>
                <a:solidFill>
                  <a:srgbClr val="FF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/>
                </a:p>
              </p:txBody>
            </p:sp>
          </p:grpSp>
          <p:sp>
            <p:nvSpPr>
              <p:cNvPr id="37" name="Elipse 36"/>
              <p:cNvSpPr/>
              <p:nvPr/>
            </p:nvSpPr>
            <p:spPr>
              <a:xfrm>
                <a:off x="2676689" y="5837167"/>
                <a:ext cx="196281" cy="20114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/>
              </a:p>
            </p:txBody>
          </p:sp>
        </p:grpSp>
        <p:grpSp>
          <p:nvGrpSpPr>
            <p:cNvPr id="18449" name="Grupo 39"/>
            <p:cNvGrpSpPr>
              <a:grpSpLocks/>
            </p:cNvGrpSpPr>
            <p:nvPr/>
          </p:nvGrpSpPr>
          <p:grpSpPr bwMode="auto">
            <a:xfrm>
              <a:off x="9861452" y="6093821"/>
              <a:ext cx="809160" cy="190955"/>
              <a:chOff x="2045178" y="5822885"/>
              <a:chExt cx="827333" cy="215552"/>
            </a:xfrm>
          </p:grpSpPr>
          <p:grpSp>
            <p:nvGrpSpPr>
              <p:cNvPr id="18457" name="Grupo 40"/>
              <p:cNvGrpSpPr>
                <a:grpSpLocks/>
              </p:cNvGrpSpPr>
              <p:nvPr/>
            </p:nvGrpSpPr>
            <p:grpSpPr bwMode="auto">
              <a:xfrm>
                <a:off x="2045178" y="5822885"/>
                <a:ext cx="532598" cy="202458"/>
                <a:chOff x="5822291" y="6076269"/>
                <a:chExt cx="532598" cy="202458"/>
              </a:xfrm>
            </p:grpSpPr>
            <p:sp>
              <p:nvSpPr>
                <p:cNvPr id="43" name="Elipse 42"/>
                <p:cNvSpPr/>
                <p:nvPr/>
              </p:nvSpPr>
              <p:spPr>
                <a:xfrm>
                  <a:off x="5822325" y="6075831"/>
                  <a:ext cx="196410" cy="204301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/>
                </a:p>
              </p:txBody>
            </p:sp>
            <p:sp>
              <p:nvSpPr>
                <p:cNvPr id="44" name="Elipse 43"/>
                <p:cNvSpPr/>
                <p:nvPr/>
              </p:nvSpPr>
              <p:spPr>
                <a:xfrm>
                  <a:off x="6158332" y="6075831"/>
                  <a:ext cx="196409" cy="204301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/>
                </a:p>
              </p:txBody>
            </p:sp>
          </p:grpSp>
          <p:sp>
            <p:nvSpPr>
              <p:cNvPr id="42" name="Elipse 41"/>
              <p:cNvSpPr/>
              <p:nvPr/>
            </p:nvSpPr>
            <p:spPr>
              <a:xfrm>
                <a:off x="2676646" y="5834991"/>
                <a:ext cx="196410" cy="204301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/>
              </a:p>
            </p:txBody>
          </p:sp>
        </p:grpSp>
        <p:sp>
          <p:nvSpPr>
            <p:cNvPr id="18450" name="Rectángulo 5"/>
            <p:cNvSpPr>
              <a:spLocks noChangeArrowheads="1"/>
            </p:cNvSpPr>
            <p:nvPr/>
          </p:nvSpPr>
          <p:spPr bwMode="auto">
            <a:xfrm>
              <a:off x="5172644" y="3231499"/>
              <a:ext cx="2738108" cy="2862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/>
              <a:r>
                <a:rPr lang="es-CO" altLang="es-CO">
                  <a:solidFill>
                    <a:srgbClr val="0070C0"/>
                  </a:solidFill>
                  <a:cs typeface="Arial" panose="020B0604020202020204" pitchFamily="34" charset="0"/>
                </a:rPr>
                <a:t>Enfatizar en la memoria de las dinámicas de conflicto y paz que ha vivido la sociedad colombiana, orientado a la formación de la capacidad reflexiva sobre la convivencia, la reconciliación y el mantenimiento de una paz duradera.</a:t>
              </a:r>
              <a:endParaRPr lang="es-CO" altLang="es-CO">
                <a:solidFill>
                  <a:srgbClr val="0070C0"/>
                </a:solidFill>
              </a:endParaRPr>
            </a:p>
          </p:txBody>
        </p:sp>
        <p:sp>
          <p:nvSpPr>
            <p:cNvPr id="45" name="Rectángulo 44"/>
            <p:cNvSpPr/>
            <p:nvPr/>
          </p:nvSpPr>
          <p:spPr>
            <a:xfrm>
              <a:off x="1704557" y="3805679"/>
              <a:ext cx="1898732" cy="4604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5513135" y="3065850"/>
              <a:ext cx="1900319" cy="4604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47" name="Rectángulo 46"/>
            <p:cNvSpPr/>
            <p:nvPr/>
          </p:nvSpPr>
          <p:spPr>
            <a:xfrm>
              <a:off x="9336000" y="2926140"/>
              <a:ext cx="1900319" cy="4604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pic>
          <p:nvPicPr>
            <p:cNvPr id="18454" name="Imagen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7834" y="776626"/>
              <a:ext cx="1899138" cy="150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5" name="Imagen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8180" y="776626"/>
              <a:ext cx="1809750" cy="150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6" name="Imagen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232" y="776626"/>
              <a:ext cx="1884561" cy="2125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6" name="Rectángulo 3"/>
          <p:cNvSpPr>
            <a:spLocks noChangeArrowheads="1"/>
          </p:cNvSpPr>
          <p:nvPr/>
        </p:nvSpPr>
        <p:spPr bwMode="auto">
          <a:xfrm>
            <a:off x="945389" y="3127330"/>
            <a:ext cx="1708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CO" altLang="es-CO" sz="2000" b="1" dirty="0">
                <a:solidFill>
                  <a:srgbClr val="FF0066"/>
                </a:solidFill>
                <a:cs typeface="Arial" panose="020B0604020202020204" pitchFamily="34" charset="0"/>
              </a:rPr>
              <a:t>Básica primaria</a:t>
            </a:r>
          </a:p>
        </p:txBody>
      </p:sp>
      <p:sp>
        <p:nvSpPr>
          <p:cNvPr id="18437" name="Rectángulo 6"/>
          <p:cNvSpPr>
            <a:spLocks noChangeArrowheads="1"/>
          </p:cNvSpPr>
          <p:nvPr/>
        </p:nvSpPr>
        <p:spPr bwMode="auto">
          <a:xfrm>
            <a:off x="4733164" y="2422480"/>
            <a:ext cx="1976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CO" altLang="es-CO" sz="2000" b="1" dirty="0">
                <a:solidFill>
                  <a:srgbClr val="FF0066"/>
                </a:solidFill>
                <a:cs typeface="Arial" panose="020B0604020202020204" pitchFamily="34" charset="0"/>
              </a:rPr>
              <a:t>Básica secundaria</a:t>
            </a:r>
          </a:p>
        </p:txBody>
      </p:sp>
      <p:sp>
        <p:nvSpPr>
          <p:cNvPr id="18438" name="Rectángulo 50"/>
          <p:cNvSpPr>
            <a:spLocks noChangeArrowheads="1"/>
          </p:cNvSpPr>
          <p:nvPr/>
        </p:nvSpPr>
        <p:spPr bwMode="auto">
          <a:xfrm>
            <a:off x="8490777" y="2505030"/>
            <a:ext cx="1976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CO" altLang="es-CO" sz="2000" b="1">
                <a:solidFill>
                  <a:srgbClr val="FF0066"/>
                </a:solidFill>
                <a:cs typeface="Arial" panose="020B0604020202020204" pitchFamily="34" charset="0"/>
              </a:rPr>
              <a:t>Media</a:t>
            </a:r>
          </a:p>
        </p:txBody>
      </p:sp>
      <p:pic>
        <p:nvPicPr>
          <p:cNvPr id="40" name="Picture 2" descr="logo ascofade">
            <a:extLst>
              <a:ext uri="{FF2B5EF4-FFF2-40B4-BE49-F238E27FC236}">
                <a16:creationId xmlns:a16="http://schemas.microsoft.com/office/drawing/2014/main" xmlns="" id="{1A3B04DB-E239-476E-BB47-08076FE9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1101" y="5977719"/>
            <a:ext cx="2179059" cy="77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9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ángulo 8"/>
          <p:cNvSpPr>
            <a:spLocks noChangeArrowheads="1"/>
          </p:cNvSpPr>
          <p:nvPr/>
        </p:nvSpPr>
        <p:spPr bwMode="auto">
          <a:xfrm>
            <a:off x="1227138" y="622300"/>
            <a:ext cx="10061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CO" sz="3600" b="1">
                <a:solidFill>
                  <a:srgbClr val="0070C0"/>
                </a:solidFill>
                <a:cs typeface="Arial" panose="020B0604020202020204" pitchFamily="34" charset="0"/>
              </a:rPr>
              <a:t>Comisión Asesora para la enseñanza de la historia de Colombia </a:t>
            </a:r>
          </a:p>
        </p:txBody>
      </p:sp>
      <p:pic>
        <p:nvPicPr>
          <p:cNvPr id="19462" name="Imagen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1863725"/>
            <a:ext cx="3806825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ángulo 15"/>
          <p:cNvSpPr>
            <a:spLocks noChangeArrowheads="1"/>
          </p:cNvSpPr>
          <p:nvPr/>
        </p:nvSpPr>
        <p:spPr bwMode="auto">
          <a:xfrm>
            <a:off x="1152525" y="2200275"/>
            <a:ext cx="3681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00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Academias de Historia reconocidas en el país</a:t>
            </a:r>
            <a:endParaRPr lang="es-CO" altLang="es-CO" sz="2000"/>
          </a:p>
        </p:txBody>
      </p:sp>
      <p:sp>
        <p:nvSpPr>
          <p:cNvPr id="19464" name="Rectángulo 16"/>
          <p:cNvSpPr>
            <a:spLocks noChangeArrowheads="1"/>
          </p:cNvSpPr>
          <p:nvPr/>
        </p:nvSpPr>
        <p:spPr bwMode="auto">
          <a:xfrm>
            <a:off x="1149350" y="3459163"/>
            <a:ext cx="2690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00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Asociaciones que agrupen historiadores</a:t>
            </a:r>
            <a:endParaRPr lang="es-CO" altLang="es-CO" sz="2000"/>
          </a:p>
        </p:txBody>
      </p:sp>
      <p:sp>
        <p:nvSpPr>
          <p:cNvPr id="19465" name="Rectángulo 17"/>
          <p:cNvSpPr>
            <a:spLocks noChangeArrowheads="1"/>
          </p:cNvSpPr>
          <p:nvPr/>
        </p:nvSpPr>
        <p:spPr bwMode="auto">
          <a:xfrm>
            <a:off x="1143000" y="4560888"/>
            <a:ext cx="3860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00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Facultades y/o departamentos que ofrecen programas de Historia en instituciones de educación superior</a:t>
            </a:r>
          </a:p>
        </p:txBody>
      </p:sp>
      <p:sp>
        <p:nvSpPr>
          <p:cNvPr id="19466" name="Rectángulo 18"/>
          <p:cNvSpPr>
            <a:spLocks noChangeArrowheads="1"/>
          </p:cNvSpPr>
          <p:nvPr/>
        </p:nvSpPr>
        <p:spPr bwMode="auto">
          <a:xfrm>
            <a:off x="8161338" y="1651000"/>
            <a:ext cx="3482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s-CO" altLang="es-CO" sz="200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Facultades de educación, específicamente de las licenciaturas en Ciencias Sociales</a:t>
            </a:r>
            <a:endParaRPr lang="es-CO" altLang="es-CO" sz="2000"/>
          </a:p>
        </p:txBody>
      </p:sp>
      <p:sp>
        <p:nvSpPr>
          <p:cNvPr id="19467" name="Rectángulo 19"/>
          <p:cNvSpPr>
            <a:spLocks noChangeArrowheads="1"/>
          </p:cNvSpPr>
          <p:nvPr/>
        </p:nvSpPr>
        <p:spPr bwMode="auto">
          <a:xfrm>
            <a:off x="8736013" y="3160713"/>
            <a:ext cx="28733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s-CO" altLang="es-CO" sz="200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Docentes que imparten enseñanza de las ciencias sociales en instituciones de educación básica y media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1222375" y="2892425"/>
            <a:ext cx="781050" cy="4603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2" name="Rectángulo 21"/>
          <p:cNvSpPr/>
          <p:nvPr/>
        </p:nvSpPr>
        <p:spPr>
          <a:xfrm>
            <a:off x="1227138" y="4167188"/>
            <a:ext cx="781050" cy="46037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3" name="Rectángulo 22"/>
          <p:cNvSpPr/>
          <p:nvPr/>
        </p:nvSpPr>
        <p:spPr>
          <a:xfrm>
            <a:off x="1200150" y="5894388"/>
            <a:ext cx="779463" cy="46037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4" name="Rectángulo 23"/>
          <p:cNvSpPr/>
          <p:nvPr/>
        </p:nvSpPr>
        <p:spPr>
          <a:xfrm>
            <a:off x="10731500" y="5057775"/>
            <a:ext cx="781050" cy="4603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5" name="Rectángulo 24"/>
          <p:cNvSpPr/>
          <p:nvPr/>
        </p:nvSpPr>
        <p:spPr>
          <a:xfrm>
            <a:off x="10731500" y="2979738"/>
            <a:ext cx="781050" cy="46037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9473" name="Rectángulo 25"/>
          <p:cNvSpPr>
            <a:spLocks noChangeArrowheads="1"/>
          </p:cNvSpPr>
          <p:nvPr/>
        </p:nvSpPr>
        <p:spPr bwMode="auto">
          <a:xfrm>
            <a:off x="8726488" y="5148263"/>
            <a:ext cx="28717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s-CO" altLang="es-CO" sz="200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Educación Nacional 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10774363" y="5803900"/>
            <a:ext cx="781050" cy="4603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19" name="Picture 2" descr="logo ascofade">
            <a:extLst>
              <a:ext uri="{FF2B5EF4-FFF2-40B4-BE49-F238E27FC236}">
                <a16:creationId xmlns:a16="http://schemas.microsoft.com/office/drawing/2014/main" xmlns="" id="{1A3B04DB-E239-476E-BB47-08076FE9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1101" y="5977719"/>
            <a:ext cx="2179059" cy="77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8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ángulo 8"/>
          <p:cNvSpPr>
            <a:spLocks noChangeArrowheads="1"/>
          </p:cNvSpPr>
          <p:nvPr/>
        </p:nvSpPr>
        <p:spPr bwMode="auto">
          <a:xfrm>
            <a:off x="1227138" y="622300"/>
            <a:ext cx="10061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MX" altLang="es-CO" sz="2800" b="1">
                <a:solidFill>
                  <a:srgbClr val="0070C0"/>
                </a:solidFill>
                <a:cs typeface="Arial" panose="020B0604020202020204" pitchFamily="34" charset="0"/>
              </a:rPr>
              <a:t>Comisión Asesora para la enseñanza de la historia de Colombia </a:t>
            </a:r>
          </a:p>
          <a:p>
            <a:pPr algn="ctr" eaLnBrk="1" hangingPunct="1"/>
            <a:r>
              <a:rPr lang="es-MX" altLang="es-CO" sz="2800" b="1">
                <a:solidFill>
                  <a:srgbClr val="0070C0"/>
                </a:solidFill>
                <a:cs typeface="Arial" panose="020B0604020202020204" pitchFamily="34" charset="0"/>
              </a:rPr>
              <a:t>Invitados permanentes</a:t>
            </a:r>
          </a:p>
        </p:txBody>
      </p:sp>
      <p:pic>
        <p:nvPicPr>
          <p:cNvPr id="20486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011488"/>
            <a:ext cx="5445125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ángulo 5"/>
          <p:cNvSpPr>
            <a:spLocks noChangeArrowheads="1"/>
          </p:cNvSpPr>
          <p:nvPr/>
        </p:nvSpPr>
        <p:spPr bwMode="auto">
          <a:xfrm>
            <a:off x="919163" y="2909888"/>
            <a:ext cx="30257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CO" altLang="es-CO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Comisión de la Verdad</a:t>
            </a:r>
            <a:endParaRPr lang="es-CO" altLang="es-CO" sz="2200">
              <a:solidFill>
                <a:srgbClr val="0070C0"/>
              </a:solidFill>
            </a:endParaRPr>
          </a:p>
        </p:txBody>
      </p:sp>
      <p:sp>
        <p:nvSpPr>
          <p:cNvPr id="20488" name="Rectángulo 6"/>
          <p:cNvSpPr>
            <a:spLocks noChangeArrowheads="1"/>
          </p:cNvSpPr>
          <p:nvPr/>
        </p:nvSpPr>
        <p:spPr bwMode="auto">
          <a:xfrm>
            <a:off x="8909050" y="3902075"/>
            <a:ext cx="2844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s-CO" altLang="es-CO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Asociación Nacional de Escuelas Normales Superiores - ASONEN</a:t>
            </a:r>
            <a:endParaRPr lang="es-CO" altLang="es-CO" sz="2200">
              <a:solidFill>
                <a:srgbClr val="0070C0"/>
              </a:solidFill>
            </a:endParaRPr>
          </a:p>
        </p:txBody>
      </p:sp>
      <p:sp>
        <p:nvSpPr>
          <p:cNvPr id="20489" name="Rectángulo 7"/>
          <p:cNvSpPr>
            <a:spLocks noChangeArrowheads="1"/>
          </p:cNvSpPr>
          <p:nvPr/>
        </p:nvSpPr>
        <p:spPr bwMode="auto">
          <a:xfrm>
            <a:off x="4151313" y="2062163"/>
            <a:ext cx="29622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CO" altLang="es-CO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Colectivos de mujeres</a:t>
            </a:r>
          </a:p>
        </p:txBody>
      </p:sp>
      <p:sp>
        <p:nvSpPr>
          <p:cNvPr id="20490" name="Rectángulo 15"/>
          <p:cNvSpPr>
            <a:spLocks noChangeArrowheads="1"/>
          </p:cNvSpPr>
          <p:nvPr/>
        </p:nvSpPr>
        <p:spPr bwMode="auto">
          <a:xfrm>
            <a:off x="919163" y="4271963"/>
            <a:ext cx="27368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Comisión IV del Espacio Nacional de Consulta Previa de Comunidades NARP</a:t>
            </a:r>
            <a:endParaRPr lang="es-CO" altLang="es-CO" sz="2000">
              <a:solidFill>
                <a:srgbClr val="0070C0"/>
              </a:solidFill>
            </a:endParaRPr>
          </a:p>
        </p:txBody>
      </p:sp>
      <p:sp>
        <p:nvSpPr>
          <p:cNvPr id="20491" name="Rectángulo 16"/>
          <p:cNvSpPr>
            <a:spLocks noChangeArrowheads="1"/>
          </p:cNvSpPr>
          <p:nvPr/>
        </p:nvSpPr>
        <p:spPr bwMode="auto">
          <a:xfrm>
            <a:off x="7685088" y="2405063"/>
            <a:ext cx="40687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s-CO" altLang="es-CO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Comisión Pedagógica Nacional de Comunidades Negras</a:t>
            </a:r>
            <a:endParaRPr lang="es-CO" altLang="es-CO" sz="2200">
              <a:solidFill>
                <a:srgbClr val="0070C0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230688" y="2446338"/>
            <a:ext cx="779462" cy="46037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9" name="Rectángulo 18"/>
          <p:cNvSpPr/>
          <p:nvPr/>
        </p:nvSpPr>
        <p:spPr>
          <a:xfrm>
            <a:off x="1035050" y="5567363"/>
            <a:ext cx="779463" cy="58737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0" name="Rectángulo 19"/>
          <p:cNvSpPr/>
          <p:nvPr/>
        </p:nvSpPr>
        <p:spPr>
          <a:xfrm>
            <a:off x="1028700" y="3267075"/>
            <a:ext cx="781050" cy="4603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1" name="Rectángulo 20"/>
          <p:cNvSpPr/>
          <p:nvPr/>
        </p:nvSpPr>
        <p:spPr>
          <a:xfrm>
            <a:off x="10898188" y="5302250"/>
            <a:ext cx="779462" cy="4603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2" name="Rectángulo 21"/>
          <p:cNvSpPr/>
          <p:nvPr/>
        </p:nvSpPr>
        <p:spPr>
          <a:xfrm>
            <a:off x="10831513" y="3151188"/>
            <a:ext cx="781050" cy="46037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17" name="Picture 2" descr="logo ascofade">
            <a:extLst>
              <a:ext uri="{FF2B5EF4-FFF2-40B4-BE49-F238E27FC236}">
                <a16:creationId xmlns:a16="http://schemas.microsoft.com/office/drawing/2014/main" xmlns="" id="{1A3B04DB-E239-476E-BB47-08076FE9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1101" y="5977719"/>
            <a:ext cx="2179059" cy="77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5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1745</Words>
  <Application>Microsoft Office PowerPoint</Application>
  <PresentationFormat>Panorámica</PresentationFormat>
  <Paragraphs>260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open sans</vt:lpstr>
      <vt:lpstr>Times New Roman</vt:lpstr>
      <vt:lpstr>Wingdings</vt:lpstr>
      <vt:lpstr>Tema de Office</vt:lpstr>
      <vt:lpstr>Presentación de PowerPoint</vt:lpstr>
      <vt:lpstr>Presentación de PowerPoint</vt:lpstr>
      <vt:lpstr>Contextualización: Ley 1874 de 2017 y el proceso de  la CAEH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Aportes desde la Mesa de Historia de Ascofade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Ingrid Vanegas</dc:creator>
  <cp:lastModifiedBy>Cuenta Microsoft</cp:lastModifiedBy>
  <cp:revision>33</cp:revision>
  <dcterms:created xsi:type="dcterms:W3CDTF">2020-04-16T17:35:18Z</dcterms:created>
  <dcterms:modified xsi:type="dcterms:W3CDTF">2021-03-19T14:27:18Z</dcterms:modified>
</cp:coreProperties>
</file>