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 id="2147483667" r:id="rId2"/>
  </p:sldMasterIdLst>
  <p:notesMasterIdLst>
    <p:notesMasterId r:id="rId16"/>
  </p:notesMasterIdLst>
  <p:sldIdLst>
    <p:sldId id="258" r:id="rId3"/>
    <p:sldId id="282" r:id="rId4"/>
    <p:sldId id="272" r:id="rId5"/>
    <p:sldId id="266" r:id="rId6"/>
    <p:sldId id="270" r:id="rId7"/>
    <p:sldId id="271" r:id="rId8"/>
    <p:sldId id="277" r:id="rId9"/>
    <p:sldId id="281" r:id="rId10"/>
    <p:sldId id="278" r:id="rId11"/>
    <p:sldId id="279" r:id="rId12"/>
    <p:sldId id="280" r:id="rId13"/>
    <p:sldId id="274" r:id="rId14"/>
    <p:sldId id="256"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Roboto" panose="020B0604020202020204" charset="0"/>
      <p:regular r:id="rId23"/>
      <p:bold r:id="rId24"/>
      <p:italic r:id="rId25"/>
      <p:boldItalic r:id="rId26"/>
    </p:embeddedFont>
    <p:embeddedFont>
      <p:font typeface="Roboto Light"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00B6F6"/>
    <a:srgbClr val="4728AA"/>
    <a:srgbClr val="6948D4"/>
    <a:srgbClr val="E5E56D"/>
    <a:srgbClr val="F8FD35"/>
    <a:srgbClr val="ABDB77"/>
    <a:srgbClr val="FFFF66"/>
    <a:srgbClr val="E6FE00"/>
    <a:srgbClr val="F5FF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950" autoAdjust="0"/>
  </p:normalViewPr>
  <p:slideViewPr>
    <p:cSldViewPr snapToGrid="0">
      <p:cViewPr varScale="1">
        <p:scale>
          <a:sx n="101" d="100"/>
          <a:sy n="101" d="100"/>
        </p:scale>
        <p:origin x="850" y="77"/>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8B06F-93C0-460B-AA5F-ABF7AF1839A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CO"/>
        </a:p>
      </dgm:t>
    </dgm:pt>
    <dgm:pt modelId="{BBF6C9A9-2BCF-4590-AC1C-A5D953C0F8C9}">
      <dgm:prSet phldrT="[Texto]"/>
      <dgm:spPr>
        <a:solidFill>
          <a:srgbClr val="00B6F6"/>
        </a:solidFill>
        <a:scene3d>
          <a:camera prst="orthographicFront"/>
          <a:lightRig rig="threePt" dir="t"/>
        </a:scene3d>
        <a:sp3d>
          <a:bevelT w="114300" prst="artDeco"/>
        </a:sp3d>
      </dgm:spPr>
      <dgm:t>
        <a:bodyPr/>
        <a:lstStyle/>
        <a:p>
          <a:r>
            <a:rPr lang="es-ES" b="1">
              <a:solidFill>
                <a:schemeClr val="accent1">
                  <a:lumMod val="50000"/>
                </a:schemeClr>
              </a:solidFill>
              <a:latin typeface="Roboto"/>
              <a:ea typeface="Roboto"/>
              <a:cs typeface="Roboto"/>
              <a:sym typeface="Roboto"/>
            </a:rPr>
            <a:t>Desarrollo y fortalecimiento de las bibliotecas escolares</a:t>
          </a:r>
          <a:endParaRPr lang="es-CO" dirty="0">
            <a:solidFill>
              <a:schemeClr val="accent1">
                <a:lumMod val="50000"/>
              </a:schemeClr>
            </a:solidFill>
          </a:endParaRPr>
        </a:p>
      </dgm:t>
    </dgm:pt>
    <dgm:pt modelId="{CD8C8957-A321-4A26-AC7A-121285079FB6}" type="parTrans" cxnId="{56FF1324-42F5-479B-A218-57BAF6DA5E9A}">
      <dgm:prSet/>
      <dgm:spPr/>
      <dgm:t>
        <a:bodyPr/>
        <a:lstStyle/>
        <a:p>
          <a:endParaRPr lang="es-CO"/>
        </a:p>
      </dgm:t>
    </dgm:pt>
    <dgm:pt modelId="{475DA18B-2560-4445-A194-55FD2FE60F9F}" type="sibTrans" cxnId="{56FF1324-42F5-479B-A218-57BAF6DA5E9A}">
      <dgm:prSet/>
      <dgm:spPr>
        <a:solidFill>
          <a:srgbClr val="9999FF"/>
        </a:solidFill>
        <a:ln w="3175">
          <a:solidFill>
            <a:schemeClr val="accent1"/>
          </a:solidFill>
        </a:ln>
      </dgm:spPr>
      <dgm:t>
        <a:bodyPr/>
        <a:lstStyle/>
        <a:p>
          <a:endParaRPr lang="es-CO"/>
        </a:p>
      </dgm:t>
    </dgm:pt>
    <dgm:pt modelId="{B37DBDED-C69B-4827-A971-DA20B627DF2D}">
      <dgm:prSet phldrT="[Texto]"/>
      <dgm:spPr>
        <a:solidFill>
          <a:srgbClr val="BE9FFB"/>
        </a:solidFill>
        <a:scene3d>
          <a:camera prst="orthographicFront"/>
          <a:lightRig rig="threePt" dir="t"/>
        </a:scene3d>
        <a:sp3d>
          <a:bevelT w="114300" prst="artDeco"/>
        </a:sp3d>
      </dgm:spPr>
      <dgm:t>
        <a:bodyPr/>
        <a:lstStyle/>
        <a:p>
          <a:r>
            <a:rPr lang="es-ES" b="1">
              <a:solidFill>
                <a:schemeClr val="accent1">
                  <a:lumMod val="50000"/>
                </a:schemeClr>
              </a:solidFill>
              <a:latin typeface="Roboto"/>
              <a:ea typeface="Roboto"/>
              <a:cs typeface="Roboto"/>
              <a:sym typeface="Roboto"/>
            </a:rPr>
            <a:t>Desarrollo de capacidades para el acceso y apropiación de la cultura oral y escrita</a:t>
          </a:r>
          <a:endParaRPr lang="es-CO" dirty="0">
            <a:solidFill>
              <a:schemeClr val="accent1">
                <a:lumMod val="50000"/>
              </a:schemeClr>
            </a:solidFill>
          </a:endParaRPr>
        </a:p>
      </dgm:t>
    </dgm:pt>
    <dgm:pt modelId="{7B9176CE-A9E0-473D-88C3-E0DB62680A38}" type="parTrans" cxnId="{52976EB1-5DB4-4291-8F33-511D7B8101D9}">
      <dgm:prSet/>
      <dgm:spPr/>
      <dgm:t>
        <a:bodyPr/>
        <a:lstStyle/>
        <a:p>
          <a:endParaRPr lang="es-CO"/>
        </a:p>
      </dgm:t>
    </dgm:pt>
    <dgm:pt modelId="{0123AB55-29EB-4AEE-9DE4-64C80C92C300}" type="sibTrans" cxnId="{52976EB1-5DB4-4291-8F33-511D7B8101D9}">
      <dgm:prSet/>
      <dgm:spPr>
        <a:solidFill>
          <a:srgbClr val="9999FF"/>
        </a:solidFill>
        <a:ln>
          <a:solidFill>
            <a:schemeClr val="accent1"/>
          </a:solidFill>
        </a:ln>
      </dgm:spPr>
      <dgm:t>
        <a:bodyPr/>
        <a:lstStyle/>
        <a:p>
          <a:endParaRPr lang="es-CO"/>
        </a:p>
      </dgm:t>
    </dgm:pt>
    <dgm:pt modelId="{C053DAD1-D28A-48D1-B83B-0206974A929C}">
      <dgm:prSet phldrT="[Texto]"/>
      <dgm:spPr>
        <a:solidFill>
          <a:srgbClr val="33CCCC"/>
        </a:solidFill>
        <a:scene3d>
          <a:camera prst="orthographicFront"/>
          <a:lightRig rig="threePt" dir="t"/>
        </a:scene3d>
        <a:sp3d>
          <a:bevelT w="114300" prst="artDeco"/>
        </a:sp3d>
      </dgm:spPr>
      <dgm:t>
        <a:bodyPr/>
        <a:lstStyle/>
        <a:p>
          <a:r>
            <a:rPr lang="es-ES" b="1" dirty="0">
              <a:solidFill>
                <a:schemeClr val="accent1">
                  <a:lumMod val="50000"/>
                </a:schemeClr>
              </a:solidFill>
              <a:latin typeface="Roboto"/>
              <a:ea typeface="Roboto"/>
              <a:cs typeface="Roboto"/>
              <a:sym typeface="Roboto"/>
            </a:rPr>
            <a:t>Transversalidad y prácticas múltiples de LEO en los procesos educativos </a:t>
          </a:r>
          <a:endParaRPr lang="es-CO" dirty="0">
            <a:solidFill>
              <a:schemeClr val="accent1">
                <a:lumMod val="50000"/>
              </a:schemeClr>
            </a:solidFill>
          </a:endParaRPr>
        </a:p>
      </dgm:t>
    </dgm:pt>
    <dgm:pt modelId="{EF25BF20-13BC-4F48-88BC-7C50E5A1EE5E}" type="parTrans" cxnId="{1F4F2F86-F067-4816-8D1A-3D67D41D019F}">
      <dgm:prSet/>
      <dgm:spPr/>
      <dgm:t>
        <a:bodyPr/>
        <a:lstStyle/>
        <a:p>
          <a:endParaRPr lang="es-CO"/>
        </a:p>
      </dgm:t>
    </dgm:pt>
    <dgm:pt modelId="{870D0B57-6D2C-4102-87E6-2C251FF65525}" type="sibTrans" cxnId="{1F4F2F86-F067-4816-8D1A-3D67D41D019F}">
      <dgm:prSet custT="1"/>
      <dgm:spPr>
        <a:solidFill>
          <a:srgbClr val="9999FF"/>
        </a:solidFill>
        <a:ln w="9525">
          <a:solidFill>
            <a:schemeClr val="accent1"/>
          </a:solidFill>
        </a:ln>
        <a:effectLst/>
      </dgm:spPr>
      <dgm:t>
        <a:bodyPr spcFirstLastPara="0" vert="horz" wrap="square" lIns="0" tIns="0" rIns="0" bIns="0" numCol="1" spcCol="1270" anchor="ctr" anchorCtr="0"/>
        <a:lstStyle/>
        <a:p>
          <a:pPr marL="0" lvl="0" indent="0" algn="ctr" defTabSz="488950">
            <a:lnSpc>
              <a:spcPct val="90000"/>
            </a:lnSpc>
            <a:spcBef>
              <a:spcPct val="0"/>
            </a:spcBef>
            <a:spcAft>
              <a:spcPct val="35000"/>
            </a:spcAft>
            <a:buNone/>
          </a:pPr>
          <a:endParaRPr lang="es-CO" sz="1100" kern="1200">
            <a:solidFill>
              <a:prstClr val="white"/>
            </a:solidFill>
            <a:latin typeface="Calibri" panose="020F0502020204030204"/>
            <a:ea typeface="+mn-ea"/>
            <a:cs typeface="+mn-cs"/>
          </a:endParaRPr>
        </a:p>
      </dgm:t>
    </dgm:pt>
    <dgm:pt modelId="{B8A8711E-2E69-4748-ABBE-63D80E68FCD2}">
      <dgm:prSet/>
      <dgm:spPr>
        <a:solidFill>
          <a:srgbClr val="05E998"/>
        </a:solidFill>
        <a:scene3d>
          <a:camera prst="orthographicFront"/>
          <a:lightRig rig="threePt" dir="t"/>
        </a:scene3d>
        <a:sp3d>
          <a:bevelT w="114300" prst="artDeco"/>
        </a:sp3d>
      </dgm:spPr>
      <dgm:t>
        <a:bodyPr/>
        <a:lstStyle/>
        <a:p>
          <a:r>
            <a:rPr lang="es-ES" b="1">
              <a:solidFill>
                <a:schemeClr val="accent1">
                  <a:lumMod val="50000"/>
                </a:schemeClr>
              </a:solidFill>
              <a:latin typeface="Roboto"/>
              <a:ea typeface="Roboto"/>
              <a:cs typeface="Roboto"/>
              <a:sym typeface="Roboto"/>
            </a:rPr>
            <a:t>Gestión del conocimiento alrededor de la cultura oral y escrita</a:t>
          </a:r>
          <a:endParaRPr lang="es-ES" b="1" dirty="0">
            <a:solidFill>
              <a:schemeClr val="accent1">
                <a:lumMod val="50000"/>
              </a:schemeClr>
            </a:solidFill>
            <a:latin typeface="Roboto"/>
            <a:ea typeface="Roboto"/>
            <a:cs typeface="Roboto"/>
            <a:sym typeface="Roboto"/>
          </a:endParaRPr>
        </a:p>
      </dgm:t>
    </dgm:pt>
    <dgm:pt modelId="{41C3179F-1B3C-4658-A43B-63A4809C4998}" type="parTrans" cxnId="{02771630-E26B-4CA8-BB03-EF02369C50B5}">
      <dgm:prSet/>
      <dgm:spPr/>
      <dgm:t>
        <a:bodyPr/>
        <a:lstStyle/>
        <a:p>
          <a:endParaRPr lang="es-CO"/>
        </a:p>
      </dgm:t>
    </dgm:pt>
    <dgm:pt modelId="{C6F1FAE5-A89E-40AE-8C1F-35BA410F3BF8}" type="sibTrans" cxnId="{02771630-E26B-4CA8-BB03-EF02369C50B5}">
      <dgm:prSet/>
      <dgm:spPr>
        <a:solidFill>
          <a:srgbClr val="9999FF"/>
        </a:solidFill>
        <a:ln>
          <a:solidFill>
            <a:schemeClr val="accent1"/>
          </a:solidFill>
        </a:ln>
      </dgm:spPr>
      <dgm:t>
        <a:bodyPr/>
        <a:lstStyle/>
        <a:p>
          <a:endParaRPr lang="es-CO"/>
        </a:p>
      </dgm:t>
    </dgm:pt>
    <dgm:pt modelId="{883002C6-1B21-4C10-BC03-1C98E10D4392}" type="pres">
      <dgm:prSet presAssocID="{3D58B06F-93C0-460B-AA5F-ABF7AF1839A3}" presName="Name0" presStyleCnt="0">
        <dgm:presLayoutVars>
          <dgm:dir/>
          <dgm:resizeHandles val="exact"/>
        </dgm:presLayoutVars>
      </dgm:prSet>
      <dgm:spPr/>
    </dgm:pt>
    <dgm:pt modelId="{37511618-1A79-4757-AF90-81790E96F132}" type="pres">
      <dgm:prSet presAssocID="{BBF6C9A9-2BCF-4590-AC1C-A5D953C0F8C9}" presName="node" presStyleLbl="node1" presStyleIdx="0" presStyleCnt="4">
        <dgm:presLayoutVars>
          <dgm:bulletEnabled val="1"/>
        </dgm:presLayoutVars>
      </dgm:prSet>
      <dgm:spPr/>
    </dgm:pt>
    <dgm:pt modelId="{8335CFDA-CC0D-469C-B878-073F282CF1E9}" type="pres">
      <dgm:prSet presAssocID="{475DA18B-2560-4445-A194-55FD2FE60F9F}" presName="sibTrans" presStyleLbl="sibTrans2D1" presStyleIdx="0" presStyleCnt="4" custScaleX="87826" custScaleY="55240"/>
      <dgm:spPr/>
    </dgm:pt>
    <dgm:pt modelId="{79CB8F24-B256-44E6-B90D-DE32639BAEF7}" type="pres">
      <dgm:prSet presAssocID="{475DA18B-2560-4445-A194-55FD2FE60F9F}" presName="connectorText" presStyleLbl="sibTrans2D1" presStyleIdx="0" presStyleCnt="4"/>
      <dgm:spPr/>
    </dgm:pt>
    <dgm:pt modelId="{C736250F-73B4-44ED-9A90-473F5417ACEB}" type="pres">
      <dgm:prSet presAssocID="{B37DBDED-C69B-4827-A971-DA20B627DF2D}" presName="node" presStyleLbl="node1" presStyleIdx="1" presStyleCnt="4">
        <dgm:presLayoutVars>
          <dgm:bulletEnabled val="1"/>
        </dgm:presLayoutVars>
      </dgm:prSet>
      <dgm:spPr/>
    </dgm:pt>
    <dgm:pt modelId="{979957E5-FCF8-4773-8B48-FA8BD8ED8073}" type="pres">
      <dgm:prSet presAssocID="{0123AB55-29EB-4AEE-9DE4-64C80C92C300}" presName="sibTrans" presStyleLbl="sibTrans2D1" presStyleIdx="1" presStyleCnt="4" custScaleX="87826" custScaleY="55240"/>
      <dgm:spPr/>
    </dgm:pt>
    <dgm:pt modelId="{F1DA6A45-0909-460B-AE66-4009DDBD557E}" type="pres">
      <dgm:prSet presAssocID="{0123AB55-29EB-4AEE-9DE4-64C80C92C300}" presName="connectorText" presStyleLbl="sibTrans2D1" presStyleIdx="1" presStyleCnt="4"/>
      <dgm:spPr/>
    </dgm:pt>
    <dgm:pt modelId="{7A970C3D-F0F9-47FA-9736-B03F21E2F111}" type="pres">
      <dgm:prSet presAssocID="{B8A8711E-2E69-4748-ABBE-63D80E68FCD2}" presName="node" presStyleLbl="node1" presStyleIdx="2" presStyleCnt="4">
        <dgm:presLayoutVars>
          <dgm:bulletEnabled val="1"/>
        </dgm:presLayoutVars>
      </dgm:prSet>
      <dgm:spPr/>
    </dgm:pt>
    <dgm:pt modelId="{561B1CEA-0605-4E5E-AA4B-20ED4ED61758}" type="pres">
      <dgm:prSet presAssocID="{C6F1FAE5-A89E-40AE-8C1F-35BA410F3BF8}" presName="sibTrans" presStyleLbl="sibTrans2D1" presStyleIdx="2" presStyleCnt="4" custScaleX="87826" custScaleY="55240"/>
      <dgm:spPr/>
    </dgm:pt>
    <dgm:pt modelId="{B1C2B12E-F793-445F-83E2-5F771108D36A}" type="pres">
      <dgm:prSet presAssocID="{C6F1FAE5-A89E-40AE-8C1F-35BA410F3BF8}" presName="connectorText" presStyleLbl="sibTrans2D1" presStyleIdx="2" presStyleCnt="4"/>
      <dgm:spPr/>
    </dgm:pt>
    <dgm:pt modelId="{8C8E8BA3-BF6E-491A-8C8A-D3B7FD32D9AF}" type="pres">
      <dgm:prSet presAssocID="{C053DAD1-D28A-48D1-B83B-0206974A929C}" presName="node" presStyleLbl="node1" presStyleIdx="3" presStyleCnt="4">
        <dgm:presLayoutVars>
          <dgm:bulletEnabled val="1"/>
        </dgm:presLayoutVars>
      </dgm:prSet>
      <dgm:spPr/>
    </dgm:pt>
    <dgm:pt modelId="{35A0E9C9-8472-452E-8219-D6400713DEA1}" type="pres">
      <dgm:prSet presAssocID="{870D0B57-6D2C-4102-87E6-2C251FF65525}" presName="sibTrans" presStyleLbl="sibTrans2D1" presStyleIdx="3" presStyleCnt="4" custScaleX="87826" custScaleY="55240"/>
      <dgm:spPr>
        <a:xfrm rot="18900000">
          <a:off x="2406957" y="1439852"/>
          <a:ext cx="1166145" cy="391021"/>
        </a:xfrm>
        <a:prstGeom prst="leftRightArrow">
          <a:avLst>
            <a:gd name="adj1" fmla="val 60000"/>
            <a:gd name="adj2" fmla="val 50000"/>
          </a:avLst>
        </a:prstGeom>
      </dgm:spPr>
    </dgm:pt>
    <dgm:pt modelId="{954510E1-06BD-4439-992D-3FFF704FD163}" type="pres">
      <dgm:prSet presAssocID="{870D0B57-6D2C-4102-87E6-2C251FF65525}" presName="connectorText" presStyleLbl="sibTrans2D1" presStyleIdx="3" presStyleCnt="4"/>
      <dgm:spPr/>
    </dgm:pt>
  </dgm:ptLst>
  <dgm:cxnLst>
    <dgm:cxn modelId="{10057D09-A4AD-4AFB-BDDD-CB80065CD7CF}" type="presOf" srcId="{B8A8711E-2E69-4748-ABBE-63D80E68FCD2}" destId="{7A970C3D-F0F9-47FA-9736-B03F21E2F111}" srcOrd="0" destOrd="0" presId="urn:microsoft.com/office/officeart/2005/8/layout/cycle7"/>
    <dgm:cxn modelId="{FCFD7D1E-811C-4417-A87C-4B10106E7848}" type="presOf" srcId="{BBF6C9A9-2BCF-4590-AC1C-A5D953C0F8C9}" destId="{37511618-1A79-4757-AF90-81790E96F132}" srcOrd="0" destOrd="0" presId="urn:microsoft.com/office/officeart/2005/8/layout/cycle7"/>
    <dgm:cxn modelId="{D6A23922-EFE5-45D6-A9F7-3CC2ED87FBA9}" type="presOf" srcId="{870D0B57-6D2C-4102-87E6-2C251FF65525}" destId="{954510E1-06BD-4439-992D-3FFF704FD163}" srcOrd="1" destOrd="0" presId="urn:microsoft.com/office/officeart/2005/8/layout/cycle7"/>
    <dgm:cxn modelId="{56FF1324-42F5-479B-A218-57BAF6DA5E9A}" srcId="{3D58B06F-93C0-460B-AA5F-ABF7AF1839A3}" destId="{BBF6C9A9-2BCF-4590-AC1C-A5D953C0F8C9}" srcOrd="0" destOrd="0" parTransId="{CD8C8957-A321-4A26-AC7A-121285079FB6}" sibTransId="{475DA18B-2560-4445-A194-55FD2FE60F9F}"/>
    <dgm:cxn modelId="{5AB76C26-65CA-4ABF-B6C9-0D2DF4A921C6}" type="presOf" srcId="{B37DBDED-C69B-4827-A971-DA20B627DF2D}" destId="{C736250F-73B4-44ED-9A90-473F5417ACEB}" srcOrd="0" destOrd="0" presId="urn:microsoft.com/office/officeart/2005/8/layout/cycle7"/>
    <dgm:cxn modelId="{02771630-E26B-4CA8-BB03-EF02369C50B5}" srcId="{3D58B06F-93C0-460B-AA5F-ABF7AF1839A3}" destId="{B8A8711E-2E69-4748-ABBE-63D80E68FCD2}" srcOrd="2" destOrd="0" parTransId="{41C3179F-1B3C-4658-A43B-63A4809C4998}" sibTransId="{C6F1FAE5-A89E-40AE-8C1F-35BA410F3BF8}"/>
    <dgm:cxn modelId="{B0795034-838B-491B-A083-9AC8CEF4DF8A}" type="presOf" srcId="{C6F1FAE5-A89E-40AE-8C1F-35BA410F3BF8}" destId="{561B1CEA-0605-4E5E-AA4B-20ED4ED61758}" srcOrd="0" destOrd="0" presId="urn:microsoft.com/office/officeart/2005/8/layout/cycle7"/>
    <dgm:cxn modelId="{32BDC367-908A-45EB-BA21-2FA84376FCC2}" type="presOf" srcId="{C053DAD1-D28A-48D1-B83B-0206974A929C}" destId="{8C8E8BA3-BF6E-491A-8C8A-D3B7FD32D9AF}" srcOrd="0" destOrd="0" presId="urn:microsoft.com/office/officeart/2005/8/layout/cycle7"/>
    <dgm:cxn modelId="{1F4F2F86-F067-4816-8D1A-3D67D41D019F}" srcId="{3D58B06F-93C0-460B-AA5F-ABF7AF1839A3}" destId="{C053DAD1-D28A-48D1-B83B-0206974A929C}" srcOrd="3" destOrd="0" parTransId="{EF25BF20-13BC-4F48-88BC-7C50E5A1EE5E}" sibTransId="{870D0B57-6D2C-4102-87E6-2C251FF65525}"/>
    <dgm:cxn modelId="{D61ADF8D-BE82-4FB2-864B-D49FBD932F7B}" type="presOf" srcId="{0123AB55-29EB-4AEE-9DE4-64C80C92C300}" destId="{979957E5-FCF8-4773-8B48-FA8BD8ED8073}" srcOrd="0" destOrd="0" presId="urn:microsoft.com/office/officeart/2005/8/layout/cycle7"/>
    <dgm:cxn modelId="{1C805198-4682-473D-8893-5B9CBA2F2284}" type="presOf" srcId="{870D0B57-6D2C-4102-87E6-2C251FF65525}" destId="{35A0E9C9-8472-452E-8219-D6400713DEA1}" srcOrd="0" destOrd="0" presId="urn:microsoft.com/office/officeart/2005/8/layout/cycle7"/>
    <dgm:cxn modelId="{177DC8A2-054F-40D7-A59F-27D19B7B80C0}" type="presOf" srcId="{3D58B06F-93C0-460B-AA5F-ABF7AF1839A3}" destId="{883002C6-1B21-4C10-BC03-1C98E10D4392}" srcOrd="0" destOrd="0" presId="urn:microsoft.com/office/officeart/2005/8/layout/cycle7"/>
    <dgm:cxn modelId="{52976EB1-5DB4-4291-8F33-511D7B8101D9}" srcId="{3D58B06F-93C0-460B-AA5F-ABF7AF1839A3}" destId="{B37DBDED-C69B-4827-A971-DA20B627DF2D}" srcOrd="1" destOrd="0" parTransId="{7B9176CE-A9E0-473D-88C3-E0DB62680A38}" sibTransId="{0123AB55-29EB-4AEE-9DE4-64C80C92C300}"/>
    <dgm:cxn modelId="{3BC14DB6-92F1-4507-B8FA-8AAE17D60252}" type="presOf" srcId="{0123AB55-29EB-4AEE-9DE4-64C80C92C300}" destId="{F1DA6A45-0909-460B-AE66-4009DDBD557E}" srcOrd="1" destOrd="0" presId="urn:microsoft.com/office/officeart/2005/8/layout/cycle7"/>
    <dgm:cxn modelId="{EC3D81BA-9E87-4486-94A4-C89AC577AB5F}" type="presOf" srcId="{475DA18B-2560-4445-A194-55FD2FE60F9F}" destId="{79CB8F24-B256-44E6-B90D-DE32639BAEF7}" srcOrd="1" destOrd="0" presId="urn:microsoft.com/office/officeart/2005/8/layout/cycle7"/>
    <dgm:cxn modelId="{D0DD60C8-9739-4754-8CA0-AA3B9186279E}" type="presOf" srcId="{475DA18B-2560-4445-A194-55FD2FE60F9F}" destId="{8335CFDA-CC0D-469C-B878-073F282CF1E9}" srcOrd="0" destOrd="0" presId="urn:microsoft.com/office/officeart/2005/8/layout/cycle7"/>
    <dgm:cxn modelId="{D48833CF-402F-4408-BF44-1B86D61EBBA3}" type="presOf" srcId="{C6F1FAE5-A89E-40AE-8C1F-35BA410F3BF8}" destId="{B1C2B12E-F793-445F-83E2-5F771108D36A}" srcOrd="1" destOrd="0" presId="urn:microsoft.com/office/officeart/2005/8/layout/cycle7"/>
    <dgm:cxn modelId="{D7A9ABB6-254D-46CE-BF25-C65F4C2AD08D}" type="presParOf" srcId="{883002C6-1B21-4C10-BC03-1C98E10D4392}" destId="{37511618-1A79-4757-AF90-81790E96F132}" srcOrd="0" destOrd="0" presId="urn:microsoft.com/office/officeart/2005/8/layout/cycle7"/>
    <dgm:cxn modelId="{AB9EB5B1-AA6A-4BA4-9715-B53EF55C6059}" type="presParOf" srcId="{883002C6-1B21-4C10-BC03-1C98E10D4392}" destId="{8335CFDA-CC0D-469C-B878-073F282CF1E9}" srcOrd="1" destOrd="0" presId="urn:microsoft.com/office/officeart/2005/8/layout/cycle7"/>
    <dgm:cxn modelId="{D5DDCC68-8845-499A-80D5-FDA08FF339F3}" type="presParOf" srcId="{8335CFDA-CC0D-469C-B878-073F282CF1E9}" destId="{79CB8F24-B256-44E6-B90D-DE32639BAEF7}" srcOrd="0" destOrd="0" presId="urn:microsoft.com/office/officeart/2005/8/layout/cycle7"/>
    <dgm:cxn modelId="{CECA782B-FA9E-49F8-B0D0-2BC5C18D5FBB}" type="presParOf" srcId="{883002C6-1B21-4C10-BC03-1C98E10D4392}" destId="{C736250F-73B4-44ED-9A90-473F5417ACEB}" srcOrd="2" destOrd="0" presId="urn:microsoft.com/office/officeart/2005/8/layout/cycle7"/>
    <dgm:cxn modelId="{8956D195-5988-4A47-B359-812DD9D0EEAA}" type="presParOf" srcId="{883002C6-1B21-4C10-BC03-1C98E10D4392}" destId="{979957E5-FCF8-4773-8B48-FA8BD8ED8073}" srcOrd="3" destOrd="0" presId="urn:microsoft.com/office/officeart/2005/8/layout/cycle7"/>
    <dgm:cxn modelId="{57E7140B-EAFF-4717-97E6-9B031B7070D6}" type="presParOf" srcId="{979957E5-FCF8-4773-8B48-FA8BD8ED8073}" destId="{F1DA6A45-0909-460B-AE66-4009DDBD557E}" srcOrd="0" destOrd="0" presId="urn:microsoft.com/office/officeart/2005/8/layout/cycle7"/>
    <dgm:cxn modelId="{04F941B0-D624-4228-8D0C-294F71DBEA24}" type="presParOf" srcId="{883002C6-1B21-4C10-BC03-1C98E10D4392}" destId="{7A970C3D-F0F9-47FA-9736-B03F21E2F111}" srcOrd="4" destOrd="0" presId="urn:microsoft.com/office/officeart/2005/8/layout/cycle7"/>
    <dgm:cxn modelId="{291A9C9B-2CEF-42F5-ACB7-44FECF7C5664}" type="presParOf" srcId="{883002C6-1B21-4C10-BC03-1C98E10D4392}" destId="{561B1CEA-0605-4E5E-AA4B-20ED4ED61758}" srcOrd="5" destOrd="0" presId="urn:microsoft.com/office/officeart/2005/8/layout/cycle7"/>
    <dgm:cxn modelId="{22DA641B-B5B3-4320-BA5B-D83F05AF66AF}" type="presParOf" srcId="{561B1CEA-0605-4E5E-AA4B-20ED4ED61758}" destId="{B1C2B12E-F793-445F-83E2-5F771108D36A}" srcOrd="0" destOrd="0" presId="urn:microsoft.com/office/officeart/2005/8/layout/cycle7"/>
    <dgm:cxn modelId="{1E26F634-4052-4EFE-858C-4C97F0A5B70F}" type="presParOf" srcId="{883002C6-1B21-4C10-BC03-1C98E10D4392}" destId="{8C8E8BA3-BF6E-491A-8C8A-D3B7FD32D9AF}" srcOrd="6" destOrd="0" presId="urn:microsoft.com/office/officeart/2005/8/layout/cycle7"/>
    <dgm:cxn modelId="{BCA07F20-8D24-4AAE-A4F7-EE11A079C2A5}" type="presParOf" srcId="{883002C6-1B21-4C10-BC03-1C98E10D4392}" destId="{35A0E9C9-8472-452E-8219-D6400713DEA1}" srcOrd="7" destOrd="0" presId="urn:microsoft.com/office/officeart/2005/8/layout/cycle7"/>
    <dgm:cxn modelId="{E88FEC1F-19E3-4A3A-A5E4-7A8A9ACBC46B}" type="presParOf" srcId="{35A0E9C9-8472-452E-8219-D6400713DEA1}" destId="{954510E1-06BD-4439-992D-3FFF704FD163}" srcOrd="0" destOrd="0" presId="urn:microsoft.com/office/officeart/2005/8/layout/cycle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11618-1A79-4757-AF90-81790E96F132}">
      <dsp:nvSpPr>
        <dsp:cNvPr id="0" name=""/>
        <dsp:cNvSpPr/>
      </dsp:nvSpPr>
      <dsp:spPr>
        <a:xfrm>
          <a:off x="1880558" y="2579"/>
          <a:ext cx="1629203" cy="814601"/>
        </a:xfrm>
        <a:prstGeom prst="roundRect">
          <a:avLst>
            <a:gd name="adj" fmla="val 10000"/>
          </a:avLst>
        </a:prstGeom>
        <a:solidFill>
          <a:srgbClr val="00B6F6"/>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a:solidFill>
                <a:schemeClr val="accent1">
                  <a:lumMod val="50000"/>
                </a:schemeClr>
              </a:solidFill>
              <a:latin typeface="Roboto"/>
              <a:ea typeface="Roboto"/>
              <a:cs typeface="Roboto"/>
              <a:sym typeface="Roboto"/>
            </a:rPr>
            <a:t>Desarrollo y fortalecimiento de las bibliotecas escolares</a:t>
          </a:r>
          <a:endParaRPr lang="es-CO" sz="1000" kern="1200" dirty="0">
            <a:solidFill>
              <a:schemeClr val="accent1">
                <a:lumMod val="50000"/>
              </a:schemeClr>
            </a:solidFill>
          </a:endParaRPr>
        </a:p>
      </dsp:txBody>
      <dsp:txXfrm>
        <a:off x="1904417" y="26438"/>
        <a:ext cx="1581485" cy="766883"/>
      </dsp:txXfrm>
    </dsp:sp>
    <dsp:sp modelId="{8335CFDA-CC0D-469C-B878-073F282CF1E9}">
      <dsp:nvSpPr>
        <dsp:cNvPr id="0" name=""/>
        <dsp:cNvSpPr/>
      </dsp:nvSpPr>
      <dsp:spPr>
        <a:xfrm rot="2700000">
          <a:off x="3104844" y="1113045"/>
          <a:ext cx="744455" cy="157495"/>
        </a:xfrm>
        <a:prstGeom prst="leftRightArrow">
          <a:avLst>
            <a:gd name="adj1" fmla="val 60000"/>
            <a:gd name="adj2" fmla="val 50000"/>
          </a:avLst>
        </a:prstGeom>
        <a:solidFill>
          <a:srgbClr val="9999FF"/>
        </a:solidFill>
        <a:ln w="3175">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a:off x="3152093" y="1144544"/>
        <a:ext cx="649958" cy="94497"/>
      </dsp:txXfrm>
    </dsp:sp>
    <dsp:sp modelId="{C736250F-73B4-44ED-9A90-473F5417ACEB}">
      <dsp:nvSpPr>
        <dsp:cNvPr id="0" name=""/>
        <dsp:cNvSpPr/>
      </dsp:nvSpPr>
      <dsp:spPr>
        <a:xfrm>
          <a:off x="3444382" y="1566403"/>
          <a:ext cx="1629203" cy="814601"/>
        </a:xfrm>
        <a:prstGeom prst="roundRect">
          <a:avLst>
            <a:gd name="adj" fmla="val 10000"/>
          </a:avLst>
        </a:prstGeom>
        <a:solidFill>
          <a:srgbClr val="BE9FFB"/>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a:solidFill>
                <a:schemeClr val="accent1">
                  <a:lumMod val="50000"/>
                </a:schemeClr>
              </a:solidFill>
              <a:latin typeface="Roboto"/>
              <a:ea typeface="Roboto"/>
              <a:cs typeface="Roboto"/>
              <a:sym typeface="Roboto"/>
            </a:rPr>
            <a:t>Desarrollo de capacidades para el acceso y apropiación de la cultura oral y escrita</a:t>
          </a:r>
          <a:endParaRPr lang="es-CO" sz="1000" kern="1200" dirty="0">
            <a:solidFill>
              <a:schemeClr val="accent1">
                <a:lumMod val="50000"/>
              </a:schemeClr>
            </a:solidFill>
          </a:endParaRPr>
        </a:p>
      </dsp:txBody>
      <dsp:txXfrm>
        <a:off x="3468241" y="1590262"/>
        <a:ext cx="1581485" cy="766883"/>
      </dsp:txXfrm>
    </dsp:sp>
    <dsp:sp modelId="{979957E5-FCF8-4773-8B48-FA8BD8ED8073}">
      <dsp:nvSpPr>
        <dsp:cNvPr id="0" name=""/>
        <dsp:cNvSpPr/>
      </dsp:nvSpPr>
      <dsp:spPr>
        <a:xfrm rot="8100000">
          <a:off x="3104844" y="2676868"/>
          <a:ext cx="744455" cy="157495"/>
        </a:xfrm>
        <a:prstGeom prst="leftRightArrow">
          <a:avLst>
            <a:gd name="adj1" fmla="val 60000"/>
            <a:gd name="adj2" fmla="val 50000"/>
          </a:avLst>
        </a:prstGeom>
        <a:solidFill>
          <a:srgbClr val="9999FF"/>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rot="10800000">
        <a:off x="3152092" y="2708367"/>
        <a:ext cx="649958" cy="94497"/>
      </dsp:txXfrm>
    </dsp:sp>
    <dsp:sp modelId="{7A970C3D-F0F9-47FA-9736-B03F21E2F111}">
      <dsp:nvSpPr>
        <dsp:cNvPr id="0" name=""/>
        <dsp:cNvSpPr/>
      </dsp:nvSpPr>
      <dsp:spPr>
        <a:xfrm>
          <a:off x="1880558" y="3130227"/>
          <a:ext cx="1629203" cy="814601"/>
        </a:xfrm>
        <a:prstGeom prst="roundRect">
          <a:avLst>
            <a:gd name="adj" fmla="val 10000"/>
          </a:avLst>
        </a:prstGeom>
        <a:solidFill>
          <a:srgbClr val="05E998"/>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a:solidFill>
                <a:schemeClr val="accent1">
                  <a:lumMod val="50000"/>
                </a:schemeClr>
              </a:solidFill>
              <a:latin typeface="Roboto"/>
              <a:ea typeface="Roboto"/>
              <a:cs typeface="Roboto"/>
              <a:sym typeface="Roboto"/>
            </a:rPr>
            <a:t>Gestión del conocimiento alrededor de la cultura oral y escrita</a:t>
          </a:r>
          <a:endParaRPr lang="es-ES" sz="1000" b="1" kern="1200" dirty="0">
            <a:solidFill>
              <a:schemeClr val="accent1">
                <a:lumMod val="50000"/>
              </a:schemeClr>
            </a:solidFill>
            <a:latin typeface="Roboto"/>
            <a:ea typeface="Roboto"/>
            <a:cs typeface="Roboto"/>
            <a:sym typeface="Roboto"/>
          </a:endParaRPr>
        </a:p>
      </dsp:txBody>
      <dsp:txXfrm>
        <a:off x="1904417" y="3154086"/>
        <a:ext cx="1581485" cy="766883"/>
      </dsp:txXfrm>
    </dsp:sp>
    <dsp:sp modelId="{561B1CEA-0605-4E5E-AA4B-20ED4ED61758}">
      <dsp:nvSpPr>
        <dsp:cNvPr id="0" name=""/>
        <dsp:cNvSpPr/>
      </dsp:nvSpPr>
      <dsp:spPr>
        <a:xfrm rot="13500000">
          <a:off x="1541020" y="2676868"/>
          <a:ext cx="744455" cy="157495"/>
        </a:xfrm>
        <a:prstGeom prst="leftRightArrow">
          <a:avLst>
            <a:gd name="adj1" fmla="val 60000"/>
            <a:gd name="adj2" fmla="val 50000"/>
          </a:avLst>
        </a:prstGeom>
        <a:solidFill>
          <a:srgbClr val="9999FF"/>
        </a:solidFill>
        <a:ln>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CO" sz="700" kern="1200"/>
        </a:p>
      </dsp:txBody>
      <dsp:txXfrm rot="10800000">
        <a:off x="1588268" y="2708367"/>
        <a:ext cx="649958" cy="94497"/>
      </dsp:txXfrm>
    </dsp:sp>
    <dsp:sp modelId="{8C8E8BA3-BF6E-491A-8C8A-D3B7FD32D9AF}">
      <dsp:nvSpPr>
        <dsp:cNvPr id="0" name=""/>
        <dsp:cNvSpPr/>
      </dsp:nvSpPr>
      <dsp:spPr>
        <a:xfrm>
          <a:off x="316734" y="1566403"/>
          <a:ext cx="1629203" cy="814601"/>
        </a:xfrm>
        <a:prstGeom prst="roundRect">
          <a:avLst>
            <a:gd name="adj" fmla="val 10000"/>
          </a:avLst>
        </a:prstGeom>
        <a:solidFill>
          <a:srgbClr val="33CCCC"/>
        </a:solidFill>
        <a:ln w="25400" cap="flat" cmpd="sng" algn="ctr">
          <a:solidFill>
            <a:schemeClr val="lt1">
              <a:hueOff val="0"/>
              <a:satOff val="0"/>
              <a:lumOff val="0"/>
              <a:alphaOff val="0"/>
            </a:schemeClr>
          </a:solidFill>
          <a:prstDash val="solid"/>
        </a:ln>
        <a:effectLst/>
        <a:scene3d>
          <a:camera prst="orthographicFront"/>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accent1">
                  <a:lumMod val="50000"/>
                </a:schemeClr>
              </a:solidFill>
              <a:latin typeface="Roboto"/>
              <a:ea typeface="Roboto"/>
              <a:cs typeface="Roboto"/>
              <a:sym typeface="Roboto"/>
            </a:rPr>
            <a:t>Transversalidad y prácticas múltiples de LEO en los procesos educativos </a:t>
          </a:r>
          <a:endParaRPr lang="es-CO" sz="1000" kern="1200" dirty="0">
            <a:solidFill>
              <a:schemeClr val="accent1">
                <a:lumMod val="50000"/>
              </a:schemeClr>
            </a:solidFill>
          </a:endParaRPr>
        </a:p>
      </dsp:txBody>
      <dsp:txXfrm>
        <a:off x="340593" y="1590262"/>
        <a:ext cx="1581485" cy="766883"/>
      </dsp:txXfrm>
    </dsp:sp>
    <dsp:sp modelId="{35A0E9C9-8472-452E-8219-D6400713DEA1}">
      <dsp:nvSpPr>
        <dsp:cNvPr id="0" name=""/>
        <dsp:cNvSpPr/>
      </dsp:nvSpPr>
      <dsp:spPr>
        <a:xfrm rot="18900000">
          <a:off x="1541020" y="1113045"/>
          <a:ext cx="744455" cy="157495"/>
        </a:xfrm>
        <a:prstGeom prst="leftRightArrow">
          <a:avLst>
            <a:gd name="adj1" fmla="val 60000"/>
            <a:gd name="adj2" fmla="val 50000"/>
          </a:avLst>
        </a:prstGeom>
        <a:solidFill>
          <a:srgbClr val="9999FF"/>
        </a:solidFill>
        <a:ln w="9525">
          <a:solidFill>
            <a:schemeClr val="accent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CO" sz="1100" kern="1200">
            <a:solidFill>
              <a:prstClr val="white"/>
            </a:solidFill>
            <a:latin typeface="Calibri" panose="020F0502020204030204"/>
            <a:ea typeface="+mn-ea"/>
            <a:cs typeface="+mn-cs"/>
          </a:endParaRPr>
        </a:p>
      </dsp:txBody>
      <dsp:txXfrm>
        <a:off x="1588269" y="1144544"/>
        <a:ext cx="649958" cy="9449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d9955aae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d9955aae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40d1739b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40d1739b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8317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0d1739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0d1739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10932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b0e39934d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7b0e39934d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6586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d9955aae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d9955aaeeb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0d1739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0d1739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40d1739b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40d1739b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0d1739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0d1739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482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0d1739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0d1739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84838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d40d1739b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d40d1739b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3246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d40d1739b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d40d1739b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52241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entrada" type="title">
  <p:cSld name="TITLE">
    <p:bg>
      <p:bgPr>
        <a:blipFill>
          <a:blip r:embed="rId2">
            <a:alphaModFix/>
          </a:blip>
          <a:stretch>
            <a:fillRect/>
          </a:stretch>
        </a:blipFill>
        <a:effectLst/>
      </p:bgPr>
    </p:bg>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2751300" y="1386450"/>
            <a:ext cx="4019100" cy="1578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351C75"/>
              </a:buClr>
              <a:buSzPts val="3800"/>
              <a:buFont typeface="Roboto"/>
              <a:buChar char="●"/>
              <a:defRPr sz="3800">
                <a:solidFill>
                  <a:srgbClr val="351C75"/>
                </a:solidFill>
                <a:latin typeface="Roboto"/>
                <a:ea typeface="Roboto"/>
                <a:cs typeface="Roboto"/>
                <a:sym typeface="Roboto"/>
              </a:defRPr>
            </a:lvl1pPr>
            <a:lvl2pPr lvl="1"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2pPr>
            <a:lvl3pPr lvl="2"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3pPr>
            <a:lvl4pPr lvl="3"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4pPr>
            <a:lvl5pPr lvl="4"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5pPr>
            <a:lvl6pPr lvl="5"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6pPr>
            <a:lvl7pPr lvl="6"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7pPr>
            <a:lvl8pPr lvl="7"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8pPr>
            <a:lvl9pPr lvl="8"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9pPr>
          </a:lstStyle>
          <a:p>
            <a:endParaRPr/>
          </a:p>
        </p:txBody>
      </p:sp>
      <p:sp>
        <p:nvSpPr>
          <p:cNvPr id="8" name="Google Shape;8;p2"/>
          <p:cNvSpPr txBox="1">
            <a:spLocks noGrp="1"/>
          </p:cNvSpPr>
          <p:nvPr>
            <p:ph type="subTitle" idx="1"/>
          </p:nvPr>
        </p:nvSpPr>
        <p:spPr>
          <a:xfrm>
            <a:off x="419600" y="2964450"/>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1pPr>
            <a:lvl2pPr lvl="1"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2pPr>
            <a:lvl3pPr lvl="2"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3pPr>
            <a:lvl4pPr lvl="3"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4pPr>
            <a:lvl5pPr lvl="4"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5pPr>
            <a:lvl6pPr lvl="5"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6pPr>
            <a:lvl7pPr lvl="6"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7pPr>
            <a:lvl8pPr lvl="7"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8pPr>
            <a:lvl9pPr lvl="8"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9pPr>
          </a:lstStyle>
          <a:p>
            <a:endParaRPr/>
          </a:p>
        </p:txBody>
      </p:sp>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pción3" type="twoColTx">
  <p:cSld name="opción3">
    <p:bg>
      <p:bgPr>
        <a:blipFill>
          <a:blip r:embed="rId2">
            <a:alphaModFix/>
          </a:blip>
          <a:stretch>
            <a:fillRect/>
          </a:stretch>
        </a:blipFill>
        <a:effectLst/>
      </p:bgPr>
    </p:bg>
    <p:spTree>
      <p:nvGrpSpPr>
        <p:cNvPr id="1" name="Shape 35"/>
        <p:cNvGrpSpPr/>
        <p:nvPr/>
      </p:nvGrpSpPr>
      <p:grpSpPr>
        <a:xfrm>
          <a:off x="0" y="0"/>
          <a:ext cx="0" cy="0"/>
          <a:chOff x="0" y="0"/>
          <a:chExt cx="0" cy="0"/>
        </a:xfrm>
      </p:grpSpPr>
    </p:spTree>
    <p:extLst>
      <p:ext uri="{BB962C8B-B14F-4D97-AF65-F5344CB8AC3E}">
        <p14:creationId xmlns:p14="http://schemas.microsoft.com/office/powerpoint/2010/main" val="581020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pción4" type="titleOnly">
  <p:cSld name="opción4">
    <p:bg>
      <p:bgPr>
        <a:blipFill>
          <a:blip r:embed="rId2">
            <a:alphaModFix/>
          </a:blip>
          <a:stretch>
            <a:fillRect/>
          </a:stretch>
        </a:blipFill>
        <a:effectLst/>
      </p:bgPr>
    </p:bg>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57811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pción5">
  <p:cSld name="Opción5">
    <p:bg>
      <p:bgPr>
        <a:blipFill>
          <a:blip r:embed="rId2">
            <a:alphaModFix/>
          </a:blip>
          <a:stretch>
            <a:fillRect/>
          </a:stretch>
        </a:blipFill>
        <a:effectLst/>
      </p:bgPr>
    </p:bg>
    <p:spTree>
      <p:nvGrpSpPr>
        <p:cNvPr id="1" name="Shape 37"/>
        <p:cNvGrpSpPr/>
        <p:nvPr/>
      </p:nvGrpSpPr>
      <p:grpSpPr>
        <a:xfrm>
          <a:off x="0" y="0"/>
          <a:ext cx="0" cy="0"/>
          <a:chOff x="0" y="0"/>
          <a:chExt cx="0" cy="0"/>
        </a:xfrm>
      </p:grpSpPr>
    </p:spTree>
    <p:extLst>
      <p:ext uri="{BB962C8B-B14F-4D97-AF65-F5344CB8AC3E}">
        <p14:creationId xmlns:p14="http://schemas.microsoft.com/office/powerpoint/2010/main" val="126598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pción 6">
  <p:cSld name="Opción 6">
    <p:bg>
      <p:bgPr>
        <a:blipFill>
          <a:blip r:embed="rId2">
            <a:alphaModFix/>
          </a:blip>
          <a:stretch>
            <a:fillRect/>
          </a:stretch>
        </a:blipFill>
        <a:effectLst/>
      </p:bgPr>
    </p:bg>
    <p:spTree>
      <p:nvGrpSpPr>
        <p:cNvPr id="1" name="Shape 38"/>
        <p:cNvGrpSpPr/>
        <p:nvPr/>
      </p:nvGrpSpPr>
      <p:grpSpPr>
        <a:xfrm>
          <a:off x="0" y="0"/>
          <a:ext cx="0" cy="0"/>
          <a:chOff x="0" y="0"/>
          <a:chExt cx="0" cy="0"/>
        </a:xfrm>
      </p:grpSpPr>
    </p:spTree>
    <p:extLst>
      <p:ext uri="{BB962C8B-B14F-4D97-AF65-F5344CB8AC3E}">
        <p14:creationId xmlns:p14="http://schemas.microsoft.com/office/powerpoint/2010/main" val="662416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icio 1">
  <p:cSld name="inicio 1">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41429342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pción 7">
  <p:cSld name="opción 7">
    <p:spTree>
      <p:nvGrpSpPr>
        <p:cNvPr id="1" name="Shape 41"/>
        <p:cNvGrpSpPr/>
        <p:nvPr/>
      </p:nvGrpSpPr>
      <p:grpSpPr>
        <a:xfrm>
          <a:off x="0" y="0"/>
          <a:ext cx="0" cy="0"/>
          <a:chOff x="0" y="0"/>
          <a:chExt cx="0" cy="0"/>
        </a:xfrm>
      </p:grpSpPr>
    </p:spTree>
    <p:extLst>
      <p:ext uri="{BB962C8B-B14F-4D97-AF65-F5344CB8AC3E}">
        <p14:creationId xmlns:p14="http://schemas.microsoft.com/office/powerpoint/2010/main" val="109408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pción 8">
  <p:cSld name="Opción 8">
    <p:bg>
      <p:bgPr>
        <a:blipFill>
          <a:blip r:embed="rId2">
            <a:alphaModFix/>
          </a:blip>
          <a:stretch>
            <a:fillRect/>
          </a:stretch>
        </a:blipFill>
        <a:effectLst/>
      </p:bgPr>
    </p:bg>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625352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pción4" type="titleOnly">
  <p:cSld name="TITLE_ONLY">
    <p:bg>
      <p:bgPr>
        <a:blipFill>
          <a:blip r:embed="rId2">
            <a:alphaModFix/>
          </a:blip>
          <a:stretch>
            <a:fillRect/>
          </a:stretch>
        </a:blipFill>
        <a:effectLst/>
      </p:bgPr>
    </p:bg>
    <p:spTree>
      <p:nvGrpSpPr>
        <p:cNvPr id="1" name="Shape 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pción 6">
  <p:cSld name="ONE_COLUMN_TEXT_1">
    <p:bg>
      <p:bgPr>
        <a:blipFill>
          <a:blip r:embed="rId2">
            <a:alphaModFix/>
          </a:blip>
          <a:stretch>
            <a:fillRect/>
          </a:stretch>
        </a:blipFill>
        <a:effectLst/>
      </p:bgPr>
    </p:bg>
    <p:spTree>
      <p:nvGrpSpPr>
        <p:cNvPr id="1" name="Shape 3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inicio 1">
  <p:cSld name="MAIN_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pción 7">
  <p:cSld name="CUSTOM">
    <p:spTree>
      <p:nvGrpSpPr>
        <p:cNvPr id="1" name="Shape 4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pción 8">
  <p:cSld name="BLANK_1">
    <p:bg>
      <p:bgPr>
        <a:blipFill>
          <a:blip r:embed="rId2">
            <a:alphaModFix/>
          </a:blip>
          <a:stretch>
            <a:fillRect/>
          </a:stretch>
        </a:blipFill>
        <a:effectLst/>
      </p:bgPr>
    </p:bg>
    <p:spTree>
      <p:nvGrpSpPr>
        <p:cNvPr id="1" name="Shape 4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entrada" type="title">
  <p:cSld name="Título entrada">
    <p:bg>
      <p:bgPr>
        <a:blipFill>
          <a:blip r:embed="rId2">
            <a:alphaModFix/>
          </a:blip>
          <a:stretch>
            <a:fillRect/>
          </a:stretch>
        </a:blipFill>
        <a:effectLst/>
      </p:bgPr>
    </p:bg>
    <p:spTree>
      <p:nvGrpSpPr>
        <p:cNvPr id="1" name="Shape 6"/>
        <p:cNvGrpSpPr/>
        <p:nvPr/>
      </p:nvGrpSpPr>
      <p:grpSpPr>
        <a:xfrm>
          <a:off x="0" y="0"/>
          <a:ext cx="0" cy="0"/>
          <a:chOff x="0" y="0"/>
          <a:chExt cx="0" cy="0"/>
        </a:xfrm>
      </p:grpSpPr>
      <p:sp>
        <p:nvSpPr>
          <p:cNvPr id="7" name="Google Shape;7;p2"/>
          <p:cNvSpPr txBox="1">
            <a:spLocks noGrp="1"/>
          </p:cNvSpPr>
          <p:nvPr>
            <p:ph type="ctrTitle"/>
          </p:nvPr>
        </p:nvSpPr>
        <p:spPr>
          <a:xfrm>
            <a:off x="2751300" y="1386450"/>
            <a:ext cx="4019100" cy="1578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351C75"/>
              </a:buClr>
              <a:buSzPts val="3800"/>
              <a:buFont typeface="Roboto"/>
              <a:buChar char="●"/>
              <a:defRPr sz="3800">
                <a:solidFill>
                  <a:srgbClr val="351C75"/>
                </a:solidFill>
                <a:latin typeface="Roboto"/>
                <a:ea typeface="Roboto"/>
                <a:cs typeface="Roboto"/>
                <a:sym typeface="Roboto"/>
              </a:defRPr>
            </a:lvl1pPr>
            <a:lvl2pPr lvl="1"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2pPr>
            <a:lvl3pPr lvl="2"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3pPr>
            <a:lvl4pPr lvl="3"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4pPr>
            <a:lvl5pPr lvl="4"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5pPr>
            <a:lvl6pPr lvl="5"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6pPr>
            <a:lvl7pPr lvl="6"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7pPr>
            <a:lvl8pPr lvl="7"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8pPr>
            <a:lvl9pPr lvl="8"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9pPr>
          </a:lstStyle>
          <a:p>
            <a:endParaRPr/>
          </a:p>
        </p:txBody>
      </p:sp>
      <p:sp>
        <p:nvSpPr>
          <p:cNvPr id="8" name="Google Shape;8;p2"/>
          <p:cNvSpPr txBox="1">
            <a:spLocks noGrp="1"/>
          </p:cNvSpPr>
          <p:nvPr>
            <p:ph type="subTitle" idx="1"/>
          </p:nvPr>
        </p:nvSpPr>
        <p:spPr>
          <a:xfrm>
            <a:off x="419600" y="2964450"/>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1pPr>
            <a:lvl2pPr lvl="1"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2pPr>
            <a:lvl3pPr lvl="2"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3pPr>
            <a:lvl4pPr lvl="3"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4pPr>
            <a:lvl5pPr lvl="4"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5pPr>
            <a:lvl6pPr lvl="5"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6pPr>
            <a:lvl7pPr lvl="6"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7pPr>
            <a:lvl8pPr lvl="7"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8pPr>
            <a:lvl9pPr lvl="8"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9pPr>
          </a:lstStyle>
          <a:p>
            <a:endParaRPr/>
          </a:p>
        </p:txBody>
      </p:sp>
      <p:sp>
        <p:nvSpPr>
          <p:cNvPr id="9" name="Google Shape;9;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‹Nº›</a:t>
            </a:fld>
            <a:endParaRPr/>
          </a:p>
        </p:txBody>
      </p:sp>
    </p:spTree>
    <p:extLst>
      <p:ext uri="{BB962C8B-B14F-4D97-AF65-F5344CB8AC3E}">
        <p14:creationId xmlns:p14="http://schemas.microsoft.com/office/powerpoint/2010/main" val="182771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ítulo versión 3">
  <p:cSld name="Título versión 3">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4"/>
          <p:cNvSpPr txBox="1">
            <a:spLocks noGrp="1"/>
          </p:cNvSpPr>
          <p:nvPr>
            <p:ph type="ctrTitle"/>
          </p:nvPr>
        </p:nvSpPr>
        <p:spPr>
          <a:xfrm>
            <a:off x="2751300" y="1386450"/>
            <a:ext cx="4019100" cy="15780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rgbClr val="351C75"/>
              </a:buClr>
              <a:buSzPts val="3800"/>
              <a:buFont typeface="Roboto"/>
              <a:buChar char="●"/>
              <a:defRPr sz="3800">
                <a:solidFill>
                  <a:srgbClr val="351C75"/>
                </a:solidFill>
                <a:latin typeface="Roboto"/>
                <a:ea typeface="Roboto"/>
                <a:cs typeface="Roboto"/>
                <a:sym typeface="Roboto"/>
              </a:defRPr>
            </a:lvl1pPr>
            <a:lvl2pPr lvl="1"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2pPr>
            <a:lvl3pPr lvl="2"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3pPr>
            <a:lvl4pPr lvl="3"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4pPr>
            <a:lvl5pPr lvl="4"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5pPr>
            <a:lvl6pPr lvl="5"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6pPr>
            <a:lvl7pPr lvl="6"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7pPr>
            <a:lvl8pPr lvl="7"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8pPr>
            <a:lvl9pPr lvl="8" algn="ctr" rtl="0">
              <a:spcBef>
                <a:spcPts val="0"/>
              </a:spcBef>
              <a:spcAft>
                <a:spcPts val="0"/>
              </a:spcAft>
              <a:buClr>
                <a:srgbClr val="351C75"/>
              </a:buClr>
              <a:buSzPts val="5200"/>
              <a:buFont typeface="Roboto"/>
              <a:buChar char="■"/>
              <a:defRPr sz="5200">
                <a:solidFill>
                  <a:srgbClr val="351C75"/>
                </a:solidFill>
                <a:latin typeface="Roboto"/>
                <a:ea typeface="Roboto"/>
                <a:cs typeface="Roboto"/>
                <a:sym typeface="Roboto"/>
              </a:defRPr>
            </a:lvl9pPr>
          </a:lstStyle>
          <a:p>
            <a:endParaRPr/>
          </a:p>
        </p:txBody>
      </p:sp>
      <p:sp>
        <p:nvSpPr>
          <p:cNvPr id="15" name="Google Shape;15;p4"/>
          <p:cNvSpPr txBox="1">
            <a:spLocks noGrp="1"/>
          </p:cNvSpPr>
          <p:nvPr>
            <p:ph type="subTitle" idx="1"/>
          </p:nvPr>
        </p:nvSpPr>
        <p:spPr>
          <a:xfrm>
            <a:off x="419600" y="2964450"/>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1pPr>
            <a:lvl2pPr lvl="1"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2pPr>
            <a:lvl3pPr lvl="2"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3pPr>
            <a:lvl4pPr lvl="3"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4pPr>
            <a:lvl5pPr lvl="4"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5pPr>
            <a:lvl6pPr lvl="5"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6pPr>
            <a:lvl7pPr lvl="6"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7pPr>
            <a:lvl8pPr lvl="7"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8pPr>
            <a:lvl9pPr lvl="8" algn="ctr" rtl="0">
              <a:lnSpc>
                <a:spcPct val="100000"/>
              </a:lnSpc>
              <a:spcBef>
                <a:spcPts val="0"/>
              </a:spcBef>
              <a:spcAft>
                <a:spcPts val="0"/>
              </a:spcAft>
              <a:buClr>
                <a:srgbClr val="351C75"/>
              </a:buClr>
              <a:buSzPts val="1700"/>
              <a:buFont typeface="Roboto"/>
              <a:buNone/>
              <a:defRPr sz="1700">
                <a:solidFill>
                  <a:srgbClr val="351C75"/>
                </a:solidFill>
                <a:latin typeface="Roboto"/>
                <a:ea typeface="Roboto"/>
                <a:cs typeface="Roboto"/>
                <a:sym typeface="Roboto"/>
              </a:defRPr>
            </a:lvl9pPr>
          </a:lstStyle>
          <a:p>
            <a:endParaRPr/>
          </a:p>
        </p:txBody>
      </p:sp>
    </p:spTree>
    <p:extLst>
      <p:ext uri="{BB962C8B-B14F-4D97-AF65-F5344CB8AC3E}">
        <p14:creationId xmlns:p14="http://schemas.microsoft.com/office/powerpoint/2010/main" val="3867329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pción2" type="tx">
  <p:cSld name="opción2">
    <p:bg>
      <p:bgPr>
        <a:blipFill>
          <a:blip r:embed="rId2">
            <a:alphaModFix/>
          </a:blip>
          <a:stretch>
            <a:fillRect/>
          </a:stretch>
        </a:blipFill>
        <a:effectLst/>
      </p:bgPr>
    </p:bg>
    <p:spTree>
      <p:nvGrpSpPr>
        <p:cNvPr id="1" name="Shape 34"/>
        <p:cNvGrpSpPr/>
        <p:nvPr/>
      </p:nvGrpSpPr>
      <p:grpSpPr>
        <a:xfrm>
          <a:off x="0" y="0"/>
          <a:ext cx="0" cy="0"/>
          <a:chOff x="0" y="0"/>
          <a:chExt cx="0" cy="0"/>
        </a:xfrm>
      </p:grpSpPr>
    </p:spTree>
    <p:extLst>
      <p:ext uri="{BB962C8B-B14F-4D97-AF65-F5344CB8AC3E}">
        <p14:creationId xmlns:p14="http://schemas.microsoft.com/office/powerpoint/2010/main" val="29495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theme" Target="../theme/theme2.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8">
            <a:alphaModFix/>
          </a:blip>
          <a:stretch>
            <a:fillRect/>
          </a:stretch>
        </a:blip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9" r:id="rId2"/>
    <p:sldLayoutId id="2147483661" r:id="rId3"/>
    <p:sldLayoutId id="2147483662" r:id="rId4"/>
    <p:sldLayoutId id="2147483663" r:id="rId5"/>
    <p:sldLayoutId id="214748366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97640039"/>
      </p:ext>
    </p:extLst>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1.png"/><Relationship Id="rId7" Type="http://schemas.openxmlformats.org/officeDocument/2006/relationships/diagramQuickStyle" Target="../diagrams/quickStyle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2.png"/><Relationship Id="rId9" Type="http://schemas.microsoft.com/office/2007/relationships/diagramDrawing" Target="../diagrams/drawing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22"/>
          <p:cNvSpPr txBox="1">
            <a:spLocks noGrp="1"/>
          </p:cNvSpPr>
          <p:nvPr>
            <p:ph type="ctrTitle"/>
          </p:nvPr>
        </p:nvSpPr>
        <p:spPr>
          <a:xfrm>
            <a:off x="2330011" y="1521916"/>
            <a:ext cx="5030345" cy="1578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ES" b="1" dirty="0"/>
              <a:t>Política de lectura, escritura, oralidad y bibliotecas escolares </a:t>
            </a:r>
            <a:endParaRPr b="1" dirty="0"/>
          </a:p>
        </p:txBody>
      </p:sp>
      <p:pic>
        <p:nvPicPr>
          <p:cNvPr id="60" name="Google Shape;60;p22" descr="Imagen que contiene dibujo&#10;&#10;Descripción generada automáticamente"/>
          <p:cNvPicPr preferRelativeResize="0"/>
          <p:nvPr/>
        </p:nvPicPr>
        <p:blipFill rotWithShape="1">
          <a:blip r:embed="rId3">
            <a:alphaModFix/>
          </a:blip>
          <a:srcRect/>
          <a:stretch/>
        </p:blipFill>
        <p:spPr>
          <a:xfrm>
            <a:off x="6335625" y="4281523"/>
            <a:ext cx="1736149" cy="598050"/>
          </a:xfrm>
          <a:prstGeom prst="rect">
            <a:avLst/>
          </a:prstGeom>
          <a:noFill/>
          <a:ln>
            <a:noFill/>
          </a:ln>
        </p:spPr>
      </p:pic>
      <p:sp>
        <p:nvSpPr>
          <p:cNvPr id="61" name="Google Shape;61;p22"/>
          <p:cNvSpPr txBox="1">
            <a:spLocks noGrp="1"/>
          </p:cNvSpPr>
          <p:nvPr>
            <p:ph type="subTitle" idx="1"/>
          </p:nvPr>
        </p:nvSpPr>
        <p:spPr>
          <a:xfrm>
            <a:off x="584883" y="3099916"/>
            <a:ext cx="8520600" cy="79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solidFill>
                  <a:srgbClr val="002060"/>
                </a:solidFill>
              </a:rPr>
              <a:t>Ministerio de Educación Nacional</a:t>
            </a:r>
          </a:p>
          <a:p>
            <a:pPr marL="0" lvl="0" indent="0" algn="ctr" rtl="0">
              <a:spcBef>
                <a:spcPts val="0"/>
              </a:spcBef>
              <a:spcAft>
                <a:spcPts val="0"/>
              </a:spcAft>
              <a:buNone/>
            </a:pPr>
            <a:r>
              <a:rPr lang="es-ES" dirty="0">
                <a:solidFill>
                  <a:srgbClr val="002060"/>
                </a:solidFill>
              </a:rPr>
              <a:t>Plan Nacional de Lectura y Escritura</a:t>
            </a:r>
            <a:endParaRPr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34"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47" name="Google Shape;147;p34" descr="Logo 2017 N.png"/>
          <p:cNvPicPr preferRelativeResize="0"/>
          <p:nvPr/>
        </p:nvPicPr>
        <p:blipFill rotWithShape="1">
          <a:blip r:embed="rId4">
            <a:alphaModFix/>
          </a:blip>
          <a:srcRect/>
          <a:stretch/>
        </p:blipFill>
        <p:spPr>
          <a:xfrm>
            <a:off x="6788371" y="4342999"/>
            <a:ext cx="1318999" cy="481025"/>
          </a:xfrm>
          <a:prstGeom prst="rect">
            <a:avLst/>
          </a:prstGeom>
          <a:noFill/>
          <a:ln>
            <a:noFill/>
          </a:ln>
        </p:spPr>
      </p:pic>
      <p:sp>
        <p:nvSpPr>
          <p:cNvPr id="9" name="Google Shape;138;p33">
            <a:extLst>
              <a:ext uri="{FF2B5EF4-FFF2-40B4-BE49-F238E27FC236}">
                <a16:creationId xmlns:a16="http://schemas.microsoft.com/office/drawing/2014/main" id="{7F92DA79-B890-4F20-805B-435703291A20}"/>
              </a:ext>
            </a:extLst>
          </p:cNvPr>
          <p:cNvSpPr txBox="1"/>
          <p:nvPr/>
        </p:nvSpPr>
        <p:spPr>
          <a:xfrm>
            <a:off x="899286" y="942491"/>
            <a:ext cx="6680409" cy="2877168"/>
          </a:xfrm>
          <a:prstGeom prst="rect">
            <a:avLst/>
          </a:prstGeom>
          <a:noFill/>
          <a:ln>
            <a:noFill/>
          </a:ln>
        </p:spPr>
        <p:txBody>
          <a:bodyPr spcFirstLastPara="1" wrap="square" lIns="91425" tIns="91425" rIns="91425" bIns="91425" anchor="t" anchorCtr="0">
            <a:spAutoFit/>
          </a:bodyPr>
          <a:lstStyle/>
          <a:p>
            <a:pPr lvl="0">
              <a:spcAft>
                <a:spcPts val="600"/>
              </a:spcAft>
            </a:pPr>
            <a:r>
              <a:rPr lang="es-ES" sz="2200" b="1" dirty="0">
                <a:ln>
                  <a:solidFill>
                    <a:srgbClr val="D3FFC5"/>
                  </a:solidFill>
                </a:ln>
                <a:solidFill>
                  <a:srgbClr val="05E998"/>
                </a:solidFill>
                <a:latin typeface="Roboto"/>
                <a:ea typeface="Roboto"/>
                <a:sym typeface="Roboto"/>
              </a:rPr>
              <a:t>Eje estratégico 3 </a:t>
            </a:r>
          </a:p>
          <a:p>
            <a:pPr>
              <a:spcAft>
                <a:spcPts val="1200"/>
              </a:spcAft>
            </a:pPr>
            <a:r>
              <a:rPr lang="es-ES" sz="2000" b="1" dirty="0">
                <a:ln>
                  <a:solidFill>
                    <a:srgbClr val="D3FFC5"/>
                  </a:solidFill>
                </a:ln>
                <a:solidFill>
                  <a:srgbClr val="05E998"/>
                </a:solidFill>
                <a:latin typeface="Roboto"/>
                <a:ea typeface="Roboto"/>
                <a:sym typeface="Roboto"/>
              </a:rPr>
              <a:t>Gestión del conocimiento alrededor de la cultura oral y escrita</a:t>
            </a:r>
          </a:p>
          <a:p>
            <a:pPr>
              <a:spcAft>
                <a:spcPts val="1200"/>
              </a:spcAft>
            </a:pPr>
            <a:r>
              <a:rPr lang="es-ES" sz="1500" b="1" dirty="0">
                <a:solidFill>
                  <a:srgbClr val="20124D"/>
                </a:solidFill>
                <a:latin typeface="Roboto"/>
                <a:ea typeface="Roboto"/>
                <a:cs typeface="Roboto"/>
                <a:sym typeface="Roboto"/>
              </a:rPr>
              <a:t>Objetivo: </a:t>
            </a:r>
          </a:p>
          <a:p>
            <a:pPr lvl="0">
              <a:lnSpc>
                <a:spcPct val="114000"/>
              </a:lnSpc>
            </a:pPr>
            <a:r>
              <a:rPr lang="es-ES" sz="1600" dirty="0">
                <a:solidFill>
                  <a:srgbClr val="20124D"/>
                </a:solidFill>
                <a:latin typeface="Roboto"/>
                <a:ea typeface="Roboto"/>
                <a:sym typeface="Roboto"/>
              </a:rPr>
              <a:t>Crear condiciones y mecanismos que propicien la gestión del conocimiento alrededor de la cultura oral y escrita mediante procesos de investigación, sistematización y apropiación de prácticas y alrededor de la biblioteca escolar como uno de sus principales escenarios.</a:t>
            </a:r>
            <a:endParaRPr sz="1600" dirty="0">
              <a:solidFill>
                <a:srgbClr val="20124D"/>
              </a:solidFill>
              <a:latin typeface="Roboto"/>
              <a:ea typeface="Roboto"/>
              <a:sym typeface="Roboto"/>
            </a:endParaRPr>
          </a:p>
        </p:txBody>
      </p:sp>
    </p:spTree>
    <p:extLst>
      <p:ext uri="{BB962C8B-B14F-4D97-AF65-F5344CB8AC3E}">
        <p14:creationId xmlns:p14="http://schemas.microsoft.com/office/powerpoint/2010/main" val="4120941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4" name="Google Shape;154;p35"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55" name="Google Shape;155;p35" descr="Logo 2017 N.png"/>
          <p:cNvPicPr preferRelativeResize="0"/>
          <p:nvPr/>
        </p:nvPicPr>
        <p:blipFill rotWithShape="1">
          <a:blip r:embed="rId4">
            <a:alphaModFix/>
          </a:blip>
          <a:srcRect/>
          <a:stretch/>
        </p:blipFill>
        <p:spPr>
          <a:xfrm>
            <a:off x="6720050" y="4380125"/>
            <a:ext cx="1318999" cy="481025"/>
          </a:xfrm>
          <a:prstGeom prst="rect">
            <a:avLst/>
          </a:prstGeom>
          <a:noFill/>
          <a:ln>
            <a:noFill/>
          </a:ln>
        </p:spPr>
      </p:pic>
      <p:sp>
        <p:nvSpPr>
          <p:cNvPr id="6" name="Google Shape;138;p33">
            <a:extLst>
              <a:ext uri="{FF2B5EF4-FFF2-40B4-BE49-F238E27FC236}">
                <a16:creationId xmlns:a16="http://schemas.microsoft.com/office/drawing/2014/main" id="{71574764-F2F9-4EC3-A0F3-077B15DDE797}"/>
              </a:ext>
            </a:extLst>
          </p:cNvPr>
          <p:cNvSpPr txBox="1"/>
          <p:nvPr/>
        </p:nvSpPr>
        <p:spPr>
          <a:xfrm>
            <a:off x="660311" y="876486"/>
            <a:ext cx="6533978" cy="2739181"/>
          </a:xfrm>
          <a:prstGeom prst="rect">
            <a:avLst/>
          </a:prstGeom>
          <a:noFill/>
          <a:ln>
            <a:noFill/>
          </a:ln>
        </p:spPr>
        <p:txBody>
          <a:bodyPr spcFirstLastPara="1" wrap="square" lIns="91425" tIns="91425" rIns="91425" bIns="91425" anchor="t" anchorCtr="0">
            <a:spAutoFit/>
          </a:bodyPr>
          <a:lstStyle/>
          <a:p>
            <a:pPr lvl="0">
              <a:spcAft>
                <a:spcPts val="600"/>
              </a:spcAft>
            </a:pPr>
            <a:r>
              <a:rPr lang="es-ES" sz="2200" b="1" dirty="0">
                <a:ln>
                  <a:solidFill>
                    <a:srgbClr val="33CCCC"/>
                  </a:solidFill>
                </a:ln>
                <a:solidFill>
                  <a:srgbClr val="33CCCC"/>
                </a:solidFill>
                <a:latin typeface="Roboto"/>
                <a:ea typeface="Roboto"/>
                <a:sym typeface="Roboto"/>
              </a:rPr>
              <a:t>Eje estratégico 4</a:t>
            </a:r>
          </a:p>
          <a:p>
            <a:pPr lvl="0">
              <a:spcAft>
                <a:spcPts val="1200"/>
              </a:spcAft>
            </a:pPr>
            <a:r>
              <a:rPr lang="es-ES" sz="2000" b="1" dirty="0">
                <a:ln>
                  <a:solidFill>
                    <a:srgbClr val="33CCCC"/>
                  </a:solidFill>
                </a:ln>
                <a:solidFill>
                  <a:srgbClr val="33CCCC"/>
                </a:solidFill>
                <a:latin typeface="Roboto"/>
                <a:ea typeface="Roboto"/>
                <a:sym typeface="Roboto"/>
              </a:rPr>
              <a:t>Transversalidad y prácticas múltiples de LEO en los procesos educativos </a:t>
            </a:r>
          </a:p>
          <a:p>
            <a:pPr>
              <a:spcAft>
                <a:spcPts val="1200"/>
              </a:spcAft>
            </a:pPr>
            <a:r>
              <a:rPr lang="es-ES" sz="1500" b="1" dirty="0">
                <a:solidFill>
                  <a:srgbClr val="20124D"/>
                </a:solidFill>
                <a:latin typeface="Roboto"/>
                <a:ea typeface="Roboto"/>
                <a:cs typeface="Roboto"/>
                <a:sym typeface="Roboto"/>
              </a:rPr>
              <a:t>Objetivo: </a:t>
            </a:r>
          </a:p>
          <a:p>
            <a:pPr lvl="0"/>
            <a:r>
              <a:rPr lang="es-ES" sz="1600" dirty="0">
                <a:solidFill>
                  <a:srgbClr val="20124D"/>
                </a:solidFill>
                <a:latin typeface="Roboto"/>
                <a:ea typeface="Roboto"/>
                <a:sym typeface="Roboto"/>
              </a:rPr>
              <a:t>Desarrollar dinámicas que favorezcan la articulación e integración permanente, sistemática y transdisciplinaria de la lectura, la escritura, la oralidad y la biblioteca escolar en la planeación curricular y en los ámbitos donde se desarrolla la enseñanza y el aprendizaje.</a:t>
            </a:r>
            <a:endParaRPr sz="1600" dirty="0">
              <a:solidFill>
                <a:srgbClr val="20124D"/>
              </a:solidFill>
              <a:latin typeface="Roboto"/>
              <a:ea typeface="Roboto"/>
              <a:sym typeface="Roboto"/>
            </a:endParaRPr>
          </a:p>
        </p:txBody>
      </p:sp>
    </p:spTree>
    <p:extLst>
      <p:ext uri="{BB962C8B-B14F-4D97-AF65-F5344CB8AC3E}">
        <p14:creationId xmlns:p14="http://schemas.microsoft.com/office/powerpoint/2010/main" val="620799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34" descr="Imagen que contiene dibujo&#10;&#10;Descripción generada automáticamente"/>
          <p:cNvPicPr preferRelativeResize="0"/>
          <p:nvPr/>
        </p:nvPicPr>
        <p:blipFill rotWithShape="1">
          <a:blip r:embed="rId3">
            <a:alphaModFix/>
          </a:blip>
          <a:srcRect/>
          <a:stretch/>
        </p:blipFill>
        <p:spPr>
          <a:xfrm>
            <a:off x="5863183" y="3701588"/>
            <a:ext cx="1610351" cy="554725"/>
          </a:xfrm>
          <a:prstGeom prst="rect">
            <a:avLst/>
          </a:prstGeom>
          <a:noFill/>
          <a:ln>
            <a:noFill/>
          </a:ln>
        </p:spPr>
      </p:pic>
      <p:sp>
        <p:nvSpPr>
          <p:cNvPr id="6" name="CuadroTexto 5">
            <a:extLst>
              <a:ext uri="{FF2B5EF4-FFF2-40B4-BE49-F238E27FC236}">
                <a16:creationId xmlns:a16="http://schemas.microsoft.com/office/drawing/2014/main" id="{B31B25AF-49DE-4615-A109-66CB4FF2E58C}"/>
              </a:ext>
            </a:extLst>
          </p:cNvPr>
          <p:cNvSpPr txBox="1"/>
          <p:nvPr/>
        </p:nvSpPr>
        <p:spPr>
          <a:xfrm>
            <a:off x="2430570" y="319476"/>
            <a:ext cx="5892351" cy="403444"/>
          </a:xfrm>
          <a:prstGeom prst="rect">
            <a:avLst/>
          </a:prstGeom>
          <a:noFill/>
        </p:spPr>
        <p:txBody>
          <a:bodyPr wrap="square">
            <a:spAutoFit/>
          </a:bodyPr>
          <a:lstStyle/>
          <a:p>
            <a:pPr>
              <a:lnSpc>
                <a:spcPct val="107000"/>
              </a:lnSpc>
              <a:spcAft>
                <a:spcPts val="800"/>
              </a:spcAft>
            </a:pPr>
            <a:r>
              <a:rPr lang="es-ES" sz="2000" b="1" dirty="0">
                <a:solidFill>
                  <a:srgbClr val="4728AA"/>
                </a:solidFill>
                <a:latin typeface="Roboto" panose="020B0604020202020204" charset="0"/>
                <a:ea typeface="Roboto" panose="020B0604020202020204" charset="0"/>
                <a:cs typeface="Times New Roman" panose="02020603050405020304" pitchFamily="18" charset="0"/>
              </a:rPr>
              <a:t>Acciones estratégicas de la Política LEOBE * </a:t>
            </a:r>
          </a:p>
        </p:txBody>
      </p:sp>
      <p:grpSp>
        <p:nvGrpSpPr>
          <p:cNvPr id="8" name="Grupo 7">
            <a:extLst>
              <a:ext uri="{FF2B5EF4-FFF2-40B4-BE49-F238E27FC236}">
                <a16:creationId xmlns:a16="http://schemas.microsoft.com/office/drawing/2014/main" id="{61852947-FC8B-4016-AC17-E65677CC48EC}"/>
              </a:ext>
            </a:extLst>
          </p:cNvPr>
          <p:cNvGrpSpPr/>
          <p:nvPr/>
        </p:nvGrpSpPr>
        <p:grpSpPr>
          <a:xfrm>
            <a:off x="715387" y="1025761"/>
            <a:ext cx="1524449" cy="762224"/>
            <a:chOff x="1750311" y="2159"/>
            <a:chExt cx="1524449" cy="762224"/>
          </a:xfrm>
          <a:scene3d>
            <a:camera prst="orthographicFront"/>
            <a:lightRig rig="threePt" dir="t"/>
          </a:scene3d>
        </p:grpSpPr>
        <p:sp>
          <p:nvSpPr>
            <p:cNvPr id="9" name="Rectángulo: esquinas redondeadas 8">
              <a:extLst>
                <a:ext uri="{FF2B5EF4-FFF2-40B4-BE49-F238E27FC236}">
                  <a16:creationId xmlns:a16="http://schemas.microsoft.com/office/drawing/2014/main" id="{B81569B4-DD3D-4A04-848D-F822B8FBAE53}"/>
                </a:ext>
              </a:extLst>
            </p:cNvPr>
            <p:cNvSpPr/>
            <p:nvPr/>
          </p:nvSpPr>
          <p:spPr>
            <a:xfrm>
              <a:off x="1750311" y="2159"/>
              <a:ext cx="1524449" cy="762224"/>
            </a:xfrm>
            <a:prstGeom prst="roundRect">
              <a:avLst>
                <a:gd name="adj" fmla="val 10000"/>
              </a:avLst>
            </a:prstGeom>
            <a:solidFill>
              <a:srgbClr val="00B6F6"/>
            </a:solidFill>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5406505A-F23C-48EE-9DBA-90E498697D49}"/>
                </a:ext>
              </a:extLst>
            </p:cNvPr>
            <p:cNvSpPr txBox="1"/>
            <p:nvPr/>
          </p:nvSpPr>
          <p:spPr>
            <a:xfrm>
              <a:off x="1772636" y="24484"/>
              <a:ext cx="1479799" cy="717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accent1">
                      <a:lumMod val="50000"/>
                    </a:schemeClr>
                  </a:solidFill>
                  <a:latin typeface="Roboto"/>
                  <a:ea typeface="Roboto"/>
                  <a:cs typeface="Roboto"/>
                  <a:sym typeface="Roboto"/>
                </a:rPr>
                <a:t>Desarrollo y fortalecimiento de las bibliotecas escolares</a:t>
              </a:r>
              <a:endParaRPr lang="es-CO" sz="1000" kern="1200" dirty="0">
                <a:solidFill>
                  <a:schemeClr val="accent1">
                    <a:lumMod val="50000"/>
                  </a:schemeClr>
                </a:solidFill>
              </a:endParaRPr>
            </a:p>
          </p:txBody>
        </p:sp>
      </p:grpSp>
      <p:grpSp>
        <p:nvGrpSpPr>
          <p:cNvPr id="11" name="Grupo 10">
            <a:extLst>
              <a:ext uri="{FF2B5EF4-FFF2-40B4-BE49-F238E27FC236}">
                <a16:creationId xmlns:a16="http://schemas.microsoft.com/office/drawing/2014/main" id="{74A57339-60D7-47EF-A070-D279ED1FE953}"/>
              </a:ext>
            </a:extLst>
          </p:cNvPr>
          <p:cNvGrpSpPr/>
          <p:nvPr/>
        </p:nvGrpSpPr>
        <p:grpSpPr>
          <a:xfrm>
            <a:off x="2604096" y="1025761"/>
            <a:ext cx="1524449" cy="762224"/>
            <a:chOff x="2901841" y="1466022"/>
            <a:chExt cx="1524449" cy="762224"/>
          </a:xfrm>
          <a:scene3d>
            <a:camera prst="orthographicFront"/>
            <a:lightRig rig="threePt" dir="t"/>
          </a:scene3d>
        </p:grpSpPr>
        <p:sp>
          <p:nvSpPr>
            <p:cNvPr id="12" name="Rectángulo: esquinas redondeadas 11">
              <a:extLst>
                <a:ext uri="{FF2B5EF4-FFF2-40B4-BE49-F238E27FC236}">
                  <a16:creationId xmlns:a16="http://schemas.microsoft.com/office/drawing/2014/main" id="{8C287824-A70F-405A-9921-E79AD373FB18}"/>
                </a:ext>
              </a:extLst>
            </p:cNvPr>
            <p:cNvSpPr/>
            <p:nvPr/>
          </p:nvSpPr>
          <p:spPr>
            <a:xfrm>
              <a:off x="2901841" y="1466022"/>
              <a:ext cx="1524449" cy="762224"/>
            </a:xfrm>
            <a:prstGeom prst="roundRect">
              <a:avLst>
                <a:gd name="adj" fmla="val 10000"/>
              </a:avLst>
            </a:prstGeom>
            <a:solidFill>
              <a:srgbClr val="BE9FFB"/>
            </a:solidFill>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F6805C2B-47C1-441D-94F6-AB71B73A8D7E}"/>
                </a:ext>
              </a:extLst>
            </p:cNvPr>
            <p:cNvSpPr txBox="1"/>
            <p:nvPr/>
          </p:nvSpPr>
          <p:spPr>
            <a:xfrm>
              <a:off x="2924166" y="1488347"/>
              <a:ext cx="1479799" cy="717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accent1">
                      <a:lumMod val="50000"/>
                    </a:schemeClr>
                  </a:solidFill>
                  <a:latin typeface="Roboto"/>
                  <a:ea typeface="Roboto"/>
                  <a:cs typeface="Roboto"/>
                  <a:sym typeface="Roboto"/>
                </a:rPr>
                <a:t>Desarrollo de capacidades para el acceso y apropiación de la cultura oral y escrita</a:t>
              </a:r>
              <a:endParaRPr lang="es-CO" sz="1000" kern="1200" dirty="0">
                <a:solidFill>
                  <a:schemeClr val="accent1">
                    <a:lumMod val="50000"/>
                  </a:schemeClr>
                </a:solidFill>
              </a:endParaRPr>
            </a:p>
          </p:txBody>
        </p:sp>
      </p:grpSp>
      <p:grpSp>
        <p:nvGrpSpPr>
          <p:cNvPr id="14" name="Grupo 13">
            <a:extLst>
              <a:ext uri="{FF2B5EF4-FFF2-40B4-BE49-F238E27FC236}">
                <a16:creationId xmlns:a16="http://schemas.microsoft.com/office/drawing/2014/main" id="{912C5175-ACDE-41F5-87C5-6BCCFDE7DBE5}"/>
              </a:ext>
            </a:extLst>
          </p:cNvPr>
          <p:cNvGrpSpPr/>
          <p:nvPr/>
        </p:nvGrpSpPr>
        <p:grpSpPr>
          <a:xfrm>
            <a:off x="4439142" y="1025761"/>
            <a:ext cx="1524449" cy="762224"/>
            <a:chOff x="1735433" y="2929887"/>
            <a:chExt cx="1524449" cy="762224"/>
          </a:xfrm>
          <a:scene3d>
            <a:camera prst="orthographicFront"/>
            <a:lightRig rig="threePt" dir="t"/>
          </a:scene3d>
        </p:grpSpPr>
        <p:sp>
          <p:nvSpPr>
            <p:cNvPr id="15" name="Rectángulo: esquinas redondeadas 14">
              <a:extLst>
                <a:ext uri="{FF2B5EF4-FFF2-40B4-BE49-F238E27FC236}">
                  <a16:creationId xmlns:a16="http://schemas.microsoft.com/office/drawing/2014/main" id="{43EC4C4D-607D-4A4C-9F26-E2ED03C7D106}"/>
                </a:ext>
              </a:extLst>
            </p:cNvPr>
            <p:cNvSpPr/>
            <p:nvPr/>
          </p:nvSpPr>
          <p:spPr>
            <a:xfrm>
              <a:off x="1735433" y="2929887"/>
              <a:ext cx="1524449" cy="762224"/>
            </a:xfrm>
            <a:prstGeom prst="roundRect">
              <a:avLst>
                <a:gd name="adj" fmla="val 10000"/>
              </a:avLst>
            </a:prstGeom>
            <a:solidFill>
              <a:srgbClr val="05E998"/>
            </a:solidFill>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Rectángulo: esquinas redondeadas 4">
              <a:extLst>
                <a:ext uri="{FF2B5EF4-FFF2-40B4-BE49-F238E27FC236}">
                  <a16:creationId xmlns:a16="http://schemas.microsoft.com/office/drawing/2014/main" id="{19A830F9-52D5-4E34-AE35-D0036E19767E}"/>
                </a:ext>
              </a:extLst>
            </p:cNvPr>
            <p:cNvSpPr txBox="1"/>
            <p:nvPr/>
          </p:nvSpPr>
          <p:spPr>
            <a:xfrm>
              <a:off x="1757758" y="2952212"/>
              <a:ext cx="1479799" cy="717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accent1">
                      <a:lumMod val="50000"/>
                    </a:schemeClr>
                  </a:solidFill>
                  <a:latin typeface="Roboto"/>
                  <a:ea typeface="Roboto"/>
                  <a:cs typeface="Roboto"/>
                  <a:sym typeface="Roboto"/>
                </a:rPr>
                <a:t>Gestión del conocimiento alrededor de la cultura oral y escrita</a:t>
              </a:r>
            </a:p>
          </p:txBody>
        </p:sp>
      </p:grpSp>
      <p:grpSp>
        <p:nvGrpSpPr>
          <p:cNvPr id="17" name="Grupo 16">
            <a:extLst>
              <a:ext uri="{FF2B5EF4-FFF2-40B4-BE49-F238E27FC236}">
                <a16:creationId xmlns:a16="http://schemas.microsoft.com/office/drawing/2014/main" id="{692AE2E3-1A3B-45F4-B43C-B3074C7EA3DB}"/>
              </a:ext>
            </a:extLst>
          </p:cNvPr>
          <p:cNvGrpSpPr/>
          <p:nvPr/>
        </p:nvGrpSpPr>
        <p:grpSpPr>
          <a:xfrm>
            <a:off x="6333558" y="1025761"/>
            <a:ext cx="1524449" cy="762224"/>
            <a:chOff x="925681" y="1466022"/>
            <a:chExt cx="1524449" cy="762224"/>
          </a:xfrm>
          <a:scene3d>
            <a:camera prst="orthographicFront"/>
            <a:lightRig rig="threePt" dir="t"/>
          </a:scene3d>
        </p:grpSpPr>
        <p:sp>
          <p:nvSpPr>
            <p:cNvPr id="18" name="Rectángulo: esquinas redondeadas 17">
              <a:extLst>
                <a:ext uri="{FF2B5EF4-FFF2-40B4-BE49-F238E27FC236}">
                  <a16:creationId xmlns:a16="http://schemas.microsoft.com/office/drawing/2014/main" id="{E74CD933-582B-435B-A2E8-97F140DAA3E8}"/>
                </a:ext>
              </a:extLst>
            </p:cNvPr>
            <p:cNvSpPr/>
            <p:nvPr/>
          </p:nvSpPr>
          <p:spPr>
            <a:xfrm>
              <a:off x="925681" y="1466022"/>
              <a:ext cx="1524449" cy="762224"/>
            </a:xfrm>
            <a:prstGeom prst="roundRect">
              <a:avLst>
                <a:gd name="adj" fmla="val 10000"/>
              </a:avLst>
            </a:prstGeom>
            <a:solidFill>
              <a:srgbClr val="33CCCC"/>
            </a:solidFill>
            <a:sp3d>
              <a:bevelT w="114300" prst="artDeco"/>
            </a:sp3d>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ángulo: esquinas redondeadas 4">
              <a:extLst>
                <a:ext uri="{FF2B5EF4-FFF2-40B4-BE49-F238E27FC236}">
                  <a16:creationId xmlns:a16="http://schemas.microsoft.com/office/drawing/2014/main" id="{C33C0E77-8489-4905-9871-A27FF8A0576E}"/>
                </a:ext>
              </a:extLst>
            </p:cNvPr>
            <p:cNvSpPr txBox="1"/>
            <p:nvPr/>
          </p:nvSpPr>
          <p:spPr>
            <a:xfrm>
              <a:off x="948006" y="1488347"/>
              <a:ext cx="1479799" cy="71757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ES" sz="1000" b="1" kern="1200" dirty="0">
                  <a:solidFill>
                    <a:schemeClr val="accent1">
                      <a:lumMod val="50000"/>
                    </a:schemeClr>
                  </a:solidFill>
                  <a:latin typeface="Roboto"/>
                  <a:ea typeface="Roboto"/>
                  <a:cs typeface="Roboto"/>
                  <a:sym typeface="Roboto"/>
                </a:rPr>
                <a:t>Transversalidad y prácticas múltiples de LEO en los procesos educativos </a:t>
              </a:r>
              <a:endParaRPr lang="es-CO" sz="1000" kern="1200" dirty="0">
                <a:solidFill>
                  <a:schemeClr val="accent1">
                    <a:lumMod val="50000"/>
                  </a:schemeClr>
                </a:solidFill>
              </a:endParaRPr>
            </a:p>
          </p:txBody>
        </p:sp>
      </p:grpSp>
      <p:grpSp>
        <p:nvGrpSpPr>
          <p:cNvPr id="20" name="Grupo 19">
            <a:extLst>
              <a:ext uri="{FF2B5EF4-FFF2-40B4-BE49-F238E27FC236}">
                <a16:creationId xmlns:a16="http://schemas.microsoft.com/office/drawing/2014/main" id="{EFC21DB5-7B42-468F-9041-628C93C178EE}"/>
              </a:ext>
            </a:extLst>
          </p:cNvPr>
          <p:cNvGrpSpPr/>
          <p:nvPr/>
        </p:nvGrpSpPr>
        <p:grpSpPr>
          <a:xfrm>
            <a:off x="1002942" y="1969209"/>
            <a:ext cx="1157030" cy="635597"/>
            <a:chOff x="268045" y="1269517"/>
            <a:chExt cx="1157030" cy="635597"/>
          </a:xfrm>
        </p:grpSpPr>
        <p:sp>
          <p:nvSpPr>
            <p:cNvPr id="21" name="Rectángulo: esquinas redondeadas 20">
              <a:extLst>
                <a:ext uri="{FF2B5EF4-FFF2-40B4-BE49-F238E27FC236}">
                  <a16:creationId xmlns:a16="http://schemas.microsoft.com/office/drawing/2014/main" id="{B4DDF3D5-0BD0-405F-866B-E072EEFC5102}"/>
                </a:ext>
              </a:extLst>
            </p:cNvPr>
            <p:cNvSpPr/>
            <p:nvPr/>
          </p:nvSpPr>
          <p:spPr>
            <a:xfrm>
              <a:off x="268045" y="1269517"/>
              <a:ext cx="1157030" cy="635597"/>
            </a:xfrm>
            <a:prstGeom prst="roundRect">
              <a:avLst>
                <a:gd name="adj" fmla="val 10000"/>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ángulo: esquinas redondeadas 4">
              <a:extLst>
                <a:ext uri="{FF2B5EF4-FFF2-40B4-BE49-F238E27FC236}">
                  <a16:creationId xmlns:a16="http://schemas.microsoft.com/office/drawing/2014/main" id="{BB1D126E-95A1-4A49-B89A-3839EEF4B060}"/>
                </a:ext>
              </a:extLst>
            </p:cNvPr>
            <p:cNvSpPr txBox="1"/>
            <p:nvPr/>
          </p:nvSpPr>
          <p:spPr>
            <a:xfrm>
              <a:off x="286661" y="1288133"/>
              <a:ext cx="1119798"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Infraestructura de bibliotecas escolares</a:t>
              </a:r>
            </a:p>
          </p:txBody>
        </p:sp>
      </p:grpSp>
      <p:grpSp>
        <p:nvGrpSpPr>
          <p:cNvPr id="23" name="Grupo 22">
            <a:extLst>
              <a:ext uri="{FF2B5EF4-FFF2-40B4-BE49-F238E27FC236}">
                <a16:creationId xmlns:a16="http://schemas.microsoft.com/office/drawing/2014/main" id="{8E043A4F-5A6B-4782-AE37-7A929E8B4947}"/>
              </a:ext>
            </a:extLst>
          </p:cNvPr>
          <p:cNvGrpSpPr/>
          <p:nvPr/>
        </p:nvGrpSpPr>
        <p:grpSpPr>
          <a:xfrm>
            <a:off x="1002942" y="2763705"/>
            <a:ext cx="1157030" cy="635597"/>
            <a:chOff x="268045" y="2064013"/>
            <a:chExt cx="1016955" cy="635597"/>
          </a:xfrm>
        </p:grpSpPr>
        <p:sp>
          <p:nvSpPr>
            <p:cNvPr id="24" name="Rectángulo: esquinas redondeadas 23">
              <a:extLst>
                <a:ext uri="{FF2B5EF4-FFF2-40B4-BE49-F238E27FC236}">
                  <a16:creationId xmlns:a16="http://schemas.microsoft.com/office/drawing/2014/main" id="{693AA355-7EE4-4AA8-9CA6-0774AFCB0864}"/>
                </a:ext>
              </a:extLst>
            </p:cNvPr>
            <p:cNvSpPr/>
            <p:nvPr/>
          </p:nvSpPr>
          <p:spPr>
            <a:xfrm>
              <a:off x="268045" y="2064013"/>
              <a:ext cx="1016955" cy="635597"/>
            </a:xfrm>
            <a:prstGeom prst="roundRect">
              <a:avLst>
                <a:gd name="adj" fmla="val 10000"/>
              </a:avLst>
            </a:prstGeom>
          </p:spPr>
          <p:style>
            <a:lnRef idx="2">
              <a:schemeClr val="accent5">
                <a:hueOff val="-656618"/>
                <a:satOff val="0"/>
                <a:lumOff val="272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ángulo: esquinas redondeadas 6">
              <a:extLst>
                <a:ext uri="{FF2B5EF4-FFF2-40B4-BE49-F238E27FC236}">
                  <a16:creationId xmlns:a16="http://schemas.microsoft.com/office/drawing/2014/main" id="{C2454F61-8A75-40D7-9E49-5BEB61022C96}"/>
                </a:ext>
              </a:extLst>
            </p:cNvPr>
            <p:cNvSpPr txBox="1"/>
            <p:nvPr/>
          </p:nvSpPr>
          <p:spPr>
            <a:xfrm>
              <a:off x="286661" y="2082629"/>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Dotación de colecciones impresas y digitales</a:t>
              </a:r>
            </a:p>
          </p:txBody>
        </p:sp>
      </p:grpSp>
      <p:grpSp>
        <p:nvGrpSpPr>
          <p:cNvPr id="26" name="Grupo 25">
            <a:extLst>
              <a:ext uri="{FF2B5EF4-FFF2-40B4-BE49-F238E27FC236}">
                <a16:creationId xmlns:a16="http://schemas.microsoft.com/office/drawing/2014/main" id="{3F21CC50-6A62-45B1-A5B8-5288AB1516D5}"/>
              </a:ext>
            </a:extLst>
          </p:cNvPr>
          <p:cNvGrpSpPr/>
          <p:nvPr/>
        </p:nvGrpSpPr>
        <p:grpSpPr>
          <a:xfrm>
            <a:off x="991877" y="3588774"/>
            <a:ext cx="1146915" cy="635597"/>
            <a:chOff x="256980" y="2889082"/>
            <a:chExt cx="1016955" cy="635597"/>
          </a:xfrm>
        </p:grpSpPr>
        <p:sp>
          <p:nvSpPr>
            <p:cNvPr id="27" name="Rectángulo: esquinas redondeadas 26">
              <a:extLst>
                <a:ext uri="{FF2B5EF4-FFF2-40B4-BE49-F238E27FC236}">
                  <a16:creationId xmlns:a16="http://schemas.microsoft.com/office/drawing/2014/main" id="{FA0AF04A-8171-4F02-B428-DC776CB4B46C}"/>
                </a:ext>
              </a:extLst>
            </p:cNvPr>
            <p:cNvSpPr/>
            <p:nvPr/>
          </p:nvSpPr>
          <p:spPr>
            <a:xfrm>
              <a:off x="256980" y="2889082"/>
              <a:ext cx="1016955" cy="635597"/>
            </a:xfrm>
            <a:prstGeom prst="roundRect">
              <a:avLst>
                <a:gd name="adj" fmla="val 10000"/>
              </a:avLst>
            </a:prstGeom>
          </p:spPr>
          <p:style>
            <a:lnRef idx="2">
              <a:schemeClr val="accent5">
                <a:hueOff val="-1313236"/>
                <a:satOff val="0"/>
                <a:lumOff val="545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Rectángulo: esquinas redondeadas 9">
              <a:extLst>
                <a:ext uri="{FF2B5EF4-FFF2-40B4-BE49-F238E27FC236}">
                  <a16:creationId xmlns:a16="http://schemas.microsoft.com/office/drawing/2014/main" id="{93F5FC85-1C69-4EE9-A3AF-048DEF978970}"/>
                </a:ext>
              </a:extLst>
            </p:cNvPr>
            <p:cNvSpPr txBox="1"/>
            <p:nvPr/>
          </p:nvSpPr>
          <p:spPr>
            <a:xfrm>
              <a:off x="275596" y="2907698"/>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Definición del personal bibliotecario</a:t>
              </a:r>
            </a:p>
          </p:txBody>
        </p:sp>
      </p:grpSp>
      <p:sp>
        <p:nvSpPr>
          <p:cNvPr id="29" name="Conector recto 3">
            <a:extLst>
              <a:ext uri="{FF2B5EF4-FFF2-40B4-BE49-F238E27FC236}">
                <a16:creationId xmlns:a16="http://schemas.microsoft.com/office/drawing/2014/main" id="{F0EE9749-0A40-4C65-B653-90E4A6C53BA4}"/>
              </a:ext>
            </a:extLst>
          </p:cNvPr>
          <p:cNvSpPr/>
          <p:nvPr/>
        </p:nvSpPr>
        <p:spPr>
          <a:xfrm>
            <a:off x="2774072" y="1810310"/>
            <a:ext cx="152665" cy="476697"/>
          </a:xfrm>
          <a:custGeom>
            <a:avLst/>
            <a:gdLst/>
            <a:ahLst/>
            <a:cxnLst/>
            <a:rect l="0" t="0" r="0" b="0"/>
            <a:pathLst>
              <a:path>
                <a:moveTo>
                  <a:pt x="0" y="0"/>
                </a:moveTo>
                <a:lnTo>
                  <a:pt x="0" y="476697"/>
                </a:lnTo>
                <a:lnTo>
                  <a:pt x="152665" y="47669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30" name="Grupo 29">
            <a:extLst>
              <a:ext uri="{FF2B5EF4-FFF2-40B4-BE49-F238E27FC236}">
                <a16:creationId xmlns:a16="http://schemas.microsoft.com/office/drawing/2014/main" id="{E939833C-0B58-4D66-A16D-F118CB362444}"/>
              </a:ext>
            </a:extLst>
          </p:cNvPr>
          <p:cNvGrpSpPr/>
          <p:nvPr/>
        </p:nvGrpSpPr>
        <p:grpSpPr>
          <a:xfrm>
            <a:off x="2926738" y="1969209"/>
            <a:ext cx="1016955" cy="635597"/>
            <a:chOff x="1958001" y="1277189"/>
            <a:chExt cx="1016955" cy="635597"/>
          </a:xfrm>
        </p:grpSpPr>
        <p:sp>
          <p:nvSpPr>
            <p:cNvPr id="31" name="Rectángulo: esquinas redondeadas 30">
              <a:extLst>
                <a:ext uri="{FF2B5EF4-FFF2-40B4-BE49-F238E27FC236}">
                  <a16:creationId xmlns:a16="http://schemas.microsoft.com/office/drawing/2014/main" id="{84DA5AAD-0F6F-447A-8B64-078686F1820E}"/>
                </a:ext>
              </a:extLst>
            </p:cNvPr>
            <p:cNvSpPr/>
            <p:nvPr/>
          </p:nvSpPr>
          <p:spPr>
            <a:xfrm>
              <a:off x="1958001" y="1277189"/>
              <a:ext cx="1016955" cy="635597"/>
            </a:xfrm>
            <a:prstGeom prst="roundRect">
              <a:avLst>
                <a:gd name="adj" fmla="val 10000"/>
              </a:avLst>
            </a:prstGeom>
          </p:spPr>
          <p:style>
            <a:lnRef idx="2">
              <a:schemeClr val="accent5">
                <a:hueOff val="-1969853"/>
                <a:satOff val="0"/>
                <a:lumOff val="818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2" name="Rectángulo: esquinas redondeadas 5">
              <a:extLst>
                <a:ext uri="{FF2B5EF4-FFF2-40B4-BE49-F238E27FC236}">
                  <a16:creationId xmlns:a16="http://schemas.microsoft.com/office/drawing/2014/main" id="{30BBEC9A-0A4F-475A-A3AA-2548ED00EBB8}"/>
                </a:ext>
              </a:extLst>
            </p:cNvPr>
            <p:cNvSpPr txBox="1"/>
            <p:nvPr/>
          </p:nvSpPr>
          <p:spPr>
            <a:xfrm>
              <a:off x="1976617" y="1295805"/>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Planes territoriales de LEO</a:t>
              </a:r>
            </a:p>
          </p:txBody>
        </p:sp>
      </p:grpSp>
      <p:sp>
        <p:nvSpPr>
          <p:cNvPr id="33" name="Conector recto 6">
            <a:extLst>
              <a:ext uri="{FF2B5EF4-FFF2-40B4-BE49-F238E27FC236}">
                <a16:creationId xmlns:a16="http://schemas.microsoft.com/office/drawing/2014/main" id="{5253257A-07A0-4FA0-8B64-EB7094240824}"/>
              </a:ext>
            </a:extLst>
          </p:cNvPr>
          <p:cNvSpPr/>
          <p:nvPr/>
        </p:nvSpPr>
        <p:spPr>
          <a:xfrm>
            <a:off x="2774072" y="1810310"/>
            <a:ext cx="152665" cy="1271194"/>
          </a:xfrm>
          <a:custGeom>
            <a:avLst/>
            <a:gdLst/>
            <a:ahLst/>
            <a:cxnLst/>
            <a:rect l="0" t="0" r="0" b="0"/>
            <a:pathLst>
              <a:path>
                <a:moveTo>
                  <a:pt x="0" y="0"/>
                </a:moveTo>
                <a:lnTo>
                  <a:pt x="0" y="1271194"/>
                </a:lnTo>
                <a:lnTo>
                  <a:pt x="152665" y="127119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34" name="Grupo 33">
            <a:extLst>
              <a:ext uri="{FF2B5EF4-FFF2-40B4-BE49-F238E27FC236}">
                <a16:creationId xmlns:a16="http://schemas.microsoft.com/office/drawing/2014/main" id="{320A3067-D028-4A42-B6DD-D1027F313ED3}"/>
              </a:ext>
            </a:extLst>
          </p:cNvPr>
          <p:cNvGrpSpPr/>
          <p:nvPr/>
        </p:nvGrpSpPr>
        <p:grpSpPr>
          <a:xfrm>
            <a:off x="2926738" y="2763705"/>
            <a:ext cx="1016955" cy="635597"/>
            <a:chOff x="1958001" y="2071685"/>
            <a:chExt cx="1016955" cy="635597"/>
          </a:xfrm>
        </p:grpSpPr>
        <p:sp>
          <p:nvSpPr>
            <p:cNvPr id="35" name="Rectángulo: esquinas redondeadas 34">
              <a:extLst>
                <a:ext uri="{FF2B5EF4-FFF2-40B4-BE49-F238E27FC236}">
                  <a16:creationId xmlns:a16="http://schemas.microsoft.com/office/drawing/2014/main" id="{9C3CFE34-9B78-4123-B1D0-A201CA6E392D}"/>
                </a:ext>
              </a:extLst>
            </p:cNvPr>
            <p:cNvSpPr/>
            <p:nvPr/>
          </p:nvSpPr>
          <p:spPr>
            <a:xfrm>
              <a:off x="1958001" y="2071685"/>
              <a:ext cx="1016955" cy="635597"/>
            </a:xfrm>
            <a:prstGeom prst="roundRect">
              <a:avLst>
                <a:gd name="adj" fmla="val 10000"/>
              </a:avLst>
            </a:prstGeom>
          </p:spPr>
          <p:style>
            <a:lnRef idx="2">
              <a:schemeClr val="accent5">
                <a:hueOff val="-2626471"/>
                <a:satOff val="0"/>
                <a:lumOff val="1090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6" name="Rectángulo: esquinas redondeadas 8">
              <a:extLst>
                <a:ext uri="{FF2B5EF4-FFF2-40B4-BE49-F238E27FC236}">
                  <a16:creationId xmlns:a16="http://schemas.microsoft.com/office/drawing/2014/main" id="{DFF633B9-5900-473C-AB0C-456EE8DD39F7}"/>
                </a:ext>
              </a:extLst>
            </p:cNvPr>
            <p:cNvSpPr txBox="1"/>
            <p:nvPr/>
          </p:nvSpPr>
          <p:spPr>
            <a:xfrm>
              <a:off x="1976617" y="2090301"/>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955" tIns="13970" rIns="20955" bIns="1397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Formación docente</a:t>
              </a:r>
            </a:p>
          </p:txBody>
        </p:sp>
      </p:grpSp>
      <p:sp>
        <p:nvSpPr>
          <p:cNvPr id="37" name="Conector recto 9">
            <a:extLst>
              <a:ext uri="{FF2B5EF4-FFF2-40B4-BE49-F238E27FC236}">
                <a16:creationId xmlns:a16="http://schemas.microsoft.com/office/drawing/2014/main" id="{D2755ADF-C327-41CA-AE33-9E84BE3998E4}"/>
              </a:ext>
            </a:extLst>
          </p:cNvPr>
          <p:cNvSpPr/>
          <p:nvPr/>
        </p:nvSpPr>
        <p:spPr>
          <a:xfrm>
            <a:off x="2774072" y="1810310"/>
            <a:ext cx="152665" cy="2065690"/>
          </a:xfrm>
          <a:custGeom>
            <a:avLst/>
            <a:gdLst/>
            <a:ahLst/>
            <a:cxnLst/>
            <a:rect l="0" t="0" r="0" b="0"/>
            <a:pathLst>
              <a:path>
                <a:moveTo>
                  <a:pt x="0" y="0"/>
                </a:moveTo>
                <a:lnTo>
                  <a:pt x="0" y="2065690"/>
                </a:lnTo>
                <a:lnTo>
                  <a:pt x="152665" y="206569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38" name="Grupo 37">
            <a:extLst>
              <a:ext uri="{FF2B5EF4-FFF2-40B4-BE49-F238E27FC236}">
                <a16:creationId xmlns:a16="http://schemas.microsoft.com/office/drawing/2014/main" id="{042CDD28-57F4-4D38-8E1A-CD8211838B7B}"/>
              </a:ext>
            </a:extLst>
          </p:cNvPr>
          <p:cNvGrpSpPr/>
          <p:nvPr/>
        </p:nvGrpSpPr>
        <p:grpSpPr>
          <a:xfrm>
            <a:off x="2926738" y="3558201"/>
            <a:ext cx="1016955" cy="635597"/>
            <a:chOff x="1958001" y="2866181"/>
            <a:chExt cx="1016955" cy="635597"/>
          </a:xfrm>
        </p:grpSpPr>
        <p:sp>
          <p:nvSpPr>
            <p:cNvPr id="39" name="Rectángulo: esquinas redondeadas 38">
              <a:extLst>
                <a:ext uri="{FF2B5EF4-FFF2-40B4-BE49-F238E27FC236}">
                  <a16:creationId xmlns:a16="http://schemas.microsoft.com/office/drawing/2014/main" id="{5A642BE2-B730-429A-A846-291E45F087D3}"/>
                </a:ext>
              </a:extLst>
            </p:cNvPr>
            <p:cNvSpPr/>
            <p:nvPr/>
          </p:nvSpPr>
          <p:spPr>
            <a:xfrm>
              <a:off x="1958001" y="2866181"/>
              <a:ext cx="1016955"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0" name="Rectángulo: esquinas redondeadas 11">
              <a:extLst>
                <a:ext uri="{FF2B5EF4-FFF2-40B4-BE49-F238E27FC236}">
                  <a16:creationId xmlns:a16="http://schemas.microsoft.com/office/drawing/2014/main" id="{1A6617B7-28D7-4695-96FA-686481313144}"/>
                </a:ext>
              </a:extLst>
            </p:cNvPr>
            <p:cNvSpPr txBox="1"/>
            <p:nvPr/>
          </p:nvSpPr>
          <p:spPr>
            <a:xfrm>
              <a:off x="1976617" y="2884797"/>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rPr>
                <a:t>Articulación con educación superior</a:t>
              </a:r>
            </a:p>
          </p:txBody>
        </p:sp>
      </p:grpSp>
      <p:sp>
        <p:nvSpPr>
          <p:cNvPr id="41" name="Conector recto 3">
            <a:extLst>
              <a:ext uri="{FF2B5EF4-FFF2-40B4-BE49-F238E27FC236}">
                <a16:creationId xmlns:a16="http://schemas.microsoft.com/office/drawing/2014/main" id="{8913B59F-A953-4F72-8DCC-DDC0155450B4}"/>
              </a:ext>
            </a:extLst>
          </p:cNvPr>
          <p:cNvSpPr/>
          <p:nvPr/>
        </p:nvSpPr>
        <p:spPr>
          <a:xfrm>
            <a:off x="836675" y="1814662"/>
            <a:ext cx="133353" cy="476697"/>
          </a:xfrm>
          <a:custGeom>
            <a:avLst/>
            <a:gdLst/>
            <a:ahLst/>
            <a:cxnLst/>
            <a:rect l="0" t="0" r="0" b="0"/>
            <a:pathLst>
              <a:path>
                <a:moveTo>
                  <a:pt x="0" y="0"/>
                </a:moveTo>
                <a:lnTo>
                  <a:pt x="0" y="476697"/>
                </a:lnTo>
                <a:lnTo>
                  <a:pt x="133353" y="47669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2" name="Conector recto 4">
            <a:extLst>
              <a:ext uri="{FF2B5EF4-FFF2-40B4-BE49-F238E27FC236}">
                <a16:creationId xmlns:a16="http://schemas.microsoft.com/office/drawing/2014/main" id="{A823D408-7C5A-47FD-9B9A-E0DB5EEFEB54}"/>
              </a:ext>
            </a:extLst>
          </p:cNvPr>
          <p:cNvSpPr/>
          <p:nvPr/>
        </p:nvSpPr>
        <p:spPr>
          <a:xfrm>
            <a:off x="836675" y="1814662"/>
            <a:ext cx="133353" cy="1271194"/>
          </a:xfrm>
          <a:custGeom>
            <a:avLst/>
            <a:gdLst/>
            <a:ahLst/>
            <a:cxnLst/>
            <a:rect l="0" t="0" r="0" b="0"/>
            <a:pathLst>
              <a:path>
                <a:moveTo>
                  <a:pt x="0" y="0"/>
                </a:moveTo>
                <a:lnTo>
                  <a:pt x="0" y="1271194"/>
                </a:lnTo>
                <a:lnTo>
                  <a:pt x="133353" y="127119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3" name="Conector recto 5">
            <a:extLst>
              <a:ext uri="{FF2B5EF4-FFF2-40B4-BE49-F238E27FC236}">
                <a16:creationId xmlns:a16="http://schemas.microsoft.com/office/drawing/2014/main" id="{5864AEAF-0862-4100-AD4F-2CF9C900B4F9}"/>
              </a:ext>
            </a:extLst>
          </p:cNvPr>
          <p:cNvSpPr/>
          <p:nvPr/>
        </p:nvSpPr>
        <p:spPr>
          <a:xfrm>
            <a:off x="836675" y="1814662"/>
            <a:ext cx="122288" cy="2096262"/>
          </a:xfrm>
          <a:custGeom>
            <a:avLst/>
            <a:gdLst/>
            <a:ahLst/>
            <a:cxnLst/>
            <a:rect l="0" t="0" r="0" b="0"/>
            <a:pathLst>
              <a:path>
                <a:moveTo>
                  <a:pt x="0" y="0"/>
                </a:moveTo>
                <a:lnTo>
                  <a:pt x="0" y="2096262"/>
                </a:lnTo>
                <a:lnTo>
                  <a:pt x="122288" y="2096262"/>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sp>
        <p:nvSpPr>
          <p:cNvPr id="44" name="Conector recto 3">
            <a:extLst>
              <a:ext uri="{FF2B5EF4-FFF2-40B4-BE49-F238E27FC236}">
                <a16:creationId xmlns:a16="http://schemas.microsoft.com/office/drawing/2014/main" id="{356855B0-7F56-4146-AAF7-F90B2500E6DB}"/>
              </a:ext>
            </a:extLst>
          </p:cNvPr>
          <p:cNvSpPr/>
          <p:nvPr/>
        </p:nvSpPr>
        <p:spPr>
          <a:xfrm>
            <a:off x="4600119" y="1810310"/>
            <a:ext cx="145893" cy="476697"/>
          </a:xfrm>
          <a:custGeom>
            <a:avLst/>
            <a:gdLst/>
            <a:ahLst/>
            <a:cxnLst/>
            <a:rect l="0" t="0" r="0" b="0"/>
            <a:pathLst>
              <a:path>
                <a:moveTo>
                  <a:pt x="0" y="0"/>
                </a:moveTo>
                <a:lnTo>
                  <a:pt x="0" y="476697"/>
                </a:lnTo>
                <a:lnTo>
                  <a:pt x="145893" y="47669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45" name="Grupo 44">
            <a:extLst>
              <a:ext uri="{FF2B5EF4-FFF2-40B4-BE49-F238E27FC236}">
                <a16:creationId xmlns:a16="http://schemas.microsoft.com/office/drawing/2014/main" id="{28F34C2F-4D6E-4FD9-B5E9-4328377E597D}"/>
              </a:ext>
            </a:extLst>
          </p:cNvPr>
          <p:cNvGrpSpPr/>
          <p:nvPr/>
        </p:nvGrpSpPr>
        <p:grpSpPr>
          <a:xfrm>
            <a:off x="4746013" y="1969209"/>
            <a:ext cx="1016955" cy="635597"/>
            <a:chOff x="3788909" y="1291242"/>
            <a:chExt cx="1016955" cy="635597"/>
          </a:xfrm>
        </p:grpSpPr>
        <p:sp>
          <p:nvSpPr>
            <p:cNvPr id="46" name="Rectángulo: esquinas redondeadas 45">
              <a:extLst>
                <a:ext uri="{FF2B5EF4-FFF2-40B4-BE49-F238E27FC236}">
                  <a16:creationId xmlns:a16="http://schemas.microsoft.com/office/drawing/2014/main" id="{5928EB1A-DB71-442F-BAA1-50FCE63CFD6B}"/>
                </a:ext>
              </a:extLst>
            </p:cNvPr>
            <p:cNvSpPr/>
            <p:nvPr/>
          </p:nvSpPr>
          <p:spPr>
            <a:xfrm>
              <a:off x="3788909" y="1291242"/>
              <a:ext cx="1016955"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Rectángulo: esquinas redondeadas 5">
              <a:extLst>
                <a:ext uri="{FF2B5EF4-FFF2-40B4-BE49-F238E27FC236}">
                  <a16:creationId xmlns:a16="http://schemas.microsoft.com/office/drawing/2014/main" id="{DBF70FE4-CFC1-442A-A0A9-D9A7C9D04B1C}"/>
                </a:ext>
              </a:extLst>
            </p:cNvPr>
            <p:cNvSpPr txBox="1"/>
            <p:nvPr/>
          </p:nvSpPr>
          <p:spPr>
            <a:xfrm>
              <a:off x="3807525" y="1309858"/>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Continuación  del PNLE</a:t>
              </a:r>
            </a:p>
          </p:txBody>
        </p:sp>
      </p:grpSp>
      <p:sp>
        <p:nvSpPr>
          <p:cNvPr id="48" name="Conector recto 6">
            <a:extLst>
              <a:ext uri="{FF2B5EF4-FFF2-40B4-BE49-F238E27FC236}">
                <a16:creationId xmlns:a16="http://schemas.microsoft.com/office/drawing/2014/main" id="{76FE6C63-2B24-4078-B48C-44B89DDD13E4}"/>
              </a:ext>
            </a:extLst>
          </p:cNvPr>
          <p:cNvSpPr/>
          <p:nvPr/>
        </p:nvSpPr>
        <p:spPr>
          <a:xfrm>
            <a:off x="4600119" y="1810310"/>
            <a:ext cx="145893" cy="1271194"/>
          </a:xfrm>
          <a:custGeom>
            <a:avLst/>
            <a:gdLst/>
            <a:ahLst/>
            <a:cxnLst/>
            <a:rect l="0" t="0" r="0" b="0"/>
            <a:pathLst>
              <a:path>
                <a:moveTo>
                  <a:pt x="0" y="0"/>
                </a:moveTo>
                <a:lnTo>
                  <a:pt x="0" y="1271194"/>
                </a:lnTo>
                <a:lnTo>
                  <a:pt x="145893" y="127119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49" name="Grupo 48">
            <a:extLst>
              <a:ext uri="{FF2B5EF4-FFF2-40B4-BE49-F238E27FC236}">
                <a16:creationId xmlns:a16="http://schemas.microsoft.com/office/drawing/2014/main" id="{1A61FF34-CAD6-45AB-B9C4-F32EDB7DEC43}"/>
              </a:ext>
            </a:extLst>
          </p:cNvPr>
          <p:cNvGrpSpPr/>
          <p:nvPr/>
        </p:nvGrpSpPr>
        <p:grpSpPr>
          <a:xfrm>
            <a:off x="4746013" y="2763705"/>
            <a:ext cx="1016955" cy="635597"/>
            <a:chOff x="3788909" y="2085738"/>
            <a:chExt cx="1016955" cy="635597"/>
          </a:xfrm>
        </p:grpSpPr>
        <p:sp>
          <p:nvSpPr>
            <p:cNvPr id="50" name="Rectángulo: esquinas redondeadas 49">
              <a:extLst>
                <a:ext uri="{FF2B5EF4-FFF2-40B4-BE49-F238E27FC236}">
                  <a16:creationId xmlns:a16="http://schemas.microsoft.com/office/drawing/2014/main" id="{2D8A732D-27AD-4432-B109-F2B1ABDA2F0B}"/>
                </a:ext>
              </a:extLst>
            </p:cNvPr>
            <p:cNvSpPr/>
            <p:nvPr/>
          </p:nvSpPr>
          <p:spPr>
            <a:xfrm>
              <a:off x="3788909" y="2085738"/>
              <a:ext cx="1016955"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1" name="Rectángulo: esquinas redondeadas 8">
              <a:extLst>
                <a:ext uri="{FF2B5EF4-FFF2-40B4-BE49-F238E27FC236}">
                  <a16:creationId xmlns:a16="http://schemas.microsoft.com/office/drawing/2014/main" id="{05498166-3621-4FBB-BB4C-8E1C88A4072A}"/>
                </a:ext>
              </a:extLst>
            </p:cNvPr>
            <p:cNvSpPr txBox="1"/>
            <p:nvPr/>
          </p:nvSpPr>
          <p:spPr>
            <a:xfrm>
              <a:off x="3807525" y="2104354"/>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Mediciones y evaluaciones periódicas</a:t>
              </a:r>
            </a:p>
          </p:txBody>
        </p:sp>
      </p:grpSp>
      <p:sp>
        <p:nvSpPr>
          <p:cNvPr id="52" name="Conector recto 9">
            <a:extLst>
              <a:ext uri="{FF2B5EF4-FFF2-40B4-BE49-F238E27FC236}">
                <a16:creationId xmlns:a16="http://schemas.microsoft.com/office/drawing/2014/main" id="{EE5AA7E7-AD1E-460E-8D98-D7C8D8C5C505}"/>
              </a:ext>
            </a:extLst>
          </p:cNvPr>
          <p:cNvSpPr/>
          <p:nvPr/>
        </p:nvSpPr>
        <p:spPr>
          <a:xfrm>
            <a:off x="4600119" y="1810310"/>
            <a:ext cx="145893" cy="2065690"/>
          </a:xfrm>
          <a:custGeom>
            <a:avLst/>
            <a:gdLst/>
            <a:ahLst/>
            <a:cxnLst/>
            <a:rect l="0" t="0" r="0" b="0"/>
            <a:pathLst>
              <a:path>
                <a:moveTo>
                  <a:pt x="0" y="0"/>
                </a:moveTo>
                <a:lnTo>
                  <a:pt x="0" y="2065690"/>
                </a:lnTo>
                <a:lnTo>
                  <a:pt x="145893" y="206569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53" name="Grupo 52">
            <a:extLst>
              <a:ext uri="{FF2B5EF4-FFF2-40B4-BE49-F238E27FC236}">
                <a16:creationId xmlns:a16="http://schemas.microsoft.com/office/drawing/2014/main" id="{6EB239C2-A3C8-4E23-93DE-281565324854}"/>
              </a:ext>
            </a:extLst>
          </p:cNvPr>
          <p:cNvGrpSpPr/>
          <p:nvPr/>
        </p:nvGrpSpPr>
        <p:grpSpPr>
          <a:xfrm>
            <a:off x="4764629" y="3540736"/>
            <a:ext cx="1145854" cy="635597"/>
            <a:chOff x="3788909" y="2880234"/>
            <a:chExt cx="1145854" cy="635597"/>
          </a:xfrm>
        </p:grpSpPr>
        <p:sp>
          <p:nvSpPr>
            <p:cNvPr id="54" name="Rectángulo: esquinas redondeadas 53">
              <a:extLst>
                <a:ext uri="{FF2B5EF4-FFF2-40B4-BE49-F238E27FC236}">
                  <a16:creationId xmlns:a16="http://schemas.microsoft.com/office/drawing/2014/main" id="{7249C695-609C-4B2A-9C96-427824D9F62E}"/>
                </a:ext>
              </a:extLst>
            </p:cNvPr>
            <p:cNvSpPr/>
            <p:nvPr/>
          </p:nvSpPr>
          <p:spPr>
            <a:xfrm>
              <a:off x="3788909" y="2880234"/>
              <a:ext cx="1145854"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5" name="Rectángulo: esquinas redondeadas 11">
              <a:extLst>
                <a:ext uri="{FF2B5EF4-FFF2-40B4-BE49-F238E27FC236}">
                  <a16:creationId xmlns:a16="http://schemas.microsoft.com/office/drawing/2014/main" id="{BC33B1C5-7523-4BB7-A9FD-F5BF516C524F}"/>
                </a:ext>
              </a:extLst>
            </p:cNvPr>
            <p:cNvSpPr txBox="1"/>
            <p:nvPr/>
          </p:nvSpPr>
          <p:spPr>
            <a:xfrm>
              <a:off x="3807525" y="2898850"/>
              <a:ext cx="1108622"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Incentivo a la sistematización y la investigación </a:t>
              </a:r>
            </a:p>
          </p:txBody>
        </p:sp>
      </p:grpSp>
      <p:sp>
        <p:nvSpPr>
          <p:cNvPr id="56" name="Conector recto 3">
            <a:extLst>
              <a:ext uri="{FF2B5EF4-FFF2-40B4-BE49-F238E27FC236}">
                <a16:creationId xmlns:a16="http://schemas.microsoft.com/office/drawing/2014/main" id="{61094545-34B1-43E3-BE14-13F9C38120BA}"/>
              </a:ext>
            </a:extLst>
          </p:cNvPr>
          <p:cNvSpPr/>
          <p:nvPr/>
        </p:nvSpPr>
        <p:spPr>
          <a:xfrm>
            <a:off x="6520035" y="1828926"/>
            <a:ext cx="178967" cy="476697"/>
          </a:xfrm>
          <a:custGeom>
            <a:avLst/>
            <a:gdLst/>
            <a:ahLst/>
            <a:cxnLst/>
            <a:rect l="0" t="0" r="0" b="0"/>
            <a:pathLst>
              <a:path>
                <a:moveTo>
                  <a:pt x="0" y="0"/>
                </a:moveTo>
                <a:lnTo>
                  <a:pt x="0" y="476697"/>
                </a:lnTo>
                <a:lnTo>
                  <a:pt x="178967" y="476697"/>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57" name="Grupo 56">
            <a:extLst>
              <a:ext uri="{FF2B5EF4-FFF2-40B4-BE49-F238E27FC236}">
                <a16:creationId xmlns:a16="http://schemas.microsoft.com/office/drawing/2014/main" id="{DED8A5E3-DCF4-4FDE-B85C-51FBE5D0CBA5}"/>
              </a:ext>
            </a:extLst>
          </p:cNvPr>
          <p:cNvGrpSpPr/>
          <p:nvPr/>
        </p:nvGrpSpPr>
        <p:grpSpPr>
          <a:xfrm>
            <a:off x="6699003" y="1987825"/>
            <a:ext cx="1016955" cy="635597"/>
            <a:chOff x="5631792" y="1309553"/>
            <a:chExt cx="1016955" cy="635597"/>
          </a:xfrm>
        </p:grpSpPr>
        <p:sp>
          <p:nvSpPr>
            <p:cNvPr id="58" name="Rectángulo: esquinas redondeadas 57">
              <a:extLst>
                <a:ext uri="{FF2B5EF4-FFF2-40B4-BE49-F238E27FC236}">
                  <a16:creationId xmlns:a16="http://schemas.microsoft.com/office/drawing/2014/main" id="{2A2BF696-1030-4748-B64B-04B902CFFD42}"/>
                </a:ext>
              </a:extLst>
            </p:cNvPr>
            <p:cNvSpPr/>
            <p:nvPr/>
          </p:nvSpPr>
          <p:spPr>
            <a:xfrm>
              <a:off x="5631792" y="1309553"/>
              <a:ext cx="1016955"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59" name="Rectángulo: esquinas redondeadas 5">
              <a:extLst>
                <a:ext uri="{FF2B5EF4-FFF2-40B4-BE49-F238E27FC236}">
                  <a16:creationId xmlns:a16="http://schemas.microsoft.com/office/drawing/2014/main" id="{343D6F7E-A7B2-49E3-8153-237B2323203D}"/>
                </a:ext>
              </a:extLst>
            </p:cNvPr>
            <p:cNvSpPr txBox="1"/>
            <p:nvPr/>
          </p:nvSpPr>
          <p:spPr>
            <a:xfrm>
              <a:off x="5650408" y="1328169"/>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466725">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Diseño de documentos y orientaciones </a:t>
              </a:r>
            </a:p>
          </p:txBody>
        </p:sp>
      </p:grpSp>
      <p:sp>
        <p:nvSpPr>
          <p:cNvPr id="60" name="Conector recto 6">
            <a:extLst>
              <a:ext uri="{FF2B5EF4-FFF2-40B4-BE49-F238E27FC236}">
                <a16:creationId xmlns:a16="http://schemas.microsoft.com/office/drawing/2014/main" id="{F16B5B60-5B57-4240-83A5-B3874EC52AA9}"/>
              </a:ext>
            </a:extLst>
          </p:cNvPr>
          <p:cNvSpPr/>
          <p:nvPr/>
        </p:nvSpPr>
        <p:spPr>
          <a:xfrm>
            <a:off x="6520035" y="1828926"/>
            <a:ext cx="178967" cy="1271194"/>
          </a:xfrm>
          <a:custGeom>
            <a:avLst/>
            <a:gdLst/>
            <a:ahLst/>
            <a:cxnLst/>
            <a:rect l="0" t="0" r="0" b="0"/>
            <a:pathLst>
              <a:path>
                <a:moveTo>
                  <a:pt x="0" y="0"/>
                </a:moveTo>
                <a:lnTo>
                  <a:pt x="0" y="1271194"/>
                </a:lnTo>
                <a:lnTo>
                  <a:pt x="178967" y="1271194"/>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61" name="Grupo 60">
            <a:extLst>
              <a:ext uri="{FF2B5EF4-FFF2-40B4-BE49-F238E27FC236}">
                <a16:creationId xmlns:a16="http://schemas.microsoft.com/office/drawing/2014/main" id="{821F4002-0439-41F3-A29C-80EB5BC055D4}"/>
              </a:ext>
            </a:extLst>
          </p:cNvPr>
          <p:cNvGrpSpPr/>
          <p:nvPr/>
        </p:nvGrpSpPr>
        <p:grpSpPr>
          <a:xfrm>
            <a:off x="6699003" y="2782322"/>
            <a:ext cx="1217132" cy="635597"/>
            <a:chOff x="5631792" y="2104050"/>
            <a:chExt cx="1217132" cy="635597"/>
          </a:xfrm>
        </p:grpSpPr>
        <p:sp>
          <p:nvSpPr>
            <p:cNvPr id="62" name="Rectángulo: esquinas redondeadas 61">
              <a:extLst>
                <a:ext uri="{FF2B5EF4-FFF2-40B4-BE49-F238E27FC236}">
                  <a16:creationId xmlns:a16="http://schemas.microsoft.com/office/drawing/2014/main" id="{19CDD97E-B6C4-4FF6-9E68-D16F8047C602}"/>
                </a:ext>
              </a:extLst>
            </p:cNvPr>
            <p:cNvSpPr/>
            <p:nvPr/>
          </p:nvSpPr>
          <p:spPr>
            <a:xfrm>
              <a:off x="5631792" y="2104050"/>
              <a:ext cx="1217132"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3" name="Rectángulo: esquinas redondeadas 8">
              <a:extLst>
                <a:ext uri="{FF2B5EF4-FFF2-40B4-BE49-F238E27FC236}">
                  <a16:creationId xmlns:a16="http://schemas.microsoft.com/office/drawing/2014/main" id="{A46819E0-5451-4668-9623-DB06C7537AEA}"/>
                </a:ext>
              </a:extLst>
            </p:cNvPr>
            <p:cNvSpPr txBox="1"/>
            <p:nvPr/>
          </p:nvSpPr>
          <p:spPr>
            <a:xfrm>
              <a:off x="5650408" y="2122666"/>
              <a:ext cx="1179900"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050" kern="1200" dirty="0">
                  <a:solidFill>
                    <a:prstClr val="black">
                      <a:hueOff val="0"/>
                      <a:satOff val="0"/>
                      <a:lumOff val="0"/>
                      <a:alphaOff val="0"/>
                    </a:prstClr>
                  </a:solidFill>
                  <a:latin typeface="Calibri Light" panose="020F0302020204030204"/>
                  <a:ea typeface="+mn-ea"/>
                  <a:cs typeface="+mn-cs"/>
                </a:rPr>
                <a:t> </a:t>
              </a:r>
              <a:r>
                <a:rPr lang="es-CO" sz="1050" b="0" i="0" u="none" strike="noStrike" cap="none" dirty="0">
                  <a:solidFill>
                    <a:srgbClr val="20124D"/>
                  </a:solidFill>
                  <a:latin typeface="Roboto"/>
                  <a:ea typeface="Roboto"/>
                  <a:cs typeface="Arial"/>
                  <a:sym typeface="Arial"/>
                </a:rPr>
                <a:t>Estrategias de movilización que promuevan la LEO</a:t>
              </a:r>
            </a:p>
          </p:txBody>
        </p:sp>
      </p:grpSp>
      <p:sp>
        <p:nvSpPr>
          <p:cNvPr id="64" name="Conector recto 9">
            <a:extLst>
              <a:ext uri="{FF2B5EF4-FFF2-40B4-BE49-F238E27FC236}">
                <a16:creationId xmlns:a16="http://schemas.microsoft.com/office/drawing/2014/main" id="{8B3439EE-CD79-4377-BD5D-D4ECA9FDD3F4}"/>
              </a:ext>
            </a:extLst>
          </p:cNvPr>
          <p:cNvSpPr/>
          <p:nvPr/>
        </p:nvSpPr>
        <p:spPr>
          <a:xfrm>
            <a:off x="6520035" y="1828926"/>
            <a:ext cx="178967" cy="2065690"/>
          </a:xfrm>
          <a:custGeom>
            <a:avLst/>
            <a:gdLst/>
            <a:ahLst/>
            <a:cxnLst/>
            <a:rect l="0" t="0" r="0" b="0"/>
            <a:pathLst>
              <a:path>
                <a:moveTo>
                  <a:pt x="0" y="0"/>
                </a:moveTo>
                <a:lnTo>
                  <a:pt x="0" y="2065690"/>
                </a:lnTo>
                <a:lnTo>
                  <a:pt x="178967" y="2065690"/>
                </a:lnTo>
              </a:path>
            </a:pathLst>
          </a:custGeom>
          <a:noFill/>
        </p:spPr>
        <p:style>
          <a:lnRef idx="2">
            <a:schemeClr val="accent6">
              <a:hueOff val="0"/>
              <a:satOff val="0"/>
              <a:lumOff val="0"/>
              <a:alphaOff val="0"/>
            </a:schemeClr>
          </a:lnRef>
          <a:fillRef idx="0">
            <a:scrgbClr r="0" g="0" b="0"/>
          </a:fillRef>
          <a:effectRef idx="0">
            <a:schemeClr val="accent6">
              <a:tint val="90000"/>
              <a:hueOff val="0"/>
              <a:satOff val="0"/>
              <a:lumOff val="0"/>
              <a:alphaOff val="0"/>
            </a:schemeClr>
          </a:effectRef>
          <a:fontRef idx="minor">
            <a:schemeClr val="tx1">
              <a:hueOff val="0"/>
              <a:satOff val="0"/>
              <a:lumOff val="0"/>
              <a:alphaOff val="0"/>
            </a:schemeClr>
          </a:fontRef>
        </p:style>
      </p:sp>
      <p:grpSp>
        <p:nvGrpSpPr>
          <p:cNvPr id="65" name="Grupo 64">
            <a:extLst>
              <a:ext uri="{FF2B5EF4-FFF2-40B4-BE49-F238E27FC236}">
                <a16:creationId xmlns:a16="http://schemas.microsoft.com/office/drawing/2014/main" id="{9362924C-B5A8-43AC-8762-B352C38B4AA6}"/>
              </a:ext>
            </a:extLst>
          </p:cNvPr>
          <p:cNvGrpSpPr/>
          <p:nvPr/>
        </p:nvGrpSpPr>
        <p:grpSpPr>
          <a:xfrm>
            <a:off x="6699003" y="3576818"/>
            <a:ext cx="1016955" cy="635597"/>
            <a:chOff x="5631792" y="2898546"/>
            <a:chExt cx="1016955" cy="635597"/>
          </a:xfrm>
        </p:grpSpPr>
        <p:sp>
          <p:nvSpPr>
            <p:cNvPr id="66" name="Rectángulo: esquinas redondeadas 65">
              <a:extLst>
                <a:ext uri="{FF2B5EF4-FFF2-40B4-BE49-F238E27FC236}">
                  <a16:creationId xmlns:a16="http://schemas.microsoft.com/office/drawing/2014/main" id="{433D65B2-5953-40FF-A14D-668B4A87B992}"/>
                </a:ext>
              </a:extLst>
            </p:cNvPr>
            <p:cNvSpPr/>
            <p:nvPr/>
          </p:nvSpPr>
          <p:spPr>
            <a:xfrm>
              <a:off x="5631792" y="2898546"/>
              <a:ext cx="1016955" cy="635597"/>
            </a:xfrm>
            <a:prstGeom prst="roundRect">
              <a:avLst>
                <a:gd name="adj" fmla="val 10000"/>
              </a:avLst>
            </a:prstGeom>
            <a:solidFill>
              <a:prstClr val="white">
                <a:alpha val="90000"/>
                <a:hueOff val="0"/>
                <a:satOff val="0"/>
                <a:lumOff val="0"/>
                <a:alphaOff val="0"/>
              </a:prstClr>
            </a:solidFill>
            <a:ln w="12700" cap="flat" cmpd="sng" algn="ctr">
              <a:solidFill>
                <a:srgbClr val="5B9BD5">
                  <a:hueOff val="-2457652"/>
                  <a:satOff val="-6334"/>
                  <a:lumOff val="-4278"/>
                  <a:alphaOff val="0"/>
                </a:srgbClr>
              </a:solidFill>
              <a:prstDash val="solid"/>
              <a:miter lim="800000"/>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67" name="Rectángulo: esquinas redondeadas 11">
              <a:extLst>
                <a:ext uri="{FF2B5EF4-FFF2-40B4-BE49-F238E27FC236}">
                  <a16:creationId xmlns:a16="http://schemas.microsoft.com/office/drawing/2014/main" id="{7EC11B77-2604-41B6-A0C8-EC7C240FEEDE}"/>
                </a:ext>
              </a:extLst>
            </p:cNvPr>
            <p:cNvSpPr txBox="1"/>
            <p:nvPr/>
          </p:nvSpPr>
          <p:spPr>
            <a:xfrm>
              <a:off x="5650408" y="2917162"/>
              <a:ext cx="979723" cy="59836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CO" sz="1050" b="0" i="0" u="none" strike="noStrike" kern="1200" cap="none" dirty="0">
                  <a:solidFill>
                    <a:srgbClr val="20124D"/>
                  </a:solidFill>
                  <a:latin typeface="Roboto"/>
                  <a:ea typeface="Roboto"/>
                  <a:cs typeface="Arial"/>
                  <a:sym typeface="Arial"/>
                </a:rPr>
                <a:t>Alfabetización de jóvenes y adultos</a:t>
              </a:r>
            </a:p>
          </p:txBody>
        </p:sp>
      </p:grpSp>
      <p:sp>
        <p:nvSpPr>
          <p:cNvPr id="68" name="CuadroTexto 67">
            <a:extLst>
              <a:ext uri="{FF2B5EF4-FFF2-40B4-BE49-F238E27FC236}">
                <a16:creationId xmlns:a16="http://schemas.microsoft.com/office/drawing/2014/main" id="{B112853C-189F-46ED-AFD5-CF82BD0818CF}"/>
              </a:ext>
            </a:extLst>
          </p:cNvPr>
          <p:cNvSpPr txBox="1"/>
          <p:nvPr/>
        </p:nvSpPr>
        <p:spPr>
          <a:xfrm>
            <a:off x="3925077" y="4542606"/>
            <a:ext cx="4244067" cy="403444"/>
          </a:xfrm>
          <a:prstGeom prst="rect">
            <a:avLst/>
          </a:prstGeom>
          <a:noFill/>
        </p:spPr>
        <p:txBody>
          <a:bodyPr wrap="square">
            <a:spAutoFit/>
          </a:bodyPr>
          <a:lstStyle/>
          <a:p>
            <a:pPr>
              <a:lnSpc>
                <a:spcPct val="107000"/>
              </a:lnSpc>
              <a:spcAft>
                <a:spcPts val="800"/>
              </a:spcAft>
            </a:pPr>
            <a:r>
              <a:rPr lang="es-ES" b="1" dirty="0">
                <a:solidFill>
                  <a:srgbClr val="4728AA"/>
                </a:solidFill>
                <a:latin typeface="Roboto" panose="020B0604020202020204" charset="0"/>
                <a:ea typeface="Roboto" panose="020B0604020202020204" charset="0"/>
                <a:cs typeface="Times New Roman" panose="02020603050405020304" pitchFamily="18" charset="0"/>
              </a:rPr>
              <a:t>* </a:t>
            </a:r>
            <a:r>
              <a:rPr lang="es-ES" dirty="0">
                <a:solidFill>
                  <a:srgbClr val="4728AA"/>
                </a:solidFill>
                <a:latin typeface="Roboto" panose="020B0604020202020204" charset="0"/>
                <a:ea typeface="Roboto" panose="020B0604020202020204" charset="0"/>
                <a:cs typeface="Times New Roman" panose="02020603050405020304" pitchFamily="18" charset="0"/>
              </a:rPr>
              <a:t>Se presentan aquí solo algunas acciones básicas</a:t>
            </a:r>
            <a:r>
              <a:rPr lang="es-ES" b="1" dirty="0">
                <a:solidFill>
                  <a:srgbClr val="4728AA"/>
                </a:solidFill>
                <a:latin typeface="Roboto" panose="020B0604020202020204" charset="0"/>
                <a:ea typeface="Roboto" panose="020B0604020202020204" charset="0"/>
                <a:cs typeface="Times New Roman" panose="02020603050405020304" pitchFamily="18" charset="0"/>
              </a:rPr>
              <a:t>  </a:t>
            </a:r>
            <a:r>
              <a:rPr lang="es-ES" sz="2000" b="1" dirty="0">
                <a:solidFill>
                  <a:srgbClr val="4728AA"/>
                </a:solidFill>
                <a:latin typeface="Roboto" panose="020B0604020202020204" charset="0"/>
                <a:ea typeface="Roboto" panose="020B0604020202020204" charset="0"/>
                <a:cs typeface="Times New Roman" panose="02020603050405020304" pitchFamily="18" charset="0"/>
              </a:rPr>
              <a:t> </a:t>
            </a:r>
          </a:p>
        </p:txBody>
      </p:sp>
    </p:spTree>
    <p:extLst>
      <p:ext uri="{BB962C8B-B14F-4D97-AF65-F5344CB8AC3E}">
        <p14:creationId xmlns:p14="http://schemas.microsoft.com/office/powerpoint/2010/main" val="396097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90AE8D8-831E-44D1-9670-51213F24C583}"/>
              </a:ext>
            </a:extLst>
          </p:cNvPr>
          <p:cNvSpPr txBox="1"/>
          <p:nvPr/>
        </p:nvSpPr>
        <p:spPr>
          <a:xfrm>
            <a:off x="495243" y="922848"/>
            <a:ext cx="7976181" cy="3836307"/>
          </a:xfrm>
          <a:prstGeom prst="rect">
            <a:avLst/>
          </a:prstGeom>
          <a:noFill/>
        </p:spPr>
        <p:txBody>
          <a:bodyPr wrap="square">
            <a:spAutoFit/>
          </a:bodyPr>
          <a:lstStyle/>
          <a:p>
            <a:pPr marL="342900" lvl="0" indent="-342900">
              <a:lnSpc>
                <a:spcPct val="107000"/>
              </a:lnSpc>
              <a:spcAft>
                <a:spcPts val="400"/>
              </a:spcAft>
              <a:buClr>
                <a:srgbClr val="33CCCC"/>
              </a:buClr>
              <a:buFont typeface="Symbol" panose="05050102010706020507" pitchFamily="18"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Es la primera política pública de Lectura, Escritura, Oralidad y Bibliotecas Escolares (LEOBE) construida e implementada desde y para el sector educativo (con articulaciones intersectoriales). </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a:p>
            <a:pPr marL="342900" lvl="0" indent="-342900">
              <a:lnSpc>
                <a:spcPct val="107000"/>
              </a:lnSpc>
              <a:spcAft>
                <a:spcPts val="400"/>
              </a:spcAft>
              <a:buClr>
                <a:srgbClr val="33CCCC"/>
              </a:buClr>
              <a:buFont typeface="Symbol" panose="05050102010706020507" pitchFamily="18"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Propósito: Propender por construir un país más equitativo en el acceso a la cultura escrita y a una oralidad plena para los NNAJ durante toda su trayectoria educativa y a lo largo de la vida.</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a:p>
            <a:pPr marL="342900" lvl="0" indent="-342900">
              <a:lnSpc>
                <a:spcPct val="107000"/>
              </a:lnSpc>
              <a:spcAft>
                <a:spcPts val="400"/>
              </a:spcAft>
              <a:buClr>
                <a:srgbClr val="33CCCC"/>
              </a:buClr>
              <a:buFont typeface="Symbol" panose="05050102010706020507" pitchFamily="18"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En línea con las metas que el Ministerio de Educación se ha propuesto, esta política contribuye:</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a:p>
            <a:pPr marL="717550" lvl="1" indent="-169863">
              <a:lnSpc>
                <a:spcPct val="107000"/>
              </a:lnSpc>
              <a:spcAft>
                <a:spcPts val="200"/>
              </a:spcAft>
              <a:buClr>
                <a:srgbClr val="FF99FF"/>
              </a:buClr>
              <a:buFont typeface="Wingdings" panose="05000000000000000000" pitchFamily="2"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Al fortalecimiento de la calidad educativa como vector de una educación para todas y todos. </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a:p>
            <a:pPr marL="717550" lvl="1" indent="-169863">
              <a:lnSpc>
                <a:spcPct val="107000"/>
              </a:lnSpc>
              <a:spcAft>
                <a:spcPts val="200"/>
              </a:spcAft>
              <a:buClr>
                <a:srgbClr val="FF99FF"/>
              </a:buClr>
              <a:buFont typeface="Wingdings" panose="05000000000000000000" pitchFamily="2"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Al cierre de brechas en el acceso al conocimiento, especialmente entre zonas rurales y urbanas.</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a:p>
            <a:pPr marL="717550" lvl="1" indent="-169863">
              <a:lnSpc>
                <a:spcPct val="107000"/>
              </a:lnSpc>
              <a:spcAft>
                <a:spcPts val="200"/>
              </a:spcAft>
              <a:buClr>
                <a:srgbClr val="FF99FF"/>
              </a:buClr>
              <a:buFont typeface="Wingdings" panose="05000000000000000000" pitchFamily="2" charset="2"/>
              <a:buChar char="§"/>
            </a:pPr>
            <a:r>
              <a:rPr lang="es-ES" sz="1600" dirty="0">
                <a:solidFill>
                  <a:srgbClr val="7030A0"/>
                </a:solidFill>
                <a:latin typeface="Roboto Light" panose="020B0604020202020204" charset="0"/>
                <a:ea typeface="Roboto Light" panose="020B0604020202020204" charset="0"/>
                <a:cs typeface="Times New Roman" panose="02020603050405020304" pitchFamily="18" charset="0"/>
              </a:rPr>
              <a:t>A la culminación de trayectorias educativas completas entre los NNAJ.</a:t>
            </a:r>
            <a:endParaRPr lang="es-CO" sz="1600" dirty="0">
              <a:solidFill>
                <a:srgbClr val="7030A0"/>
              </a:solidFill>
              <a:latin typeface="Roboto Light" panose="020B0604020202020204" charset="0"/>
              <a:ea typeface="Roboto Light" panose="020B0604020202020204" charset="0"/>
              <a:cs typeface="Times New Roman" panose="02020603050405020304" pitchFamily="18" charset="0"/>
            </a:endParaRPr>
          </a:p>
        </p:txBody>
      </p:sp>
      <p:sp>
        <p:nvSpPr>
          <p:cNvPr id="3" name="CuadroTexto 2">
            <a:extLst>
              <a:ext uri="{FF2B5EF4-FFF2-40B4-BE49-F238E27FC236}">
                <a16:creationId xmlns:a16="http://schemas.microsoft.com/office/drawing/2014/main" id="{33A98F9B-07E5-4FEC-AD5F-E76121A50D42}"/>
              </a:ext>
            </a:extLst>
          </p:cNvPr>
          <p:cNvSpPr txBox="1"/>
          <p:nvPr/>
        </p:nvSpPr>
        <p:spPr>
          <a:xfrm>
            <a:off x="3334284" y="148231"/>
            <a:ext cx="4781961" cy="668709"/>
          </a:xfrm>
          <a:prstGeom prst="rect">
            <a:avLst/>
          </a:prstGeom>
          <a:noFill/>
        </p:spPr>
        <p:txBody>
          <a:bodyPr wrap="square">
            <a:spAutoFit/>
          </a:bodyPr>
          <a:lstStyle/>
          <a:p>
            <a:pPr algn="r">
              <a:lnSpc>
                <a:spcPct val="107000"/>
              </a:lnSpc>
            </a:pPr>
            <a:r>
              <a:rPr lang="es-ES" sz="1800" b="1" dirty="0">
                <a:solidFill>
                  <a:srgbClr val="4728AA"/>
                </a:solidFill>
                <a:latin typeface="Roboto" panose="020B0604020202020204" charset="0"/>
                <a:ea typeface="Roboto" panose="020B0604020202020204" charset="0"/>
                <a:cs typeface="Times New Roman" panose="02020603050405020304" pitchFamily="18" charset="0"/>
              </a:rPr>
              <a:t>La Política Pública de Lectura, Escritura, </a:t>
            </a:r>
          </a:p>
          <a:p>
            <a:pPr algn="r">
              <a:lnSpc>
                <a:spcPct val="107000"/>
              </a:lnSpc>
            </a:pPr>
            <a:r>
              <a:rPr lang="es-ES" sz="1800" b="1" dirty="0">
                <a:solidFill>
                  <a:srgbClr val="4728AA"/>
                </a:solidFill>
                <a:latin typeface="Roboto" panose="020B0604020202020204" charset="0"/>
                <a:ea typeface="Roboto" panose="020B0604020202020204" charset="0"/>
                <a:cs typeface="Times New Roman" panose="02020603050405020304" pitchFamily="18" charset="0"/>
              </a:rPr>
              <a:t>Oralidad y Bibliotecas Escolares en el MEN</a:t>
            </a:r>
            <a:endParaRPr lang="es-CO" sz="1800" b="1" dirty="0">
              <a:solidFill>
                <a:srgbClr val="4728AA"/>
              </a:solidFill>
              <a:latin typeface="Roboto" panose="020B0604020202020204" charset="0"/>
              <a:ea typeface="Roboto" panose="020B0604020202020204" charset="0"/>
              <a:cs typeface="Times New Roman" panose="02020603050405020304" pitchFamily="18" charset="0"/>
            </a:endParaRPr>
          </a:p>
        </p:txBody>
      </p:sp>
    </p:spTree>
    <p:extLst>
      <p:ext uri="{BB962C8B-B14F-4D97-AF65-F5344CB8AC3E}">
        <p14:creationId xmlns:p14="http://schemas.microsoft.com/office/powerpoint/2010/main" val="1863558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33"/>
          <p:cNvSpPr txBox="1"/>
          <p:nvPr/>
        </p:nvSpPr>
        <p:spPr>
          <a:xfrm>
            <a:off x="3932423" y="184876"/>
            <a:ext cx="4200706" cy="61552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2800" b="1" dirty="0">
                <a:solidFill>
                  <a:srgbClr val="7030A0"/>
                </a:solidFill>
                <a:latin typeface="Roboto"/>
                <a:ea typeface="Roboto"/>
                <a:cs typeface="Roboto"/>
                <a:sym typeface="Roboto"/>
              </a:rPr>
              <a:t>Proceso adelantado</a:t>
            </a:r>
            <a:endParaRPr sz="2800" b="1" dirty="0">
              <a:solidFill>
                <a:srgbClr val="7030A0"/>
              </a:solidFill>
              <a:latin typeface="Roboto"/>
              <a:ea typeface="Roboto"/>
              <a:cs typeface="Roboto"/>
              <a:sym typeface="Roboto"/>
            </a:endParaRPr>
          </a:p>
        </p:txBody>
      </p:sp>
      <p:sp>
        <p:nvSpPr>
          <p:cNvPr id="2" name="Rectángulo 1">
            <a:extLst>
              <a:ext uri="{FF2B5EF4-FFF2-40B4-BE49-F238E27FC236}">
                <a16:creationId xmlns:a16="http://schemas.microsoft.com/office/drawing/2014/main" id="{C71916A0-5D3F-4D7C-950F-E8FE9022FD5E}"/>
              </a:ext>
            </a:extLst>
          </p:cNvPr>
          <p:cNvSpPr/>
          <p:nvPr/>
        </p:nvSpPr>
        <p:spPr>
          <a:xfrm>
            <a:off x="8217877" y="903861"/>
            <a:ext cx="926123" cy="2179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6" name="Google Shape;136;p33" descr="Imagen que contiene dibujo&#10;&#10;Descripción generada automáticamente"/>
          <p:cNvPicPr preferRelativeResize="0"/>
          <p:nvPr/>
        </p:nvPicPr>
        <p:blipFill rotWithShape="1">
          <a:blip r:embed="rId3">
            <a:alphaModFix/>
          </a:blip>
          <a:srcRect/>
          <a:stretch/>
        </p:blipFill>
        <p:spPr>
          <a:xfrm>
            <a:off x="6475300" y="4003870"/>
            <a:ext cx="1610351" cy="554725"/>
          </a:xfrm>
          <a:prstGeom prst="rect">
            <a:avLst/>
          </a:prstGeom>
          <a:noFill/>
          <a:ln>
            <a:noFill/>
          </a:ln>
        </p:spPr>
      </p:pic>
      <p:grpSp>
        <p:nvGrpSpPr>
          <p:cNvPr id="4" name="Grupo 3">
            <a:extLst>
              <a:ext uri="{FF2B5EF4-FFF2-40B4-BE49-F238E27FC236}">
                <a16:creationId xmlns:a16="http://schemas.microsoft.com/office/drawing/2014/main" id="{25FD5BE4-4A8C-474E-B6C6-0314D5DB77AE}"/>
              </a:ext>
            </a:extLst>
          </p:cNvPr>
          <p:cNvGrpSpPr/>
          <p:nvPr/>
        </p:nvGrpSpPr>
        <p:grpSpPr>
          <a:xfrm>
            <a:off x="319308" y="1343596"/>
            <a:ext cx="8534077" cy="1948000"/>
            <a:chOff x="319308" y="1343596"/>
            <a:chExt cx="8534077" cy="1948000"/>
          </a:xfrm>
        </p:grpSpPr>
        <p:sp>
          <p:nvSpPr>
            <p:cNvPr id="5" name="Círculo: vacío 4">
              <a:extLst>
                <a:ext uri="{FF2B5EF4-FFF2-40B4-BE49-F238E27FC236}">
                  <a16:creationId xmlns:a16="http://schemas.microsoft.com/office/drawing/2014/main" id="{26FF2706-C85C-4EE3-88B9-47181398163F}"/>
                </a:ext>
              </a:extLst>
            </p:cNvPr>
            <p:cNvSpPr/>
            <p:nvPr/>
          </p:nvSpPr>
          <p:spPr>
            <a:xfrm>
              <a:off x="319308" y="2427670"/>
              <a:ext cx="863926" cy="863926"/>
            </a:xfrm>
            <a:prstGeom prst="donut">
              <a:avLst>
                <a:gd name="adj" fmla="val 20000"/>
              </a:avLst>
            </a:prstGeom>
            <a:solidFill>
              <a:schemeClr val="accent1">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Forma libre: forma 6">
              <a:extLst>
                <a:ext uri="{FF2B5EF4-FFF2-40B4-BE49-F238E27FC236}">
                  <a16:creationId xmlns:a16="http://schemas.microsoft.com/office/drawing/2014/main" id="{7820D7AD-CB28-4393-817F-D8966CF2EA1C}"/>
                </a:ext>
              </a:extLst>
            </p:cNvPr>
            <p:cNvSpPr/>
            <p:nvPr/>
          </p:nvSpPr>
          <p:spPr>
            <a:xfrm rot="17700000">
              <a:off x="621862" y="1638351"/>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_tradnl" altLang="ja-JP" sz="1200" kern="1200" dirty="0">
                  <a:solidFill>
                    <a:srgbClr val="002060"/>
                  </a:solidFill>
                  <a:ea typeface="Yu Mincho"/>
                  <a:cs typeface="Arial" panose="020B0604020202020204" pitchFamily="34" charset="0"/>
                </a:rPr>
                <a:t>Marcos institucionales y conceptuales</a:t>
              </a:r>
              <a:endParaRPr lang="es-ES" sz="1200" kern="1200" dirty="0">
                <a:solidFill>
                  <a:srgbClr val="002060"/>
                </a:solidFill>
              </a:endParaRPr>
            </a:p>
          </p:txBody>
        </p:sp>
        <p:sp>
          <p:nvSpPr>
            <p:cNvPr id="18" name="Círculo: vacío 17">
              <a:extLst>
                <a:ext uri="{FF2B5EF4-FFF2-40B4-BE49-F238E27FC236}">
                  <a16:creationId xmlns:a16="http://schemas.microsoft.com/office/drawing/2014/main" id="{6B59A645-B187-40D3-8F68-056A635FDDF2}"/>
                </a:ext>
              </a:extLst>
            </p:cNvPr>
            <p:cNvSpPr/>
            <p:nvPr/>
          </p:nvSpPr>
          <p:spPr>
            <a:xfrm>
              <a:off x="1248378" y="2427670"/>
              <a:ext cx="863926" cy="863926"/>
            </a:xfrm>
            <a:prstGeom prst="donut">
              <a:avLst>
                <a:gd name="adj" fmla="val 20000"/>
              </a:avLst>
            </a:pr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orma libre: forma 18">
              <a:extLst>
                <a:ext uri="{FF2B5EF4-FFF2-40B4-BE49-F238E27FC236}">
                  <a16:creationId xmlns:a16="http://schemas.microsoft.com/office/drawing/2014/main" id="{BAC13667-C6F9-4F43-A475-E163D3E8B2C2}"/>
                </a:ext>
              </a:extLst>
            </p:cNvPr>
            <p:cNvSpPr/>
            <p:nvPr/>
          </p:nvSpPr>
          <p:spPr>
            <a:xfrm rot="17700000">
              <a:off x="1574670" y="1691768"/>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Consultas públicas</a:t>
              </a:r>
            </a:p>
          </p:txBody>
        </p:sp>
        <p:sp>
          <p:nvSpPr>
            <p:cNvPr id="20" name="Círculo: vacío 19">
              <a:extLst>
                <a:ext uri="{FF2B5EF4-FFF2-40B4-BE49-F238E27FC236}">
                  <a16:creationId xmlns:a16="http://schemas.microsoft.com/office/drawing/2014/main" id="{DF045AEA-F549-4492-B36B-40649AC406A2}"/>
                </a:ext>
              </a:extLst>
            </p:cNvPr>
            <p:cNvSpPr/>
            <p:nvPr/>
          </p:nvSpPr>
          <p:spPr>
            <a:xfrm>
              <a:off x="2139521" y="2404163"/>
              <a:ext cx="863926" cy="863926"/>
            </a:xfrm>
            <a:prstGeom prst="donut">
              <a:avLst>
                <a:gd name="adj" fmla="val 20000"/>
              </a:avLst>
            </a:prstGeom>
            <a:solidFill>
              <a:schemeClr val="accent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Forma libre: forma 20">
              <a:extLst>
                <a:ext uri="{FF2B5EF4-FFF2-40B4-BE49-F238E27FC236}">
                  <a16:creationId xmlns:a16="http://schemas.microsoft.com/office/drawing/2014/main" id="{6B8D3213-915F-44A0-9448-D952891EB12F}"/>
                </a:ext>
              </a:extLst>
            </p:cNvPr>
            <p:cNvSpPr/>
            <p:nvPr/>
          </p:nvSpPr>
          <p:spPr>
            <a:xfrm rot="17700000">
              <a:off x="2445419" y="1644371"/>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Antecedentes -  referentes política</a:t>
              </a:r>
            </a:p>
          </p:txBody>
        </p:sp>
        <p:sp>
          <p:nvSpPr>
            <p:cNvPr id="22" name="Círculo: vacío 21">
              <a:extLst>
                <a:ext uri="{FF2B5EF4-FFF2-40B4-BE49-F238E27FC236}">
                  <a16:creationId xmlns:a16="http://schemas.microsoft.com/office/drawing/2014/main" id="{3606F4F9-C99C-430D-9370-2CBAD35C6628}"/>
                </a:ext>
              </a:extLst>
            </p:cNvPr>
            <p:cNvSpPr/>
            <p:nvPr/>
          </p:nvSpPr>
          <p:spPr>
            <a:xfrm>
              <a:off x="3106518" y="2427670"/>
              <a:ext cx="863926" cy="863926"/>
            </a:xfrm>
            <a:prstGeom prst="donut">
              <a:avLst>
                <a:gd name="adj" fmla="val 20000"/>
              </a:avLst>
            </a:prstGeom>
            <a:solidFill>
              <a:srgbClr val="92D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Forma libre: forma 22">
              <a:extLst>
                <a:ext uri="{FF2B5EF4-FFF2-40B4-BE49-F238E27FC236}">
                  <a16:creationId xmlns:a16="http://schemas.microsoft.com/office/drawing/2014/main" id="{49DA3245-2E54-4413-8703-EE450984647D}"/>
                </a:ext>
              </a:extLst>
            </p:cNvPr>
            <p:cNvSpPr/>
            <p:nvPr/>
          </p:nvSpPr>
          <p:spPr>
            <a:xfrm rot="17700000">
              <a:off x="3390594" y="1633082"/>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Consultas estratégicas con equipos del MEN</a:t>
              </a:r>
            </a:p>
          </p:txBody>
        </p:sp>
        <p:sp>
          <p:nvSpPr>
            <p:cNvPr id="24" name="Círculo: vacío 23">
              <a:extLst>
                <a:ext uri="{FF2B5EF4-FFF2-40B4-BE49-F238E27FC236}">
                  <a16:creationId xmlns:a16="http://schemas.microsoft.com/office/drawing/2014/main" id="{7E295FB3-A70C-4812-967C-336C6BD4FF69}"/>
                </a:ext>
              </a:extLst>
            </p:cNvPr>
            <p:cNvSpPr/>
            <p:nvPr/>
          </p:nvSpPr>
          <p:spPr>
            <a:xfrm>
              <a:off x="4035588" y="2427670"/>
              <a:ext cx="863926" cy="863926"/>
            </a:xfrm>
            <a:prstGeom prst="donut">
              <a:avLst>
                <a:gd name="adj" fmla="val 2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Forma libre: forma 24">
              <a:extLst>
                <a:ext uri="{FF2B5EF4-FFF2-40B4-BE49-F238E27FC236}">
                  <a16:creationId xmlns:a16="http://schemas.microsoft.com/office/drawing/2014/main" id="{C8B8EA4B-C886-4519-A028-6AA9AA8488AD}"/>
                </a:ext>
              </a:extLst>
            </p:cNvPr>
            <p:cNvSpPr/>
            <p:nvPr/>
          </p:nvSpPr>
          <p:spPr>
            <a:xfrm rot="17700000">
              <a:off x="4355548" y="1717636"/>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Documento preliminar</a:t>
              </a:r>
            </a:p>
          </p:txBody>
        </p:sp>
        <p:sp>
          <p:nvSpPr>
            <p:cNvPr id="26" name="Círculo: vacío 25">
              <a:extLst>
                <a:ext uri="{FF2B5EF4-FFF2-40B4-BE49-F238E27FC236}">
                  <a16:creationId xmlns:a16="http://schemas.microsoft.com/office/drawing/2014/main" id="{7F4B724C-8395-42E1-9E9B-3402CB4FE8BE}"/>
                </a:ext>
              </a:extLst>
            </p:cNvPr>
            <p:cNvSpPr/>
            <p:nvPr/>
          </p:nvSpPr>
          <p:spPr>
            <a:xfrm>
              <a:off x="4964658" y="2427670"/>
              <a:ext cx="863926" cy="863926"/>
            </a:xfrm>
            <a:prstGeom prst="donut">
              <a:avLst>
                <a:gd name="adj" fmla="val 20000"/>
              </a:avLst>
            </a:prstGeom>
            <a:solidFill>
              <a:srgbClr val="00B05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Forma libre: forma 26">
              <a:extLst>
                <a:ext uri="{FF2B5EF4-FFF2-40B4-BE49-F238E27FC236}">
                  <a16:creationId xmlns:a16="http://schemas.microsoft.com/office/drawing/2014/main" id="{EB784A57-0661-4D05-9335-B0D2DF01DF41}"/>
                </a:ext>
              </a:extLst>
            </p:cNvPr>
            <p:cNvSpPr/>
            <p:nvPr/>
          </p:nvSpPr>
          <p:spPr>
            <a:xfrm rot="17700000">
              <a:off x="5302929" y="1621793"/>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Proceso de validación</a:t>
              </a:r>
            </a:p>
          </p:txBody>
        </p:sp>
        <p:sp>
          <p:nvSpPr>
            <p:cNvPr id="28" name="Círculo: vacío 27">
              <a:extLst>
                <a:ext uri="{FF2B5EF4-FFF2-40B4-BE49-F238E27FC236}">
                  <a16:creationId xmlns:a16="http://schemas.microsoft.com/office/drawing/2014/main" id="{87D8DB42-6E40-4A45-94AB-2BF107DA51E7}"/>
                </a:ext>
              </a:extLst>
            </p:cNvPr>
            <p:cNvSpPr/>
            <p:nvPr/>
          </p:nvSpPr>
          <p:spPr>
            <a:xfrm>
              <a:off x="5893728" y="2427670"/>
              <a:ext cx="863926" cy="863926"/>
            </a:xfrm>
            <a:prstGeom prst="donut">
              <a:avLst>
                <a:gd name="adj" fmla="val 20000"/>
              </a:avLst>
            </a:prstGeom>
            <a:solidFill>
              <a:schemeClr val="accent6">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9" name="Forma libre: forma 28">
              <a:extLst>
                <a:ext uri="{FF2B5EF4-FFF2-40B4-BE49-F238E27FC236}">
                  <a16:creationId xmlns:a16="http://schemas.microsoft.com/office/drawing/2014/main" id="{39C63AA8-93EE-4A78-9037-A29674DB4FB6}"/>
                </a:ext>
              </a:extLst>
            </p:cNvPr>
            <p:cNvSpPr/>
            <p:nvPr/>
          </p:nvSpPr>
          <p:spPr>
            <a:xfrm rot="17700000">
              <a:off x="6212027" y="1667450"/>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Consulta con expertos</a:t>
              </a:r>
            </a:p>
          </p:txBody>
        </p:sp>
        <p:sp>
          <p:nvSpPr>
            <p:cNvPr id="30" name="Círculo: vacío 29">
              <a:extLst>
                <a:ext uri="{FF2B5EF4-FFF2-40B4-BE49-F238E27FC236}">
                  <a16:creationId xmlns:a16="http://schemas.microsoft.com/office/drawing/2014/main" id="{9AB4D875-A2ED-452B-9942-84C1075C4EEC}"/>
                </a:ext>
              </a:extLst>
            </p:cNvPr>
            <p:cNvSpPr/>
            <p:nvPr/>
          </p:nvSpPr>
          <p:spPr>
            <a:xfrm>
              <a:off x="6822798" y="2427670"/>
              <a:ext cx="863926" cy="863926"/>
            </a:xfrm>
            <a:prstGeom prst="donut">
              <a:avLst>
                <a:gd name="adj" fmla="val 20000"/>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Forma libre: forma 30">
              <a:extLst>
                <a:ext uri="{FF2B5EF4-FFF2-40B4-BE49-F238E27FC236}">
                  <a16:creationId xmlns:a16="http://schemas.microsoft.com/office/drawing/2014/main" id="{D0DF1E17-3FAB-4545-8B11-D3DACE85939A}"/>
                </a:ext>
              </a:extLst>
            </p:cNvPr>
            <p:cNvSpPr/>
            <p:nvPr/>
          </p:nvSpPr>
          <p:spPr>
            <a:xfrm rot="17700000">
              <a:off x="7127206" y="1723393"/>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Proceso de reflexión y aportes</a:t>
              </a:r>
            </a:p>
          </p:txBody>
        </p:sp>
        <p:sp>
          <p:nvSpPr>
            <p:cNvPr id="32" name="Círculo: vacío 31">
              <a:extLst>
                <a:ext uri="{FF2B5EF4-FFF2-40B4-BE49-F238E27FC236}">
                  <a16:creationId xmlns:a16="http://schemas.microsoft.com/office/drawing/2014/main" id="{13A89AF1-8586-4DC3-AE7F-8D9C75A293C5}"/>
                </a:ext>
              </a:extLst>
            </p:cNvPr>
            <p:cNvSpPr/>
            <p:nvPr/>
          </p:nvSpPr>
          <p:spPr>
            <a:xfrm>
              <a:off x="7751867" y="2427670"/>
              <a:ext cx="863926" cy="863926"/>
            </a:xfrm>
            <a:prstGeom prst="donut">
              <a:avLst>
                <a:gd name="adj" fmla="val 20000"/>
              </a:avLst>
            </a:prstGeom>
            <a:solidFill>
              <a:schemeClr val="accent4">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Forma libre: forma 32">
              <a:extLst>
                <a:ext uri="{FF2B5EF4-FFF2-40B4-BE49-F238E27FC236}">
                  <a16:creationId xmlns:a16="http://schemas.microsoft.com/office/drawing/2014/main" id="{4310BDA4-E783-4212-806D-8ACB7ECBF273}"/>
                </a:ext>
              </a:extLst>
            </p:cNvPr>
            <p:cNvSpPr/>
            <p:nvPr/>
          </p:nvSpPr>
          <p:spPr>
            <a:xfrm rot="17700000">
              <a:off x="8057624" y="1667438"/>
              <a:ext cx="1073957" cy="517564"/>
            </a:xfrm>
            <a:custGeom>
              <a:avLst/>
              <a:gdLst>
                <a:gd name="connsiteX0" fmla="*/ 0 w 1073957"/>
                <a:gd name="connsiteY0" fmla="*/ 0 h 517564"/>
                <a:gd name="connsiteX1" fmla="*/ 1073957 w 1073957"/>
                <a:gd name="connsiteY1" fmla="*/ 0 h 517564"/>
                <a:gd name="connsiteX2" fmla="*/ 1073957 w 1073957"/>
                <a:gd name="connsiteY2" fmla="*/ 517564 h 517564"/>
                <a:gd name="connsiteX3" fmla="*/ 0 w 1073957"/>
                <a:gd name="connsiteY3" fmla="*/ 517564 h 517564"/>
                <a:gd name="connsiteX4" fmla="*/ 0 w 1073957"/>
                <a:gd name="connsiteY4" fmla="*/ 0 h 517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3957" h="517564">
                  <a:moveTo>
                    <a:pt x="0" y="0"/>
                  </a:moveTo>
                  <a:lnTo>
                    <a:pt x="1073957" y="0"/>
                  </a:lnTo>
                  <a:lnTo>
                    <a:pt x="1073957" y="517564"/>
                  </a:lnTo>
                  <a:lnTo>
                    <a:pt x="0" y="51756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79" tIns="0" rIns="0" bIns="-1" numCol="1" spcCol="1270" anchor="ctr" anchorCtr="0">
              <a:noAutofit/>
            </a:bodyPr>
            <a:lstStyle/>
            <a:p>
              <a:pPr marL="0" lvl="0" indent="0" algn="l" defTabSz="533400">
                <a:lnSpc>
                  <a:spcPct val="90000"/>
                </a:lnSpc>
                <a:spcBef>
                  <a:spcPct val="0"/>
                </a:spcBef>
                <a:spcAft>
                  <a:spcPct val="35000"/>
                </a:spcAft>
                <a:buNone/>
              </a:pPr>
              <a:r>
                <a:rPr lang="es-ES" sz="1200" kern="1200" dirty="0">
                  <a:solidFill>
                    <a:srgbClr val="002060"/>
                  </a:solidFill>
                </a:rPr>
                <a:t>Documento </a:t>
              </a:r>
              <a:r>
                <a:rPr lang="es-ES" sz="1200" kern="1200" dirty="0" err="1">
                  <a:solidFill>
                    <a:srgbClr val="002060"/>
                  </a:solidFill>
                </a:rPr>
                <a:t>Conpes</a:t>
              </a:r>
              <a:endParaRPr lang="es-ES" sz="1200" kern="1200" dirty="0">
                <a:solidFill>
                  <a:srgbClr val="002060"/>
                </a:solidFill>
              </a:endParaRPr>
            </a:p>
          </p:txBody>
        </p:sp>
      </p:grpSp>
      <p:sp>
        <p:nvSpPr>
          <p:cNvPr id="8" name="Cerrar llave 7">
            <a:extLst>
              <a:ext uri="{FF2B5EF4-FFF2-40B4-BE49-F238E27FC236}">
                <a16:creationId xmlns:a16="http://schemas.microsoft.com/office/drawing/2014/main" id="{586141DF-A9BD-41F3-856D-AA2C16D871E5}"/>
              </a:ext>
            </a:extLst>
          </p:cNvPr>
          <p:cNvSpPr/>
          <p:nvPr/>
        </p:nvSpPr>
        <p:spPr>
          <a:xfrm rot="5400000">
            <a:off x="1472880" y="2226755"/>
            <a:ext cx="245519" cy="2664436"/>
          </a:xfrm>
          <a:prstGeom prst="rightBrace">
            <a:avLst>
              <a:gd name="adj1" fmla="val 8333"/>
              <a:gd name="adj2" fmla="val 100000"/>
            </a:avLst>
          </a:prstGeom>
          <a:ln w="19050">
            <a:solidFill>
              <a:srgbClr val="00B6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1"/>
              </a:solidFill>
            </a:endParaRPr>
          </a:p>
        </p:txBody>
      </p:sp>
      <p:sp>
        <p:nvSpPr>
          <p:cNvPr id="9" name="CuadroTexto 8">
            <a:extLst>
              <a:ext uri="{FF2B5EF4-FFF2-40B4-BE49-F238E27FC236}">
                <a16:creationId xmlns:a16="http://schemas.microsoft.com/office/drawing/2014/main" id="{BBEBFFA9-D078-45DC-A65A-7C6BB6B137C8}"/>
              </a:ext>
            </a:extLst>
          </p:cNvPr>
          <p:cNvSpPr txBox="1"/>
          <p:nvPr/>
        </p:nvSpPr>
        <p:spPr>
          <a:xfrm>
            <a:off x="1066340" y="3825354"/>
            <a:ext cx="1058598" cy="338554"/>
          </a:xfrm>
          <a:prstGeom prst="rect">
            <a:avLst/>
          </a:prstGeom>
          <a:noFill/>
        </p:spPr>
        <p:txBody>
          <a:bodyPr wrap="square" rtlCol="0">
            <a:spAutoFit/>
          </a:bodyPr>
          <a:lstStyle/>
          <a:p>
            <a:pPr algn="ctr"/>
            <a:r>
              <a:rPr lang="es-CO" sz="1600" b="1" dirty="0">
                <a:solidFill>
                  <a:schemeClr val="bg1"/>
                </a:solidFill>
              </a:rPr>
              <a:t>2019</a:t>
            </a:r>
          </a:p>
        </p:txBody>
      </p:sp>
      <p:sp>
        <p:nvSpPr>
          <p:cNvPr id="10" name="Cerrar llave 9">
            <a:extLst>
              <a:ext uri="{FF2B5EF4-FFF2-40B4-BE49-F238E27FC236}">
                <a16:creationId xmlns:a16="http://schemas.microsoft.com/office/drawing/2014/main" id="{B792950F-4C26-41E2-A0D2-2788F72F8CB1}"/>
              </a:ext>
            </a:extLst>
          </p:cNvPr>
          <p:cNvSpPr/>
          <p:nvPr/>
        </p:nvSpPr>
        <p:spPr>
          <a:xfrm rot="5400000">
            <a:off x="4683711" y="1775601"/>
            <a:ext cx="307777" cy="3566584"/>
          </a:xfrm>
          <a:prstGeom prst="rightBrace">
            <a:avLst>
              <a:gd name="adj1" fmla="val 8333"/>
              <a:gd name="adj2" fmla="val 100000"/>
            </a:avLst>
          </a:prstGeom>
          <a:ln w="19050">
            <a:solidFill>
              <a:srgbClr val="00B6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1"/>
              </a:solidFill>
            </a:endParaRPr>
          </a:p>
        </p:txBody>
      </p:sp>
      <p:sp>
        <p:nvSpPr>
          <p:cNvPr id="11" name="CuadroTexto 10">
            <a:extLst>
              <a:ext uri="{FF2B5EF4-FFF2-40B4-BE49-F238E27FC236}">
                <a16:creationId xmlns:a16="http://schemas.microsoft.com/office/drawing/2014/main" id="{75C69074-F745-4496-81CA-3F62C5227B90}"/>
              </a:ext>
            </a:extLst>
          </p:cNvPr>
          <p:cNvSpPr txBox="1"/>
          <p:nvPr/>
        </p:nvSpPr>
        <p:spPr>
          <a:xfrm>
            <a:off x="4386915" y="3825354"/>
            <a:ext cx="1058598" cy="338554"/>
          </a:xfrm>
          <a:prstGeom prst="rect">
            <a:avLst/>
          </a:prstGeom>
          <a:noFill/>
        </p:spPr>
        <p:txBody>
          <a:bodyPr wrap="square" rtlCol="0">
            <a:spAutoFit/>
          </a:bodyPr>
          <a:lstStyle/>
          <a:p>
            <a:pPr algn="ctr"/>
            <a:r>
              <a:rPr lang="es-CO" sz="1600" b="1" dirty="0">
                <a:solidFill>
                  <a:schemeClr val="bg1"/>
                </a:solidFill>
              </a:rPr>
              <a:t>2020</a:t>
            </a:r>
          </a:p>
        </p:txBody>
      </p:sp>
      <p:sp>
        <p:nvSpPr>
          <p:cNvPr id="12" name="Cerrar llave 11">
            <a:extLst>
              <a:ext uri="{FF2B5EF4-FFF2-40B4-BE49-F238E27FC236}">
                <a16:creationId xmlns:a16="http://schemas.microsoft.com/office/drawing/2014/main" id="{D41F3255-2FA7-48E9-8465-B601657BC7FC}"/>
              </a:ext>
            </a:extLst>
          </p:cNvPr>
          <p:cNvSpPr/>
          <p:nvPr/>
        </p:nvSpPr>
        <p:spPr>
          <a:xfrm rot="5400000">
            <a:off x="7602315" y="2597907"/>
            <a:ext cx="307776" cy="1849470"/>
          </a:xfrm>
          <a:prstGeom prst="rightBrace">
            <a:avLst>
              <a:gd name="adj1" fmla="val 8333"/>
              <a:gd name="adj2" fmla="val 100000"/>
            </a:avLst>
          </a:prstGeom>
          <a:ln w="19050">
            <a:solidFill>
              <a:srgbClr val="00B6F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solidFill>
                <a:schemeClr val="bg1"/>
              </a:solidFill>
            </a:endParaRPr>
          </a:p>
        </p:txBody>
      </p:sp>
      <p:sp>
        <p:nvSpPr>
          <p:cNvPr id="13" name="CuadroTexto 12">
            <a:extLst>
              <a:ext uri="{FF2B5EF4-FFF2-40B4-BE49-F238E27FC236}">
                <a16:creationId xmlns:a16="http://schemas.microsoft.com/office/drawing/2014/main" id="{10CBF16F-2C88-4B3F-8713-E932C0FA5D23}"/>
              </a:ext>
            </a:extLst>
          </p:cNvPr>
          <p:cNvSpPr txBox="1"/>
          <p:nvPr/>
        </p:nvSpPr>
        <p:spPr>
          <a:xfrm>
            <a:off x="7081882" y="3811211"/>
            <a:ext cx="1058598" cy="338554"/>
          </a:xfrm>
          <a:prstGeom prst="rect">
            <a:avLst/>
          </a:prstGeom>
          <a:noFill/>
        </p:spPr>
        <p:txBody>
          <a:bodyPr wrap="square" rtlCol="0">
            <a:spAutoFit/>
          </a:bodyPr>
          <a:lstStyle/>
          <a:p>
            <a:pPr algn="ctr"/>
            <a:r>
              <a:rPr lang="es-CO" sz="1600" b="1" dirty="0">
                <a:solidFill>
                  <a:schemeClr val="bg1"/>
                </a:solidFill>
              </a:rPr>
              <a:t>2021</a:t>
            </a:r>
          </a:p>
        </p:txBody>
      </p:sp>
      <p:sp>
        <p:nvSpPr>
          <p:cNvPr id="14" name="CuadroTexto 13">
            <a:extLst>
              <a:ext uri="{FF2B5EF4-FFF2-40B4-BE49-F238E27FC236}">
                <a16:creationId xmlns:a16="http://schemas.microsoft.com/office/drawing/2014/main" id="{EA564ED5-319F-43B9-89F7-362F24450682}"/>
              </a:ext>
            </a:extLst>
          </p:cNvPr>
          <p:cNvSpPr txBox="1"/>
          <p:nvPr/>
        </p:nvSpPr>
        <p:spPr>
          <a:xfrm>
            <a:off x="1156835" y="3626714"/>
            <a:ext cx="1058598" cy="338554"/>
          </a:xfrm>
          <a:prstGeom prst="rect">
            <a:avLst/>
          </a:prstGeom>
          <a:noFill/>
        </p:spPr>
        <p:txBody>
          <a:bodyPr wrap="square" rtlCol="0">
            <a:spAutoFit/>
          </a:bodyPr>
          <a:lstStyle/>
          <a:p>
            <a:pPr algn="ctr"/>
            <a:r>
              <a:rPr lang="es-CO" sz="1600" b="1" dirty="0">
                <a:solidFill>
                  <a:schemeClr val="accent4"/>
                </a:solidFill>
              </a:rPr>
              <a:t>2019</a:t>
            </a:r>
          </a:p>
        </p:txBody>
      </p:sp>
      <p:sp>
        <p:nvSpPr>
          <p:cNvPr id="15" name="CuadroTexto 14">
            <a:extLst>
              <a:ext uri="{FF2B5EF4-FFF2-40B4-BE49-F238E27FC236}">
                <a16:creationId xmlns:a16="http://schemas.microsoft.com/office/drawing/2014/main" id="{B37C8B9D-5677-4725-BFCA-31307469A1D6}"/>
              </a:ext>
            </a:extLst>
          </p:cNvPr>
          <p:cNvSpPr txBox="1"/>
          <p:nvPr/>
        </p:nvSpPr>
        <p:spPr>
          <a:xfrm>
            <a:off x="4139167" y="3571572"/>
            <a:ext cx="1058598" cy="338554"/>
          </a:xfrm>
          <a:prstGeom prst="rect">
            <a:avLst/>
          </a:prstGeom>
          <a:noFill/>
        </p:spPr>
        <p:txBody>
          <a:bodyPr wrap="square" rtlCol="0">
            <a:spAutoFit/>
          </a:bodyPr>
          <a:lstStyle/>
          <a:p>
            <a:pPr algn="ctr"/>
            <a:r>
              <a:rPr lang="es-CO" sz="1600" b="1" dirty="0">
                <a:solidFill>
                  <a:schemeClr val="accent4"/>
                </a:solidFill>
              </a:rPr>
              <a:t>2020</a:t>
            </a:r>
          </a:p>
        </p:txBody>
      </p:sp>
      <p:sp>
        <p:nvSpPr>
          <p:cNvPr id="16" name="CuadroTexto 15">
            <a:extLst>
              <a:ext uri="{FF2B5EF4-FFF2-40B4-BE49-F238E27FC236}">
                <a16:creationId xmlns:a16="http://schemas.microsoft.com/office/drawing/2014/main" id="{4E9D1E97-3187-4D0B-990A-01AC88A67877}"/>
              </a:ext>
            </a:extLst>
          </p:cNvPr>
          <p:cNvSpPr txBox="1"/>
          <p:nvPr/>
        </p:nvSpPr>
        <p:spPr>
          <a:xfrm>
            <a:off x="7242476" y="3558893"/>
            <a:ext cx="1058598" cy="338554"/>
          </a:xfrm>
          <a:prstGeom prst="rect">
            <a:avLst/>
          </a:prstGeom>
          <a:noFill/>
        </p:spPr>
        <p:txBody>
          <a:bodyPr wrap="square" rtlCol="0">
            <a:spAutoFit/>
          </a:bodyPr>
          <a:lstStyle/>
          <a:p>
            <a:pPr algn="ctr"/>
            <a:r>
              <a:rPr lang="es-CO" sz="1600" b="1" dirty="0">
                <a:solidFill>
                  <a:schemeClr val="accent4"/>
                </a:solidFill>
              </a:rPr>
              <a:t>2021</a:t>
            </a:r>
          </a:p>
        </p:txBody>
      </p:sp>
    </p:spTree>
    <p:extLst>
      <p:ext uri="{BB962C8B-B14F-4D97-AF65-F5344CB8AC3E}">
        <p14:creationId xmlns:p14="http://schemas.microsoft.com/office/powerpoint/2010/main" val="24411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0"/>
          <p:cNvSpPr txBox="1"/>
          <p:nvPr/>
        </p:nvSpPr>
        <p:spPr>
          <a:xfrm>
            <a:off x="575143" y="902673"/>
            <a:ext cx="6067482" cy="615523"/>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2800" b="1" i="0" u="none" strike="noStrike" kern="0" cap="none" spc="0" normalizeH="0" baseline="0" noProof="0" dirty="0">
                <a:ln>
                  <a:noFill/>
                </a:ln>
                <a:solidFill>
                  <a:srgbClr val="FFFFFF"/>
                </a:solidFill>
                <a:effectLst/>
                <a:uLnTx/>
                <a:uFillTx/>
                <a:latin typeface="Roboto"/>
                <a:ea typeface="Roboto"/>
                <a:cs typeface="Roboto"/>
                <a:sym typeface="Roboto"/>
              </a:rPr>
              <a:t>Definición del problema público</a:t>
            </a:r>
            <a:endParaRPr kumimoji="0" sz="2800" b="1" i="0" u="none" strike="noStrike" kern="0" cap="none" spc="0" normalizeH="0" baseline="0" noProof="0" dirty="0">
              <a:ln>
                <a:noFill/>
              </a:ln>
              <a:solidFill>
                <a:srgbClr val="FFFFFF"/>
              </a:solidFill>
              <a:effectLst/>
              <a:uLnTx/>
              <a:uFillTx/>
              <a:latin typeface="Roboto"/>
              <a:ea typeface="Roboto"/>
              <a:cs typeface="Roboto"/>
              <a:sym typeface="Roboto"/>
            </a:endParaRPr>
          </a:p>
        </p:txBody>
      </p:sp>
      <p:sp>
        <p:nvSpPr>
          <p:cNvPr id="116" name="Google Shape;116;p30"/>
          <p:cNvSpPr txBox="1"/>
          <p:nvPr/>
        </p:nvSpPr>
        <p:spPr>
          <a:xfrm>
            <a:off x="848074" y="1699546"/>
            <a:ext cx="7223700" cy="2400627"/>
          </a:xfrm>
          <a:prstGeom prst="rect">
            <a:avLst/>
          </a:prstGeom>
          <a:noFill/>
          <a:ln>
            <a:noFill/>
          </a:ln>
        </p:spPr>
        <p:txBody>
          <a:bodyPr spcFirstLastPara="1" wrap="square" lIns="91425" tIns="91425" rIns="91425" bIns="91425" anchor="t" anchorCtr="0">
            <a:spAutoFit/>
          </a:bodyPr>
          <a:lstStyle/>
          <a:p>
            <a:pPr lvl="0" algn="just"/>
            <a:r>
              <a:rPr lang="es-ES" sz="1800" dirty="0">
                <a:solidFill>
                  <a:srgbClr val="FFFFFF"/>
                </a:solidFill>
                <a:latin typeface="Roboto"/>
                <a:ea typeface="Roboto"/>
                <a:cs typeface="Roboto"/>
                <a:sym typeface="Roboto"/>
              </a:rPr>
              <a:t>Insuficiente desarrollo de capacidades en lenguaje por parte de los niños, niñas, adolescentes, jóvenes y adultos, y de la comunidad educativa en general, lo que se constituye en una barrera para el ejercicio pleno de su derecho a leer y escribir; aumenta las brechas en el acceso al conocimiento, a la ciencia y a los valores de la cultura; y vulnera su derecho a una educación de calidad, al logro de su trayectoria educativa y a una relación enriquecida con la cultura escrita a lo largo de su vida.</a:t>
            </a:r>
          </a:p>
        </p:txBody>
      </p:sp>
      <p:pic>
        <p:nvPicPr>
          <p:cNvPr id="117" name="Google Shape;117;p30" descr="Imagen que contiene dibujo&#10;&#10;Descripción generada automáticamente"/>
          <p:cNvPicPr preferRelativeResize="0"/>
          <p:nvPr/>
        </p:nvPicPr>
        <p:blipFill rotWithShape="1">
          <a:blip r:embed="rId3">
            <a:alphaModFix/>
          </a:blip>
          <a:srcRect/>
          <a:stretch/>
        </p:blipFill>
        <p:spPr>
          <a:xfrm>
            <a:off x="6335625" y="4281523"/>
            <a:ext cx="1736149" cy="598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34"/>
          <p:cNvSpPr txBox="1"/>
          <p:nvPr/>
        </p:nvSpPr>
        <p:spPr>
          <a:xfrm>
            <a:off x="353154" y="881884"/>
            <a:ext cx="7421707"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2800" b="1" dirty="0">
                <a:solidFill>
                  <a:srgbClr val="7030A0"/>
                </a:solidFill>
                <a:latin typeface="Roboto"/>
                <a:ea typeface="Roboto"/>
                <a:cs typeface="Roboto"/>
                <a:sym typeface="Roboto"/>
              </a:rPr>
              <a:t>Referentes evaluación del problema público</a:t>
            </a:r>
            <a:endParaRPr sz="2800" b="1" dirty="0">
              <a:solidFill>
                <a:srgbClr val="7030A0"/>
              </a:solidFill>
              <a:latin typeface="Roboto"/>
              <a:ea typeface="Roboto"/>
              <a:cs typeface="Roboto"/>
              <a:sym typeface="Roboto"/>
            </a:endParaRPr>
          </a:p>
        </p:txBody>
      </p:sp>
      <p:pic>
        <p:nvPicPr>
          <p:cNvPr id="146" name="Google Shape;146;p34"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47" name="Google Shape;147;p34" descr="Logo 2017 N.png"/>
          <p:cNvPicPr preferRelativeResize="0"/>
          <p:nvPr/>
        </p:nvPicPr>
        <p:blipFill rotWithShape="1">
          <a:blip r:embed="rId4">
            <a:alphaModFix/>
          </a:blip>
          <a:srcRect/>
          <a:stretch/>
        </p:blipFill>
        <p:spPr>
          <a:xfrm>
            <a:off x="6788371" y="4342999"/>
            <a:ext cx="1318999" cy="481025"/>
          </a:xfrm>
          <a:prstGeom prst="rect">
            <a:avLst/>
          </a:prstGeom>
          <a:noFill/>
          <a:ln>
            <a:noFill/>
          </a:ln>
        </p:spPr>
      </p:pic>
      <p:sp>
        <p:nvSpPr>
          <p:cNvPr id="2" name="Rectángulo 1">
            <a:extLst>
              <a:ext uri="{FF2B5EF4-FFF2-40B4-BE49-F238E27FC236}">
                <a16:creationId xmlns:a16="http://schemas.microsoft.com/office/drawing/2014/main" id="{0FCB97B9-1FE6-4E5B-9BC0-2CA3EDD55264}"/>
              </a:ext>
            </a:extLst>
          </p:cNvPr>
          <p:cNvSpPr/>
          <p:nvPr/>
        </p:nvSpPr>
        <p:spPr>
          <a:xfrm>
            <a:off x="1041138" y="1558043"/>
            <a:ext cx="6857676" cy="2421176"/>
          </a:xfrm>
          <a:prstGeom prst="rect">
            <a:avLst/>
          </a:prstGeom>
        </p:spPr>
        <p:txBody>
          <a:bodyPr wrap="square">
            <a:spAutoFit/>
          </a:bodyPr>
          <a:lstStyle/>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Referentes de política: Sector Cultura (</a:t>
            </a:r>
            <a:r>
              <a:rPr lang="es-MX" sz="1600" dirty="0" err="1">
                <a:solidFill>
                  <a:srgbClr val="7030A0"/>
                </a:solidFill>
                <a:latin typeface="Roboto"/>
                <a:ea typeface="Roboto"/>
              </a:rPr>
              <a:t>Conpes</a:t>
            </a:r>
            <a:r>
              <a:rPr lang="es-MX" sz="1600" dirty="0">
                <a:solidFill>
                  <a:srgbClr val="7030A0"/>
                </a:solidFill>
                <a:latin typeface="Roboto"/>
                <a:ea typeface="Roboto"/>
              </a:rPr>
              <a:t> – Ley 1379 de 2010) </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Consulta pública 2019 / 10 mesas con 262 asistentes </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Resultados de Pruebas Saber 3º, 5º, 9º y 11º - Pruebas Pisa  </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Resultados Pruebas Saber Pro (2018)</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Diagnóstico Nacional de Bibliotecas Escolares</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Resultados Encuesta Nacional de Lectura y Escritura (2017)</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Resultados Evaluación del PNLE (2017) </a:t>
            </a:r>
          </a:p>
          <a:p>
            <a:pPr marL="342900" indent="-342900">
              <a:spcAft>
                <a:spcPts val="400"/>
              </a:spcAft>
              <a:buClr>
                <a:schemeClr val="accent5">
                  <a:lumMod val="75000"/>
                </a:schemeClr>
              </a:buClr>
              <a:buFont typeface="Arial"/>
              <a:buAutoNum type="arabicPeriod"/>
            </a:pPr>
            <a:r>
              <a:rPr lang="es-MX" sz="1600" dirty="0">
                <a:solidFill>
                  <a:srgbClr val="7030A0"/>
                </a:solidFill>
                <a:latin typeface="Roboto"/>
                <a:ea typeface="Roboto"/>
              </a:rPr>
              <a:t>Plan Nacional de Desarrollo 2018 - 2022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5"/>
          <p:cNvSpPr txBox="1"/>
          <p:nvPr/>
        </p:nvSpPr>
        <p:spPr>
          <a:xfrm>
            <a:off x="484962" y="879024"/>
            <a:ext cx="56805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b="1" dirty="0">
                <a:solidFill>
                  <a:srgbClr val="7030A0"/>
                </a:solidFill>
                <a:latin typeface="Roboto"/>
                <a:ea typeface="Roboto"/>
                <a:cs typeface="Roboto"/>
                <a:sym typeface="Roboto"/>
              </a:rPr>
              <a:t>Objetivo de la política</a:t>
            </a:r>
            <a:endParaRPr sz="2800" b="1" dirty="0">
              <a:solidFill>
                <a:srgbClr val="7030A0"/>
              </a:solidFill>
              <a:latin typeface="Roboto"/>
              <a:ea typeface="Roboto"/>
              <a:cs typeface="Roboto"/>
              <a:sym typeface="Roboto"/>
            </a:endParaRPr>
          </a:p>
        </p:txBody>
      </p:sp>
      <p:sp>
        <p:nvSpPr>
          <p:cNvPr id="153" name="Google Shape;153;p35"/>
          <p:cNvSpPr txBox="1"/>
          <p:nvPr/>
        </p:nvSpPr>
        <p:spPr>
          <a:xfrm>
            <a:off x="705780" y="1494547"/>
            <a:ext cx="6431112" cy="2154406"/>
          </a:xfrm>
          <a:prstGeom prst="rect">
            <a:avLst/>
          </a:prstGeom>
          <a:noFill/>
          <a:ln>
            <a:noFill/>
          </a:ln>
        </p:spPr>
        <p:txBody>
          <a:bodyPr spcFirstLastPara="1" wrap="square" lIns="91425" tIns="91425" rIns="91425" bIns="91425" anchor="t" anchorCtr="0">
            <a:spAutoFit/>
          </a:bodyPr>
          <a:lstStyle/>
          <a:p>
            <a:pPr lvl="0" algn="just"/>
            <a:r>
              <a:rPr lang="es-ES" sz="1600" dirty="0">
                <a:solidFill>
                  <a:srgbClr val="7030A0"/>
                </a:solidFill>
                <a:latin typeface="Roboto"/>
                <a:ea typeface="Roboto"/>
                <a:cs typeface="Roboto"/>
                <a:sym typeface="Roboto"/>
              </a:rPr>
              <a:t>Promover el desarrollo de capacidades en lectura, escritura y oralidad, que contribuyan al desarrollo integral de los niños, niñas, adolescentes, jóvenes y adultos, con el fin de que puedan acceder </a:t>
            </a:r>
            <a:r>
              <a:rPr lang="es-ES" dirty="0">
                <a:solidFill>
                  <a:srgbClr val="7030A0"/>
                </a:solidFill>
                <a:latin typeface="Roboto"/>
                <a:ea typeface="Roboto"/>
                <a:cs typeface="Roboto"/>
                <a:sym typeface="Roboto"/>
              </a:rPr>
              <a:t>plenamente</a:t>
            </a:r>
            <a:r>
              <a:rPr lang="es-ES" sz="1600" dirty="0">
                <a:solidFill>
                  <a:srgbClr val="7030A0"/>
                </a:solidFill>
                <a:latin typeface="Roboto"/>
                <a:ea typeface="Roboto"/>
                <a:cs typeface="Roboto"/>
                <a:sym typeface="Roboto"/>
              </a:rPr>
              <a:t> al conocimiento y a los valores de la cultura durante toda su trayectoria educativa y a lo largo de la vida, en diferentes entornos, fortaleciendo la biblioteca escolar como escenario transversal de formación de sujetos críticos en el uso pleno de su derecho a la cultura oral y escrita.</a:t>
            </a:r>
            <a:endParaRPr sz="1800" dirty="0">
              <a:solidFill>
                <a:srgbClr val="7030A0"/>
              </a:solidFill>
              <a:latin typeface="Roboto"/>
              <a:ea typeface="Roboto"/>
              <a:cs typeface="Roboto"/>
              <a:sym typeface="Roboto"/>
            </a:endParaRPr>
          </a:p>
        </p:txBody>
      </p:sp>
      <p:pic>
        <p:nvPicPr>
          <p:cNvPr id="154" name="Google Shape;154;p35"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55" name="Google Shape;155;p35" descr="Logo 2017 N.png"/>
          <p:cNvPicPr preferRelativeResize="0"/>
          <p:nvPr/>
        </p:nvPicPr>
        <p:blipFill rotWithShape="1">
          <a:blip r:embed="rId4">
            <a:alphaModFix/>
          </a:blip>
          <a:srcRect/>
          <a:stretch/>
        </p:blipFill>
        <p:spPr>
          <a:xfrm>
            <a:off x="6720050" y="4380125"/>
            <a:ext cx="1318999" cy="4810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34"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47" name="Google Shape;147;p34" descr="Logo 2017 N.png"/>
          <p:cNvPicPr preferRelativeResize="0"/>
          <p:nvPr/>
        </p:nvPicPr>
        <p:blipFill rotWithShape="1">
          <a:blip r:embed="rId4">
            <a:alphaModFix/>
          </a:blip>
          <a:srcRect/>
          <a:stretch/>
        </p:blipFill>
        <p:spPr>
          <a:xfrm>
            <a:off x="6788371" y="4342999"/>
            <a:ext cx="1318999" cy="481025"/>
          </a:xfrm>
          <a:prstGeom prst="rect">
            <a:avLst/>
          </a:prstGeom>
          <a:noFill/>
          <a:ln>
            <a:noFill/>
          </a:ln>
        </p:spPr>
      </p:pic>
      <p:sp>
        <p:nvSpPr>
          <p:cNvPr id="13" name="Google Shape;137;p33">
            <a:extLst>
              <a:ext uri="{FF2B5EF4-FFF2-40B4-BE49-F238E27FC236}">
                <a16:creationId xmlns:a16="http://schemas.microsoft.com/office/drawing/2014/main" id="{88318477-02D8-4099-8D97-004AAD736145}"/>
              </a:ext>
            </a:extLst>
          </p:cNvPr>
          <p:cNvSpPr txBox="1"/>
          <p:nvPr/>
        </p:nvSpPr>
        <p:spPr>
          <a:xfrm>
            <a:off x="4760925" y="232805"/>
            <a:ext cx="2978611" cy="61552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s-CO" sz="2800" b="1" dirty="0">
                <a:solidFill>
                  <a:srgbClr val="7030A0"/>
                </a:solidFill>
                <a:latin typeface="Roboto"/>
                <a:ea typeface="Roboto"/>
                <a:cs typeface="Roboto"/>
                <a:sym typeface="Roboto"/>
              </a:rPr>
              <a:t>Ejes estratégicos</a:t>
            </a:r>
            <a:endParaRPr sz="2800" b="1" dirty="0">
              <a:solidFill>
                <a:srgbClr val="7030A0"/>
              </a:solidFill>
              <a:latin typeface="Roboto"/>
              <a:ea typeface="Roboto"/>
              <a:cs typeface="Roboto"/>
              <a:sym typeface="Roboto"/>
            </a:endParaRPr>
          </a:p>
        </p:txBody>
      </p:sp>
      <p:graphicFrame>
        <p:nvGraphicFramePr>
          <p:cNvPr id="7" name="Diagrama 6">
            <a:extLst>
              <a:ext uri="{FF2B5EF4-FFF2-40B4-BE49-F238E27FC236}">
                <a16:creationId xmlns:a16="http://schemas.microsoft.com/office/drawing/2014/main" id="{374F1688-E24D-4CBB-80BD-313A7FFCEAEA}"/>
              </a:ext>
            </a:extLst>
          </p:cNvPr>
          <p:cNvGraphicFramePr/>
          <p:nvPr>
            <p:extLst>
              <p:ext uri="{D42A27DB-BD31-4B8C-83A1-F6EECF244321}">
                <p14:modId xmlns:p14="http://schemas.microsoft.com/office/powerpoint/2010/main" val="2928935432"/>
              </p:ext>
            </p:extLst>
          </p:nvPr>
        </p:nvGraphicFramePr>
        <p:xfrm>
          <a:off x="1058349" y="573336"/>
          <a:ext cx="5390321" cy="39474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29797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6" name="Google Shape;146;p34"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47" name="Google Shape;147;p34" descr="Logo 2017 N.png"/>
          <p:cNvPicPr preferRelativeResize="0"/>
          <p:nvPr/>
        </p:nvPicPr>
        <p:blipFill rotWithShape="1">
          <a:blip r:embed="rId4">
            <a:alphaModFix/>
          </a:blip>
          <a:srcRect/>
          <a:stretch/>
        </p:blipFill>
        <p:spPr>
          <a:xfrm>
            <a:off x="6788371" y="4342999"/>
            <a:ext cx="1318999" cy="481025"/>
          </a:xfrm>
          <a:prstGeom prst="rect">
            <a:avLst/>
          </a:prstGeom>
          <a:noFill/>
          <a:ln>
            <a:noFill/>
          </a:ln>
        </p:spPr>
      </p:pic>
      <p:sp>
        <p:nvSpPr>
          <p:cNvPr id="9" name="Google Shape;138;p33">
            <a:extLst>
              <a:ext uri="{FF2B5EF4-FFF2-40B4-BE49-F238E27FC236}">
                <a16:creationId xmlns:a16="http://schemas.microsoft.com/office/drawing/2014/main" id="{7F92DA79-B890-4F20-805B-435703291A20}"/>
              </a:ext>
            </a:extLst>
          </p:cNvPr>
          <p:cNvSpPr txBox="1"/>
          <p:nvPr/>
        </p:nvSpPr>
        <p:spPr>
          <a:xfrm>
            <a:off x="687420" y="912263"/>
            <a:ext cx="7201339" cy="3157885"/>
          </a:xfrm>
          <a:prstGeom prst="rect">
            <a:avLst/>
          </a:prstGeom>
          <a:noFill/>
          <a:ln>
            <a:noFill/>
          </a:ln>
        </p:spPr>
        <p:txBody>
          <a:bodyPr spcFirstLastPara="1" wrap="square" lIns="91425" tIns="91425" rIns="91425" bIns="91425" anchor="t" anchorCtr="0">
            <a:spAutoFit/>
          </a:bodyPr>
          <a:lstStyle/>
          <a:p>
            <a:pPr lvl="0">
              <a:spcAft>
                <a:spcPts val="600"/>
              </a:spcAft>
            </a:pPr>
            <a:r>
              <a:rPr lang="es-ES" sz="2200" b="1" dirty="0">
                <a:ln>
                  <a:solidFill>
                    <a:schemeClr val="accent1">
                      <a:lumMod val="40000"/>
                      <a:lumOff val="60000"/>
                    </a:schemeClr>
                  </a:solidFill>
                </a:ln>
                <a:solidFill>
                  <a:srgbClr val="00AAE6"/>
                </a:solidFill>
                <a:latin typeface="Roboto"/>
                <a:ea typeface="Roboto"/>
                <a:cs typeface="Roboto"/>
                <a:sym typeface="Roboto"/>
              </a:rPr>
              <a:t>Eje estratégico 1</a:t>
            </a:r>
            <a:endParaRPr lang="es-ES" sz="1200" dirty="0">
              <a:solidFill>
                <a:srgbClr val="20124D"/>
              </a:solidFill>
              <a:latin typeface="Roboto"/>
              <a:ea typeface="Roboto"/>
              <a:cs typeface="Roboto"/>
              <a:sym typeface="Roboto"/>
            </a:endParaRPr>
          </a:p>
          <a:p>
            <a:pPr>
              <a:spcAft>
                <a:spcPts val="1200"/>
              </a:spcAft>
            </a:pPr>
            <a:r>
              <a:rPr lang="es-ES" sz="2000" b="1" dirty="0">
                <a:ln>
                  <a:solidFill>
                    <a:schemeClr val="accent1">
                      <a:lumMod val="40000"/>
                      <a:lumOff val="60000"/>
                    </a:schemeClr>
                  </a:solidFill>
                </a:ln>
                <a:solidFill>
                  <a:srgbClr val="00AAE6"/>
                </a:solidFill>
                <a:latin typeface="Roboto"/>
                <a:ea typeface="Roboto"/>
                <a:sym typeface="Roboto"/>
              </a:rPr>
              <a:t>Desarrollo y fortalecimiento de las bibliotecas escolares</a:t>
            </a:r>
          </a:p>
          <a:p>
            <a:pPr>
              <a:spcAft>
                <a:spcPts val="1200"/>
              </a:spcAft>
            </a:pPr>
            <a:r>
              <a:rPr lang="es-ES" sz="1500" b="1" dirty="0">
                <a:solidFill>
                  <a:srgbClr val="20124D"/>
                </a:solidFill>
                <a:latin typeface="Roboto"/>
                <a:ea typeface="Roboto"/>
                <a:cs typeface="Roboto"/>
                <a:sym typeface="Roboto"/>
              </a:rPr>
              <a:t>Objetivo: </a:t>
            </a:r>
          </a:p>
          <a:p>
            <a:pPr>
              <a:lnSpc>
                <a:spcPct val="114000"/>
              </a:lnSpc>
            </a:pPr>
            <a:r>
              <a:rPr lang="es-ES" sz="1600" dirty="0">
                <a:solidFill>
                  <a:srgbClr val="20124D"/>
                </a:solidFill>
                <a:latin typeface="Roboto"/>
                <a:ea typeface="Roboto"/>
                <a:cs typeface="Roboto"/>
                <a:sym typeface="Roboto"/>
              </a:rPr>
              <a:t>Crear las condiciones necesarias para que las instituciones educativas cuenten con bibliotecas escolares que soporten de manera integral las necesidades de la comunidad educativa respecto al desarrollo de capacidades para el acceso al conocimiento y la apropiación de la cultura oral y escrita.</a:t>
            </a:r>
            <a:r>
              <a:rPr lang="es-ES" sz="1600" b="1" dirty="0">
                <a:solidFill>
                  <a:srgbClr val="20124D"/>
                </a:solidFill>
                <a:latin typeface="Roboto"/>
                <a:ea typeface="Roboto"/>
                <a:cs typeface="Roboto"/>
                <a:sym typeface="Roboto"/>
              </a:rPr>
              <a:t> </a:t>
            </a:r>
          </a:p>
          <a:p>
            <a:pPr lvl="0"/>
            <a:endParaRPr sz="2000" dirty="0">
              <a:solidFill>
                <a:srgbClr val="20124D"/>
              </a:solidFill>
              <a:latin typeface="Roboto"/>
              <a:ea typeface="Roboto"/>
              <a:cs typeface="Roboto"/>
              <a:sym typeface="Roboto"/>
            </a:endParaRPr>
          </a:p>
        </p:txBody>
      </p:sp>
    </p:spTree>
    <p:extLst>
      <p:ext uri="{BB962C8B-B14F-4D97-AF65-F5344CB8AC3E}">
        <p14:creationId xmlns:p14="http://schemas.microsoft.com/office/powerpoint/2010/main" val="1862289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4" name="Google Shape;154;p35" descr="Imagen que contiene dibujo&#10;&#10;Descripción generada automáticamente"/>
          <p:cNvPicPr preferRelativeResize="0"/>
          <p:nvPr/>
        </p:nvPicPr>
        <p:blipFill rotWithShape="1">
          <a:blip r:embed="rId3">
            <a:alphaModFix/>
          </a:blip>
          <a:srcRect/>
          <a:stretch/>
        </p:blipFill>
        <p:spPr>
          <a:xfrm>
            <a:off x="6475300" y="4306150"/>
            <a:ext cx="1610351" cy="554725"/>
          </a:xfrm>
          <a:prstGeom prst="rect">
            <a:avLst/>
          </a:prstGeom>
          <a:noFill/>
          <a:ln>
            <a:noFill/>
          </a:ln>
        </p:spPr>
      </p:pic>
      <p:pic>
        <p:nvPicPr>
          <p:cNvPr id="155" name="Google Shape;155;p35" descr="Logo 2017 N.png"/>
          <p:cNvPicPr preferRelativeResize="0"/>
          <p:nvPr/>
        </p:nvPicPr>
        <p:blipFill rotWithShape="1">
          <a:blip r:embed="rId4">
            <a:alphaModFix/>
          </a:blip>
          <a:srcRect/>
          <a:stretch/>
        </p:blipFill>
        <p:spPr>
          <a:xfrm>
            <a:off x="6720050" y="4380125"/>
            <a:ext cx="1318999" cy="481025"/>
          </a:xfrm>
          <a:prstGeom prst="rect">
            <a:avLst/>
          </a:prstGeom>
          <a:noFill/>
          <a:ln>
            <a:noFill/>
          </a:ln>
        </p:spPr>
      </p:pic>
      <p:sp>
        <p:nvSpPr>
          <p:cNvPr id="6" name="Google Shape;138;p33">
            <a:extLst>
              <a:ext uri="{FF2B5EF4-FFF2-40B4-BE49-F238E27FC236}">
                <a16:creationId xmlns:a16="http://schemas.microsoft.com/office/drawing/2014/main" id="{71574764-F2F9-4EC3-A0F3-077B15DDE797}"/>
              </a:ext>
            </a:extLst>
          </p:cNvPr>
          <p:cNvSpPr txBox="1"/>
          <p:nvPr/>
        </p:nvSpPr>
        <p:spPr>
          <a:xfrm>
            <a:off x="1011846" y="866921"/>
            <a:ext cx="6367703" cy="3311774"/>
          </a:xfrm>
          <a:prstGeom prst="rect">
            <a:avLst/>
          </a:prstGeom>
          <a:noFill/>
          <a:ln>
            <a:noFill/>
          </a:ln>
        </p:spPr>
        <p:txBody>
          <a:bodyPr spcFirstLastPara="1" wrap="square" lIns="91425" tIns="91425" rIns="91425" bIns="91425" anchor="t" anchorCtr="0">
            <a:spAutoFit/>
          </a:bodyPr>
          <a:lstStyle/>
          <a:p>
            <a:pPr lvl="0">
              <a:spcAft>
                <a:spcPts val="600"/>
              </a:spcAft>
            </a:pPr>
            <a:r>
              <a:rPr lang="es-ES" sz="2200" b="1" dirty="0">
                <a:ln>
                  <a:solidFill>
                    <a:srgbClr val="CDB6FC"/>
                  </a:solidFill>
                </a:ln>
                <a:solidFill>
                  <a:srgbClr val="A57AFA"/>
                </a:solidFill>
                <a:latin typeface="Roboto"/>
                <a:ea typeface="Roboto"/>
                <a:sym typeface="Roboto"/>
              </a:rPr>
              <a:t>Eje estratégico 2 </a:t>
            </a:r>
          </a:p>
          <a:p>
            <a:pPr lvl="0">
              <a:spcAft>
                <a:spcPts val="600"/>
              </a:spcAft>
            </a:pPr>
            <a:r>
              <a:rPr lang="es-ES" sz="2000" b="1" dirty="0">
                <a:ln>
                  <a:solidFill>
                    <a:srgbClr val="CDB6FC"/>
                  </a:solidFill>
                </a:ln>
                <a:solidFill>
                  <a:srgbClr val="A57AFA"/>
                </a:solidFill>
                <a:latin typeface="Roboto"/>
                <a:ea typeface="Roboto"/>
                <a:sym typeface="Roboto"/>
              </a:rPr>
              <a:t>Desarrollo de capacidades para el acceso y apropiación de la cultura oral y escrita</a:t>
            </a:r>
          </a:p>
          <a:p>
            <a:pPr lvl="0">
              <a:spcAft>
                <a:spcPts val="600"/>
              </a:spcAft>
            </a:pPr>
            <a:endParaRPr lang="es-ES" sz="1000" b="1" dirty="0">
              <a:ln>
                <a:solidFill>
                  <a:srgbClr val="CDB6FC"/>
                </a:solidFill>
              </a:ln>
              <a:solidFill>
                <a:srgbClr val="A57AFA"/>
              </a:solidFill>
              <a:latin typeface="Roboto"/>
              <a:ea typeface="Roboto"/>
              <a:sym typeface="Roboto"/>
            </a:endParaRPr>
          </a:p>
          <a:p>
            <a:pPr>
              <a:spcAft>
                <a:spcPts val="1200"/>
              </a:spcAft>
            </a:pPr>
            <a:r>
              <a:rPr lang="es-ES" sz="1500" b="1" dirty="0">
                <a:solidFill>
                  <a:srgbClr val="20124D"/>
                </a:solidFill>
                <a:latin typeface="Roboto"/>
                <a:ea typeface="Roboto"/>
                <a:cs typeface="Roboto"/>
                <a:sym typeface="Roboto"/>
              </a:rPr>
              <a:t>Objetivo: </a:t>
            </a:r>
          </a:p>
          <a:p>
            <a:pPr lvl="0">
              <a:lnSpc>
                <a:spcPct val="114000"/>
              </a:lnSpc>
            </a:pPr>
            <a:r>
              <a:rPr lang="es-ES" sz="1600" dirty="0">
                <a:solidFill>
                  <a:srgbClr val="20124D"/>
                </a:solidFill>
                <a:latin typeface="Roboto"/>
                <a:ea typeface="Roboto"/>
                <a:sym typeface="Roboto"/>
              </a:rPr>
              <a:t>Establecer condiciones a nivel nacional, territorial y local para el desarrollo de capacidades lectoras y escritoras, que posibiliten el acceso pleno a la cultura oral y escrita de docentes, mediadores y estudiantes, desde la primera infancia y a lo largo de toda la trayectoria educativa y de vida.</a:t>
            </a:r>
            <a:endParaRPr sz="1600" dirty="0">
              <a:solidFill>
                <a:srgbClr val="20124D"/>
              </a:solidFill>
              <a:latin typeface="Roboto"/>
              <a:ea typeface="Roboto"/>
              <a:sym typeface="Roboto"/>
            </a:endParaRPr>
          </a:p>
        </p:txBody>
      </p:sp>
    </p:spTree>
    <p:extLst>
      <p:ext uri="{BB962C8B-B14F-4D97-AF65-F5344CB8AC3E}">
        <p14:creationId xmlns:p14="http://schemas.microsoft.com/office/powerpoint/2010/main" val="315600390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874</Words>
  <Application>Microsoft Office PowerPoint</Application>
  <PresentationFormat>Presentación en pantalla (16:9)</PresentationFormat>
  <Paragraphs>80</Paragraphs>
  <Slides>13</Slides>
  <Notes>12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13</vt:i4>
      </vt:variant>
    </vt:vector>
  </HeadingPairs>
  <TitlesOfParts>
    <vt:vector size="22" baseType="lpstr">
      <vt:lpstr>Wingdings</vt:lpstr>
      <vt:lpstr>Symbol</vt:lpstr>
      <vt:lpstr>Calibri Light</vt:lpstr>
      <vt:lpstr>Roboto</vt:lpstr>
      <vt:lpstr>Calibri</vt:lpstr>
      <vt:lpstr>Arial</vt:lpstr>
      <vt:lpstr>Roboto Light</vt:lpstr>
      <vt:lpstr>Simple Light</vt:lpstr>
      <vt:lpstr>1_Simple Light</vt:lpstr>
      <vt:lpstr>Política de lectura, escritura, oralidad y bibliotecas escolares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Pacheco</dc:creator>
  <cp:lastModifiedBy>Politicas PNLE</cp:lastModifiedBy>
  <cp:revision>28</cp:revision>
  <dcterms:modified xsi:type="dcterms:W3CDTF">2021-07-10T01:48:15Z</dcterms:modified>
</cp:coreProperties>
</file>