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74" r:id="rId8"/>
    <p:sldId id="262" r:id="rId9"/>
    <p:sldId id="275" r:id="rId10"/>
    <p:sldId id="263" r:id="rId11"/>
    <p:sldId id="268" r:id="rId12"/>
    <p:sldId id="264" r:id="rId13"/>
    <p:sldId id="276" r:id="rId14"/>
    <p:sldId id="265" r:id="rId15"/>
    <p:sldId id="266" r:id="rId16"/>
    <p:sldId id="277" r:id="rId17"/>
    <p:sldId id="270" r:id="rId18"/>
    <p:sldId id="267" r:id="rId19"/>
    <p:sldId id="278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COFADE NACIONAL" initials="AN" lastIdx="2" clrIdx="0">
    <p:extLst>
      <p:ext uri="{19B8F6BF-5375-455C-9EA6-DF929625EA0E}">
        <p15:presenceInfo xmlns:p15="http://schemas.microsoft.com/office/powerpoint/2012/main" userId="dd7fb7310478db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87916-0D07-4416-A819-4F6E69A653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813D5-9F3F-454A-B06A-BE8A410C0978}">
      <dgm:prSet phldrT="[Texto]" custT="1"/>
      <dgm:spPr>
        <a:xfrm>
          <a:off x="589277" y="274262"/>
          <a:ext cx="4571381" cy="84832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1800" dirty="0">
            <a:solidFill>
              <a:schemeClr val="bg2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E7844316-066F-4F71-AB0C-EC6065F63C57}" type="sibTrans" cxnId="{167C9140-CC13-4E34-A6E2-F3591B6F99F6}">
      <dgm:prSet/>
      <dgm:spPr/>
      <dgm:t>
        <a:bodyPr/>
        <a:lstStyle/>
        <a:p>
          <a:endParaRPr lang="en-US"/>
        </a:p>
      </dgm:t>
    </dgm:pt>
    <dgm:pt modelId="{26DE9A9A-E50C-4BD4-8C91-CFB1BA0730C2}" type="parTrans" cxnId="{167C9140-CC13-4E34-A6E2-F3591B6F99F6}">
      <dgm:prSet/>
      <dgm:spPr/>
      <dgm:t>
        <a:bodyPr/>
        <a:lstStyle/>
        <a:p>
          <a:endParaRPr lang="en-US"/>
        </a:p>
      </dgm:t>
    </dgm:pt>
    <dgm:pt modelId="{93C58CDD-1485-4FB8-8ED8-2EF21BD8A69C}" type="pres">
      <dgm:prSet presAssocID="{DFC87916-0D07-4416-A819-4F6E69A653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63430F80-A3FB-4A58-B4A6-AC067A3076C9}" type="pres">
      <dgm:prSet presAssocID="{DFC87916-0D07-4416-A819-4F6E69A653C8}" presName="Name1" presStyleCnt="0"/>
      <dgm:spPr/>
    </dgm:pt>
    <dgm:pt modelId="{8012F8DA-BA97-4EC4-BCF2-77206E4B9C24}" type="pres">
      <dgm:prSet presAssocID="{DFC87916-0D07-4416-A819-4F6E69A653C8}" presName="cycle" presStyleCnt="0"/>
      <dgm:spPr/>
    </dgm:pt>
    <dgm:pt modelId="{AE13EB0C-2C27-4F5E-ADA9-119AC706FAF4}" type="pres">
      <dgm:prSet presAssocID="{DFC87916-0D07-4416-A819-4F6E69A653C8}" presName="srcNode" presStyleLbl="node1" presStyleIdx="0" presStyleCnt="1"/>
      <dgm:spPr/>
    </dgm:pt>
    <dgm:pt modelId="{6068C5FB-AACB-44E9-A8F1-D9E13EE76EE3}" type="pres">
      <dgm:prSet presAssocID="{DFC87916-0D07-4416-A819-4F6E69A653C8}" presName="conn" presStyleLbl="parChTrans1D2" presStyleIdx="0" presStyleCnt="1"/>
      <dgm:spPr/>
      <dgm:t>
        <a:bodyPr/>
        <a:lstStyle/>
        <a:p>
          <a:endParaRPr lang="es-CO"/>
        </a:p>
      </dgm:t>
    </dgm:pt>
    <dgm:pt modelId="{FCDC36A9-858B-406E-864C-E5AB46EDF200}" type="pres">
      <dgm:prSet presAssocID="{DFC87916-0D07-4416-A819-4F6E69A653C8}" presName="extraNode" presStyleLbl="node1" presStyleIdx="0" presStyleCnt="1"/>
      <dgm:spPr/>
    </dgm:pt>
    <dgm:pt modelId="{7A57A4E1-78AB-4616-A14F-F94F6B96339D}" type="pres">
      <dgm:prSet presAssocID="{DFC87916-0D07-4416-A819-4F6E69A653C8}" presName="dstNode" presStyleLbl="node1" presStyleIdx="0" presStyleCnt="1"/>
      <dgm:spPr/>
    </dgm:pt>
    <dgm:pt modelId="{F915D624-1424-42ED-9AEF-BFAE649046B1}" type="pres">
      <dgm:prSet presAssocID="{0F8813D5-9F3F-454A-B06A-BE8A410C0978}" presName="text_1" presStyleLbl="node1" presStyleIdx="0" presStyleCnt="1" custScaleX="98020" custScaleY="146561" custLinFactNeighborX="42" custLinFactNeighborY="418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C9C966-65BF-4C25-B681-2971B8B24B71}" type="pres">
      <dgm:prSet presAssocID="{0F8813D5-9F3F-454A-B06A-BE8A410C0978}" presName="accent_1" presStyleCnt="0"/>
      <dgm:spPr/>
    </dgm:pt>
    <dgm:pt modelId="{6EB22075-FA4F-4B7A-BE5F-2E45925F10ED}" type="pres">
      <dgm:prSet presAssocID="{0F8813D5-9F3F-454A-B06A-BE8A410C0978}" presName="accentRepeatNode" presStyleLbl="solidFgAcc1" presStyleIdx="0" presStyleCnt="1" custScaleX="88122" custScaleY="82475" custLinFactNeighborY="4091"/>
      <dgm:spPr>
        <a:xfrm>
          <a:off x="59076" y="318120"/>
          <a:ext cx="1060401" cy="106040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gm:spPr>
    </dgm:pt>
  </dgm:ptLst>
  <dgm:cxnLst>
    <dgm:cxn modelId="{167C9140-CC13-4E34-A6E2-F3591B6F99F6}" srcId="{DFC87916-0D07-4416-A819-4F6E69A653C8}" destId="{0F8813D5-9F3F-454A-B06A-BE8A410C0978}" srcOrd="0" destOrd="0" parTransId="{26DE9A9A-E50C-4BD4-8C91-CFB1BA0730C2}" sibTransId="{E7844316-066F-4F71-AB0C-EC6065F63C57}"/>
    <dgm:cxn modelId="{74CFBE4E-95C2-4288-8A48-C93D38D07AEB}" type="presOf" srcId="{DFC87916-0D07-4416-A819-4F6E69A653C8}" destId="{93C58CDD-1485-4FB8-8ED8-2EF21BD8A69C}" srcOrd="0" destOrd="0" presId="urn:microsoft.com/office/officeart/2008/layout/VerticalCurvedList"/>
    <dgm:cxn modelId="{B1250909-2966-4D98-9FB2-89869C76949C}" type="presOf" srcId="{E7844316-066F-4F71-AB0C-EC6065F63C57}" destId="{6068C5FB-AACB-44E9-A8F1-D9E13EE76EE3}" srcOrd="0" destOrd="0" presId="urn:microsoft.com/office/officeart/2008/layout/VerticalCurvedList"/>
    <dgm:cxn modelId="{451FA004-CF01-43F2-8265-AD156750138B}" type="presOf" srcId="{0F8813D5-9F3F-454A-B06A-BE8A410C0978}" destId="{F915D624-1424-42ED-9AEF-BFAE649046B1}" srcOrd="0" destOrd="0" presId="urn:microsoft.com/office/officeart/2008/layout/VerticalCurvedList"/>
    <dgm:cxn modelId="{3F51B43B-7FDD-44E1-8BCF-7DD948093A33}" type="presParOf" srcId="{93C58CDD-1485-4FB8-8ED8-2EF21BD8A69C}" destId="{63430F80-A3FB-4A58-B4A6-AC067A3076C9}" srcOrd="0" destOrd="0" presId="urn:microsoft.com/office/officeart/2008/layout/VerticalCurvedList"/>
    <dgm:cxn modelId="{FE55C622-DE85-4132-B79F-07E9083B732C}" type="presParOf" srcId="{63430F80-A3FB-4A58-B4A6-AC067A3076C9}" destId="{8012F8DA-BA97-4EC4-BCF2-77206E4B9C24}" srcOrd="0" destOrd="0" presId="urn:microsoft.com/office/officeart/2008/layout/VerticalCurvedList"/>
    <dgm:cxn modelId="{C48AD893-FF46-48AA-A234-945500F12C19}" type="presParOf" srcId="{8012F8DA-BA97-4EC4-BCF2-77206E4B9C24}" destId="{AE13EB0C-2C27-4F5E-ADA9-119AC706FAF4}" srcOrd="0" destOrd="0" presId="urn:microsoft.com/office/officeart/2008/layout/VerticalCurvedList"/>
    <dgm:cxn modelId="{274B6104-5F94-41DF-A59B-F3A86BEB59E1}" type="presParOf" srcId="{8012F8DA-BA97-4EC4-BCF2-77206E4B9C24}" destId="{6068C5FB-AACB-44E9-A8F1-D9E13EE76EE3}" srcOrd="1" destOrd="0" presId="urn:microsoft.com/office/officeart/2008/layout/VerticalCurvedList"/>
    <dgm:cxn modelId="{A21854CB-A33F-4546-8A4D-3CF0C244FBBA}" type="presParOf" srcId="{8012F8DA-BA97-4EC4-BCF2-77206E4B9C24}" destId="{FCDC36A9-858B-406E-864C-E5AB46EDF200}" srcOrd="2" destOrd="0" presId="urn:microsoft.com/office/officeart/2008/layout/VerticalCurvedList"/>
    <dgm:cxn modelId="{14870F0B-7DA4-420F-AFA4-F8882133FAEF}" type="presParOf" srcId="{8012F8DA-BA97-4EC4-BCF2-77206E4B9C24}" destId="{7A57A4E1-78AB-4616-A14F-F94F6B96339D}" srcOrd="3" destOrd="0" presId="urn:microsoft.com/office/officeart/2008/layout/VerticalCurvedList"/>
    <dgm:cxn modelId="{C55D26EA-F977-45D3-B1A3-1E4AB783A5EA}" type="presParOf" srcId="{63430F80-A3FB-4A58-B4A6-AC067A3076C9}" destId="{F915D624-1424-42ED-9AEF-BFAE649046B1}" srcOrd="1" destOrd="0" presId="urn:microsoft.com/office/officeart/2008/layout/VerticalCurvedList"/>
    <dgm:cxn modelId="{01EE1E22-15FE-4E56-8988-253AB8BE6F86}" type="presParOf" srcId="{63430F80-A3FB-4A58-B4A6-AC067A3076C9}" destId="{77C9C966-65BF-4C25-B681-2971B8B24B71}" srcOrd="2" destOrd="0" presId="urn:microsoft.com/office/officeart/2008/layout/VerticalCurvedList"/>
    <dgm:cxn modelId="{A622440C-31B8-4991-9A8B-919527CC48FF}" type="presParOf" srcId="{77C9C966-65BF-4C25-B681-2971B8B24B71}" destId="{6EB22075-FA4F-4B7A-BE5F-2E45925F10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87916-0D07-4416-A819-4F6E69A653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90F8E-8A17-47A9-97E9-7FB875DAEFCD}">
      <dgm:prSet phldrT="[Texto]" custT="1"/>
      <dgm:spPr>
        <a:solidFill>
          <a:srgbClr val="92AA4C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1395350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rgbClr val="E3EACF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B8B14073-A043-41B8-A582-3DF6AB78F2D9}" type="parTrans" cxnId="{00E0CA19-2749-40A7-A476-186051A13537}">
      <dgm:prSet/>
      <dgm:spPr/>
      <dgm:t>
        <a:bodyPr/>
        <a:lstStyle/>
        <a:p>
          <a:endParaRPr lang="en-US"/>
        </a:p>
      </dgm:t>
    </dgm:pt>
    <dgm:pt modelId="{D970E121-DFA1-4223-921E-2E982DEC1980}" type="sibTrans" cxnId="{00E0CA19-2749-40A7-A476-186051A13537}">
      <dgm:prSet/>
      <dgm:spPr/>
      <dgm:t>
        <a:bodyPr/>
        <a:lstStyle/>
        <a:p>
          <a:endParaRPr lang="en-US"/>
        </a:p>
      </dgm:t>
    </dgm:pt>
    <dgm:pt modelId="{93C58CDD-1485-4FB8-8ED8-2EF21BD8A69C}" type="pres">
      <dgm:prSet presAssocID="{DFC87916-0D07-4416-A819-4F6E69A653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63430F80-A3FB-4A58-B4A6-AC067A3076C9}" type="pres">
      <dgm:prSet presAssocID="{DFC87916-0D07-4416-A819-4F6E69A653C8}" presName="Name1" presStyleCnt="0"/>
      <dgm:spPr/>
    </dgm:pt>
    <dgm:pt modelId="{8012F8DA-BA97-4EC4-BCF2-77206E4B9C24}" type="pres">
      <dgm:prSet presAssocID="{DFC87916-0D07-4416-A819-4F6E69A653C8}" presName="cycle" presStyleCnt="0"/>
      <dgm:spPr/>
    </dgm:pt>
    <dgm:pt modelId="{AE13EB0C-2C27-4F5E-ADA9-119AC706FAF4}" type="pres">
      <dgm:prSet presAssocID="{DFC87916-0D07-4416-A819-4F6E69A653C8}" presName="srcNode" presStyleLbl="node1" presStyleIdx="0" presStyleCnt="1"/>
      <dgm:spPr/>
    </dgm:pt>
    <dgm:pt modelId="{6068C5FB-AACB-44E9-A8F1-D9E13EE76EE3}" type="pres">
      <dgm:prSet presAssocID="{DFC87916-0D07-4416-A819-4F6E69A653C8}" presName="conn" presStyleLbl="parChTrans1D2" presStyleIdx="0" presStyleCnt="1"/>
      <dgm:spPr/>
      <dgm:t>
        <a:bodyPr/>
        <a:lstStyle/>
        <a:p>
          <a:endParaRPr lang="es-CO"/>
        </a:p>
      </dgm:t>
    </dgm:pt>
    <dgm:pt modelId="{FCDC36A9-858B-406E-864C-E5AB46EDF200}" type="pres">
      <dgm:prSet presAssocID="{DFC87916-0D07-4416-A819-4F6E69A653C8}" presName="extraNode" presStyleLbl="node1" presStyleIdx="0" presStyleCnt="1"/>
      <dgm:spPr/>
    </dgm:pt>
    <dgm:pt modelId="{7A57A4E1-78AB-4616-A14F-F94F6B96339D}" type="pres">
      <dgm:prSet presAssocID="{DFC87916-0D07-4416-A819-4F6E69A653C8}" presName="dstNode" presStyleLbl="node1" presStyleIdx="0" presStyleCnt="1"/>
      <dgm:spPr/>
    </dgm:pt>
    <dgm:pt modelId="{67C5119B-4F07-42C8-B2FF-9C98286D0C3A}" type="pres">
      <dgm:prSet presAssocID="{5BB90F8E-8A17-47A9-97E9-7FB875DAEFCD}" presName="text_1" presStyleLbl="node1" presStyleIdx="0" presStyleCnt="1" custLinFactNeighborX="0" custLinFactNeighborY="-144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B121B3-3B3E-4F07-865A-54892446B37D}" type="pres">
      <dgm:prSet presAssocID="{5BB90F8E-8A17-47A9-97E9-7FB875DAEFCD}" presName="accent_1" presStyleCnt="0"/>
      <dgm:spPr/>
    </dgm:pt>
    <dgm:pt modelId="{787098E9-49DF-452E-9355-594304D5D6E8}" type="pres">
      <dgm:prSet presAssocID="{5BB90F8E-8A17-47A9-97E9-7FB875DAEFCD}" presName="accentRepeatNode" presStyleLbl="solidFgAcc1" presStyleIdx="0" presStyleCnt="1" custScaleX="87970" custScaleY="89141" custLinFactNeighborX="3502" custLinFactNeighborY="-5707"/>
      <dgm:spPr>
        <a:xfrm>
          <a:off x="59076" y="2863084"/>
          <a:ext cx="1060401" cy="106040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gm:spPr>
    </dgm:pt>
  </dgm:ptLst>
  <dgm:cxnLst>
    <dgm:cxn modelId="{77B7F28E-6668-4E28-8F82-D5F719A17705}" type="presOf" srcId="{5BB90F8E-8A17-47A9-97E9-7FB875DAEFCD}" destId="{67C5119B-4F07-42C8-B2FF-9C98286D0C3A}" srcOrd="0" destOrd="0" presId="urn:microsoft.com/office/officeart/2008/layout/VerticalCurvedList"/>
    <dgm:cxn modelId="{00E0CA19-2749-40A7-A476-186051A13537}" srcId="{DFC87916-0D07-4416-A819-4F6E69A653C8}" destId="{5BB90F8E-8A17-47A9-97E9-7FB875DAEFCD}" srcOrd="0" destOrd="0" parTransId="{B8B14073-A043-41B8-A582-3DF6AB78F2D9}" sibTransId="{D970E121-DFA1-4223-921E-2E982DEC1980}"/>
    <dgm:cxn modelId="{74CFBE4E-95C2-4288-8A48-C93D38D07AEB}" type="presOf" srcId="{DFC87916-0D07-4416-A819-4F6E69A653C8}" destId="{93C58CDD-1485-4FB8-8ED8-2EF21BD8A69C}" srcOrd="0" destOrd="0" presId="urn:microsoft.com/office/officeart/2008/layout/VerticalCurvedList"/>
    <dgm:cxn modelId="{B5D18797-4706-4986-83FD-E5E8628FD025}" type="presOf" srcId="{D970E121-DFA1-4223-921E-2E982DEC1980}" destId="{6068C5FB-AACB-44E9-A8F1-D9E13EE76EE3}" srcOrd="0" destOrd="0" presId="urn:microsoft.com/office/officeart/2008/layout/VerticalCurvedList"/>
    <dgm:cxn modelId="{3F51B43B-7FDD-44E1-8BCF-7DD948093A33}" type="presParOf" srcId="{93C58CDD-1485-4FB8-8ED8-2EF21BD8A69C}" destId="{63430F80-A3FB-4A58-B4A6-AC067A3076C9}" srcOrd="0" destOrd="0" presId="urn:microsoft.com/office/officeart/2008/layout/VerticalCurvedList"/>
    <dgm:cxn modelId="{FE55C622-DE85-4132-B79F-07E9083B732C}" type="presParOf" srcId="{63430F80-A3FB-4A58-B4A6-AC067A3076C9}" destId="{8012F8DA-BA97-4EC4-BCF2-77206E4B9C24}" srcOrd="0" destOrd="0" presId="urn:microsoft.com/office/officeart/2008/layout/VerticalCurvedList"/>
    <dgm:cxn modelId="{C48AD893-FF46-48AA-A234-945500F12C19}" type="presParOf" srcId="{8012F8DA-BA97-4EC4-BCF2-77206E4B9C24}" destId="{AE13EB0C-2C27-4F5E-ADA9-119AC706FAF4}" srcOrd="0" destOrd="0" presId="urn:microsoft.com/office/officeart/2008/layout/VerticalCurvedList"/>
    <dgm:cxn modelId="{274B6104-5F94-41DF-A59B-F3A86BEB59E1}" type="presParOf" srcId="{8012F8DA-BA97-4EC4-BCF2-77206E4B9C24}" destId="{6068C5FB-AACB-44E9-A8F1-D9E13EE76EE3}" srcOrd="1" destOrd="0" presId="urn:microsoft.com/office/officeart/2008/layout/VerticalCurvedList"/>
    <dgm:cxn modelId="{A21854CB-A33F-4546-8A4D-3CF0C244FBBA}" type="presParOf" srcId="{8012F8DA-BA97-4EC4-BCF2-77206E4B9C24}" destId="{FCDC36A9-858B-406E-864C-E5AB46EDF200}" srcOrd="2" destOrd="0" presId="urn:microsoft.com/office/officeart/2008/layout/VerticalCurvedList"/>
    <dgm:cxn modelId="{14870F0B-7DA4-420F-AFA4-F8882133FAEF}" type="presParOf" srcId="{8012F8DA-BA97-4EC4-BCF2-77206E4B9C24}" destId="{7A57A4E1-78AB-4616-A14F-F94F6B96339D}" srcOrd="3" destOrd="0" presId="urn:microsoft.com/office/officeart/2008/layout/VerticalCurvedList"/>
    <dgm:cxn modelId="{094DAF33-8661-4D47-9C69-C03AD05AF6F6}" type="presParOf" srcId="{63430F80-A3FB-4A58-B4A6-AC067A3076C9}" destId="{67C5119B-4F07-42C8-B2FF-9C98286D0C3A}" srcOrd="1" destOrd="0" presId="urn:microsoft.com/office/officeart/2008/layout/VerticalCurvedList"/>
    <dgm:cxn modelId="{A3438B40-A0B9-4AA0-9421-AD03F54E42E3}" type="presParOf" srcId="{63430F80-A3FB-4A58-B4A6-AC067A3076C9}" destId="{4BB121B3-3B3E-4F07-865A-54892446B37D}" srcOrd="2" destOrd="0" presId="urn:microsoft.com/office/officeart/2008/layout/VerticalCurvedList"/>
    <dgm:cxn modelId="{A229BDD6-51AE-4BF5-9267-D44DB8EDF8BC}" type="presParOf" srcId="{4BB121B3-3B3E-4F07-865A-54892446B37D}" destId="{787098E9-49DF-452E-9355-594304D5D6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42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48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9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7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2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9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6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77FF-408C-445D-A8A4-16226767BE7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F17947-2DCA-4EBB-856F-25B439E0BD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hyperlink" Target="https://elproyectomatriz.wordpress.com/2010/08/02/la-liberacion-de-los-pueblos-no-sera-televisada-ii/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5F7C298-EA80-4D65-BC73-BF8EB6D4E631}"/>
              </a:ext>
            </a:extLst>
          </p:cNvPr>
          <p:cNvSpPr txBox="1"/>
          <p:nvPr/>
        </p:nvSpPr>
        <p:spPr>
          <a:xfrm>
            <a:off x="2443397" y="523025"/>
            <a:ext cx="5974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2">
                    <a:lumMod val="25000"/>
                  </a:schemeClr>
                </a:solidFill>
              </a:rPr>
              <a:t>Bienvenidos a nuestra Asamblea </a:t>
            </a:r>
          </a:p>
          <a:p>
            <a:r>
              <a:rPr lang="es-CO" sz="2800" dirty="0">
                <a:solidFill>
                  <a:schemeClr val="bg2">
                    <a:lumMod val="25000"/>
                  </a:schemeClr>
                </a:solidFill>
              </a:rPr>
              <a:t>Nacional Ordinaria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492F6E2-018E-4169-8F2B-C5109E1844E0}"/>
              </a:ext>
            </a:extLst>
          </p:cNvPr>
          <p:cNvSpPr txBox="1"/>
          <p:nvPr/>
        </p:nvSpPr>
        <p:spPr>
          <a:xfrm>
            <a:off x="2863124" y="2014585"/>
            <a:ext cx="9074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>
                <a:solidFill>
                  <a:schemeClr val="bg2">
                    <a:lumMod val="50000"/>
                  </a:schemeClr>
                </a:solidFill>
              </a:rPr>
              <a:t>Una oportunidad para promover el cambio y fortalecer nuestros vínculos de estar juntos y buscar el progreso de todas las facultades asociadas.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0AC768-859A-46E6-8AA9-57ED737A8F33}"/>
              </a:ext>
            </a:extLst>
          </p:cNvPr>
          <p:cNvSpPr txBox="1"/>
          <p:nvPr/>
        </p:nvSpPr>
        <p:spPr>
          <a:xfrm>
            <a:off x="6096000" y="4616972"/>
            <a:ext cx="5646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2">
                    <a:lumMod val="25000"/>
                  </a:schemeClr>
                </a:solidFill>
              </a:rPr>
              <a:t>Junta Directiva Nacional 2019 – 2021</a:t>
            </a:r>
          </a:p>
          <a:p>
            <a:pPr algn="r"/>
            <a:r>
              <a:rPr lang="es-CO" sz="2400" dirty="0">
                <a:solidFill>
                  <a:schemeClr val="bg2">
                    <a:lumMod val="25000"/>
                  </a:schemeClr>
                </a:solidFill>
              </a:rPr>
              <a:t>Guillermo Londoño Orozco</a:t>
            </a:r>
            <a:endParaRPr lang="es-CO" sz="2400" dirty="0">
              <a:solidFill>
                <a:srgbClr val="FF0000"/>
              </a:solidFill>
            </a:endParaRPr>
          </a:p>
          <a:p>
            <a:pPr algn="r"/>
            <a:r>
              <a:rPr lang="es-CO" sz="2400" dirty="0">
                <a:solidFill>
                  <a:schemeClr val="bg2">
                    <a:lumMod val="25000"/>
                  </a:schemeClr>
                </a:solidFill>
              </a:rPr>
              <a:t>Julio 2 de 2020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243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547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en Política Pública y Normatividad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100A39D-24A9-49AF-BF5A-28AF02BF8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479" y="204636"/>
            <a:ext cx="2985564" cy="7997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C783247-1DD6-4B00-A03A-F20848845901}"/>
              </a:ext>
            </a:extLst>
          </p:cNvPr>
          <p:cNvSpPr txBox="1"/>
          <p:nvPr/>
        </p:nvSpPr>
        <p:spPr>
          <a:xfrm>
            <a:off x="603276" y="1334127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Convenio Marco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F5F5CEC-910A-467B-A32B-6DEEF3F3389E}"/>
              </a:ext>
            </a:extLst>
          </p:cNvPr>
          <p:cNvSpPr/>
          <p:nvPr/>
        </p:nvSpPr>
        <p:spPr>
          <a:xfrm>
            <a:off x="562135" y="1733250"/>
            <a:ext cx="54793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Articular acciones para el diseño, implementación y evaluación de procesos y proyectos relacionadas con la formación inicial, en servicio y avanzada de docentes y directivos.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Fortalecer el desarrollo de capacidades de investigación de docentes de educación preescolar, básica y media del sector oficial e IES.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Promover la innovación educativa y el uso de tecnologías digitales que estimulen procesos de formación integral en contextos educativos diversos.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85CA6AD-D1BC-4F30-8994-2BB92F25D75B}"/>
              </a:ext>
            </a:extLst>
          </p:cNvPr>
          <p:cNvSpPr/>
          <p:nvPr/>
        </p:nvSpPr>
        <p:spPr>
          <a:xfrm>
            <a:off x="594376" y="5334193"/>
            <a:ext cx="5432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Comisión Asesora para la enseñanza de la Historia de Colombia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EF566501-02C4-41BC-9CDB-6146B9AB4897}"/>
              </a:ext>
            </a:extLst>
          </p:cNvPr>
          <p:cNvSpPr/>
          <p:nvPr/>
        </p:nvSpPr>
        <p:spPr>
          <a:xfrm>
            <a:off x="6622920" y="1330794"/>
            <a:ext cx="5432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Mesa Técnica del Comité Nacional de Convivencia Escolar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24BC391E-D110-4262-9A48-DA9B36D47961}"/>
              </a:ext>
            </a:extLst>
          </p:cNvPr>
          <p:cNvSpPr/>
          <p:nvPr/>
        </p:nvSpPr>
        <p:spPr>
          <a:xfrm>
            <a:off x="6622920" y="1942638"/>
            <a:ext cx="5432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Aportes Lineamientos: Formación docente, trayectorias completas y Deserción - </a:t>
            </a:r>
            <a:r>
              <a:rPr lang="es-ES" sz="1600" b="1" dirty="0" err="1">
                <a:solidFill>
                  <a:schemeClr val="bg2">
                    <a:lumMod val="25000"/>
                  </a:schemeClr>
                </a:solidFill>
              </a:rPr>
              <a:t>UniAndes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90EDFCD-6E79-4548-AFC5-E3FF8A56C72D}"/>
              </a:ext>
            </a:extLst>
          </p:cNvPr>
          <p:cNvSpPr/>
          <p:nvPr/>
        </p:nvSpPr>
        <p:spPr>
          <a:xfrm>
            <a:off x="6622920" y="2737845"/>
            <a:ext cx="5432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Aportes Lineamientos  de Política para la Educación Rural - </a:t>
            </a:r>
            <a:r>
              <a:rPr lang="es-ES" sz="1600" b="1" dirty="0" err="1">
                <a:solidFill>
                  <a:schemeClr val="bg2">
                    <a:lumMod val="25000"/>
                  </a:schemeClr>
                </a:solidFill>
              </a:rPr>
              <a:t>UniSalle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E75ADFF-BD80-4393-90A0-B15F5782D28F}"/>
              </a:ext>
            </a:extLst>
          </p:cNvPr>
          <p:cNvSpPr/>
          <p:nvPr/>
        </p:nvSpPr>
        <p:spPr>
          <a:xfrm>
            <a:off x="6622920" y="5330567"/>
            <a:ext cx="5432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Comisión para el análisis de recursos en educación – junio 18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2D8A7821-8953-402A-ADA9-B9AB54DE6F45}"/>
              </a:ext>
            </a:extLst>
          </p:cNvPr>
          <p:cNvSpPr/>
          <p:nvPr/>
        </p:nvSpPr>
        <p:spPr>
          <a:xfrm>
            <a:off x="6622920" y="4324930"/>
            <a:ext cx="5432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Acompañamiento para presentarse en convocatoria del MEN sobre alfabetización CLEI1</a:t>
            </a:r>
          </a:p>
          <a:p>
            <a:pPr>
              <a:buClr>
                <a:srgbClr val="FFC000"/>
              </a:buClr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Junio 16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D2781D6-BAED-479A-B3E3-BE866C4142CE}"/>
              </a:ext>
            </a:extLst>
          </p:cNvPr>
          <p:cNvSpPr/>
          <p:nvPr/>
        </p:nvSpPr>
        <p:spPr>
          <a:xfrm>
            <a:off x="6622920" y="3544143"/>
            <a:ext cx="5432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Acompañamiento para presentarse en convocatoria MINCIENCIAS Y MEN – mayo 15</a:t>
            </a:r>
          </a:p>
        </p:txBody>
      </p:sp>
    </p:spTree>
    <p:extLst>
      <p:ext uri="{BB962C8B-B14F-4D97-AF65-F5344CB8AC3E}">
        <p14:creationId xmlns:p14="http://schemas.microsoft.com/office/powerpoint/2010/main" val="397671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547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Gestión en Política Pública y Normatividad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57A3E80-4F5A-43AF-9CF0-9E1F2278C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767" y="1131145"/>
            <a:ext cx="2204029" cy="8775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227110D-875A-4F4E-BA2B-BEF3FBD15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279" y="4154687"/>
            <a:ext cx="2301004" cy="139835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A44BA08-2F65-4086-B250-3419618CCDFA}"/>
              </a:ext>
            </a:extLst>
          </p:cNvPr>
          <p:cNvSpPr/>
          <p:nvPr/>
        </p:nvSpPr>
        <p:spPr>
          <a:xfrm>
            <a:off x="1019330" y="1273262"/>
            <a:ext cx="8889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Mesa de trabajo para prueba Saber Pro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Revisión del marco de referencia de la prueba Saber Pro.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Preguntas para contribuir en el análisis.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Cruces de información estadística en genéricas como en las específicas.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Socializar los resultados estadísticos de los módulos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Talleres de conocimiento de las pruebas, uso de los resultados para apropiación de los resultados.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Revisar la incorporación de contextos y escenarios en algunos de los ítems de las pruebas.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1C23C4E5-DCA7-4604-8A62-369A052BF2E5}"/>
              </a:ext>
            </a:extLst>
          </p:cNvPr>
          <p:cNvSpPr/>
          <p:nvPr/>
        </p:nvSpPr>
        <p:spPr>
          <a:xfrm>
            <a:off x="1019330" y="3580259"/>
            <a:ext cx="86139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Participación en la reforma de la entidad. Plan de Alivios e Incentivos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Se aceptaron los primeros cuatro puntos de nueve que implementará el </a:t>
            </a:r>
            <a:r>
              <a:rPr lang="es-ES" sz="1600" dirty="0" err="1">
                <a:solidFill>
                  <a:schemeClr val="accent4">
                    <a:lumMod val="75000"/>
                  </a:schemeClr>
                </a:solidFill>
              </a:rPr>
              <a:t>Icetex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 en el corto plazo. Estos fueron: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Condonación de intereses corrientes vencidos y mora para créditos en etapa de amortización con dificultad de pago y mora entre 30 y 90 días.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Habilitación de 4 giros adicionales para los usuarios que hayan recibido la totalidad de desembolsos del </a:t>
            </a:r>
            <a:r>
              <a:rPr lang="es-ES" sz="1600" dirty="0" err="1">
                <a:solidFill>
                  <a:schemeClr val="accent4">
                    <a:lumMod val="75000"/>
                  </a:schemeClr>
                </a:solidFill>
              </a:rPr>
              <a:t>Icetex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Autorización para el cambio de línea de crédito elegida.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Ampliación del plazo para pago.</a:t>
            </a:r>
          </a:p>
          <a:p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Nota: Todas las actualizaciones y boletines, se cargarán en la web de </a:t>
            </a:r>
            <a:r>
              <a:rPr lang="es-ES" sz="1600" b="1" dirty="0" err="1">
                <a:solidFill>
                  <a:schemeClr val="accent4">
                    <a:lumMod val="75000"/>
                  </a:schemeClr>
                </a:solidFill>
              </a:rPr>
              <a:t>Ascofade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3" name="Gráfico 12" descr="Marca de insignia1">
            <a:extLst>
              <a:ext uri="{FF2B5EF4-FFF2-40B4-BE49-F238E27FC236}">
                <a16:creationId xmlns="" xmlns:a16="http://schemas.microsoft.com/office/drawing/2014/main" id="{16F9FA58-ECDD-434F-822D-DF11A0CA27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7166" y="1873462"/>
            <a:ext cx="354148" cy="304800"/>
          </a:xfrm>
          <a:prstGeom prst="rect">
            <a:avLst/>
          </a:prstGeom>
        </p:spPr>
      </p:pic>
      <p:pic>
        <p:nvPicPr>
          <p:cNvPr id="16" name="Gráfico 15" descr="Marca de insignia1">
            <a:extLst>
              <a:ext uri="{FF2B5EF4-FFF2-40B4-BE49-F238E27FC236}">
                <a16:creationId xmlns="" xmlns:a16="http://schemas.microsoft.com/office/drawing/2014/main" id="{2B08C175-8923-4A98-99CD-702E7FB53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8479" y="1621127"/>
            <a:ext cx="35414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1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7A8541A-E5E2-40A6-A334-B429200C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882" y="2756719"/>
            <a:ext cx="1592113" cy="12091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de Alianzas 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C32A8AA-BC05-4890-BAAD-AE875DCE3C1B}"/>
              </a:ext>
            </a:extLst>
          </p:cNvPr>
          <p:cNvSpPr/>
          <p:nvPr/>
        </p:nvSpPr>
        <p:spPr>
          <a:xfrm>
            <a:off x="6403949" y="4287832"/>
            <a:ext cx="4512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Liderazgo Escolar (BID,FEXE,F.COMPARTIR, </a:t>
            </a:r>
            <a:r>
              <a:rPr lang="es-ES" sz="1600" b="1" dirty="0" err="1">
                <a:solidFill>
                  <a:schemeClr val="accent4">
                    <a:lumMod val="75000"/>
                  </a:schemeClr>
                </a:solidFill>
              </a:rPr>
              <a:t>ONGs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, 4 IES)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. elementos para generar un marco para la buena dirección en instituciones educativas, formación de directivos docentes relacionados con la Guía 34.  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A68512DC-F368-4549-A26E-EA75CFD9DBC6}"/>
              </a:ext>
            </a:extLst>
          </p:cNvPr>
          <p:cNvSpPr/>
          <p:nvPr/>
        </p:nvSpPr>
        <p:spPr>
          <a:xfrm>
            <a:off x="7548766" y="1239520"/>
            <a:ext cx="36426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Fundación Compartir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Coalición Latinoamericana para la Excelencia Docente. incidir en el desarrollo de políticas públicas para la excelencia docente en América Latina. 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1BCECD79-CA2E-4B53-82CD-E0F08D172C21}"/>
              </a:ext>
            </a:extLst>
          </p:cNvPr>
          <p:cNvSpPr/>
          <p:nvPr/>
        </p:nvSpPr>
        <p:spPr>
          <a:xfrm>
            <a:off x="3001361" y="1683430"/>
            <a:ext cx="3760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Feria EDUTHECNIA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:  Primera feria latinoamericana de tecnología e innovación especializada marzo 2021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35F869D-045F-49D9-90E5-F895E9A6A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56" y="1477258"/>
            <a:ext cx="2389852" cy="1077217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834A9D59-E33A-482C-A775-74397721ACEF}"/>
              </a:ext>
            </a:extLst>
          </p:cNvPr>
          <p:cNvSpPr/>
          <p:nvPr/>
        </p:nvSpPr>
        <p:spPr>
          <a:xfrm>
            <a:off x="524556" y="2839958"/>
            <a:ext cx="5450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Creación y el desarrollo de contenidos a través de medios interactivos tanto análogos como digitales; 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Utilización de recursos tecnológicos e innovativos en los diferentes ecosistemas educativos y sociales; </a:t>
            </a:r>
          </a:p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Reformulación de los métodos evaluativos por medio de productos y procesos que faciliten la evaluación formativa con prioridad a la realimentación y acompañamiento al proceso de aprendizaje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2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2715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de Alianzas 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F92DD02-D914-45FA-A9A0-74EB18C3D11C}"/>
              </a:ext>
            </a:extLst>
          </p:cNvPr>
          <p:cNvSpPr/>
          <p:nvPr/>
        </p:nvSpPr>
        <p:spPr>
          <a:xfrm>
            <a:off x="5568851" y="4276906"/>
            <a:ext cx="4399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Red Estrado. Red Latinoamericana de Estudios Sobre Trabajo Docente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III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Seminario nacional de la red estrado - Nodo Colombia. Trabajo Docente en Colombia: desafíos, Trayectos y posibilidades, Bogotá, mayo 8 de 2020. Tiene los siguientes propósitos</a:t>
            </a: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AA9AA1-93EB-433A-8D25-87D94F2D5350}"/>
              </a:ext>
            </a:extLst>
          </p:cNvPr>
          <p:cNvSpPr/>
          <p:nvPr/>
        </p:nvSpPr>
        <p:spPr>
          <a:xfrm>
            <a:off x="1281664" y="1289729"/>
            <a:ext cx="610847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ASCUN – Asociación Colombiana de Universidades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: Acciones conjuntas para el beneficio de las comunidades educativas y de la sociedad en general, bajo principios de autonomía institucional y atender los nuevos desafíos sociales, económicos, culturales, institucionales y políticos actuales: </a:t>
            </a:r>
          </a:p>
          <a:p>
            <a:pPr marL="2571750" lvl="5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Conversaciones de acuerdo nacional, </a:t>
            </a:r>
          </a:p>
          <a:p>
            <a:pPr marL="2571750" lvl="5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Plan decenal de educación, </a:t>
            </a:r>
          </a:p>
          <a:p>
            <a:pPr marL="2571750" lvl="5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Mesa nacional de convivencia, </a:t>
            </a:r>
          </a:p>
          <a:p>
            <a:pPr marL="2571750" lvl="5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</a:rPr>
              <a:t>Profesor universitario</a:t>
            </a: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</a:p>
          <a:p>
            <a:pPr marL="2571750" lvl="5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Ética y valores.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4A4920-0772-4065-ACFA-3872B6DDF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06" y="1289729"/>
            <a:ext cx="2600683" cy="9288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14A439F-92FF-457B-A1DE-7A2642381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8459" y="5106694"/>
            <a:ext cx="2145250" cy="13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13416" y="83153"/>
            <a:ext cx="4533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Movilización Institucional Regional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33F88C01-9009-4D14-8760-C1037CE16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227" y="606716"/>
            <a:ext cx="9446376" cy="54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23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4915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Planeación Estratégica – Hoja de Ruta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C521A7D-C59D-4FB8-94F0-E6B0296FF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889" y="699876"/>
            <a:ext cx="2378169" cy="12934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FEA46A2-3C7E-4063-A71E-890FEFD9E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87" y="1808381"/>
            <a:ext cx="2704469" cy="16256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D5C0BD6-B545-45E5-9F07-9D81A293A2FD}"/>
              </a:ext>
            </a:extLst>
          </p:cNvPr>
          <p:cNvSpPr txBox="1"/>
          <p:nvPr/>
        </p:nvSpPr>
        <p:spPr>
          <a:xfrm>
            <a:off x="1446549" y="4490315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I CUMBRE 2019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173E061-6E1C-4A9D-ACC9-9CEA6E965D1F}"/>
              </a:ext>
            </a:extLst>
          </p:cNvPr>
          <p:cNvSpPr txBox="1"/>
          <p:nvPr/>
        </p:nvSpPr>
        <p:spPr>
          <a:xfrm>
            <a:off x="1441421" y="4910010"/>
            <a:ext cx="4447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CONSULTORÍA  2019</a:t>
            </a:r>
          </a:p>
          <a:p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Estado actual de los programas de licenciaturas </a:t>
            </a:r>
          </a:p>
          <a:p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en Colombia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62187ED-6F1E-489A-9EAD-A16FF44C80E4}"/>
              </a:ext>
            </a:extLst>
          </p:cNvPr>
          <p:cNvSpPr txBox="1"/>
          <p:nvPr/>
        </p:nvSpPr>
        <p:spPr>
          <a:xfrm>
            <a:off x="544222" y="4003682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PLAN DE DESARROLLO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INTEGRAL 2011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2021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="" xmlns:a16="http://schemas.microsoft.com/office/drawing/2014/main" id="{8B08C52D-0256-41A2-81A1-DFE670262665}"/>
              </a:ext>
            </a:extLst>
          </p:cNvPr>
          <p:cNvSpPr/>
          <p:nvPr/>
        </p:nvSpPr>
        <p:spPr>
          <a:xfrm>
            <a:off x="4886793" y="2576220"/>
            <a:ext cx="1682120" cy="1625621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B99D0B8-74A7-4FE8-9736-8AC3A68B7A9A}"/>
              </a:ext>
            </a:extLst>
          </p:cNvPr>
          <p:cNvSpPr/>
          <p:nvPr/>
        </p:nvSpPr>
        <p:spPr>
          <a:xfrm>
            <a:off x="7257704" y="699876"/>
            <a:ext cx="44470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Somos una asociación de carácter académico cuya misión es coadyuvar al fortalecimiento de la formación de educadores en las instituciones asociadas, en procura de la calidad educativa de nuestro país.</a:t>
            </a: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Liderar acciones que contribuyan a la construcción de políticas públicas y al fortalecimiento de los ámbitos de actuación de las unidades académicas de educación para el desarrollo de procesos de formación docente con calidad y pertinencia.</a:t>
            </a: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Promover el desarrollo de proyectos académicos que respondan con calidad y pertinencia a las demandas educativas, humanas, sociales, tecnológicas, económicas, políticas y normativas de los educadores.</a:t>
            </a: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Acompañar la formulación, ejecución, seguimiento y evaluación de la política pública relacionada con la calidad de la educación y la formación de educadores.</a:t>
            </a: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1400" dirty="0" smtClean="0">
                <a:solidFill>
                  <a:schemeClr val="accent4">
                    <a:lumMod val="75000"/>
                  </a:schemeClr>
                </a:solidFill>
              </a:rPr>
              <a:t>Fortalecer </a:t>
            </a: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los procesos de gestión de la asociación para su sostenibilidad y buen funcionamiento.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7A8B818-6A2F-4F7C-AEC6-240B458197F6}"/>
              </a:ext>
            </a:extLst>
          </p:cNvPr>
          <p:cNvSpPr/>
          <p:nvPr/>
        </p:nvSpPr>
        <p:spPr>
          <a:xfrm>
            <a:off x="6069417" y="944084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Misión: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36B6A67-08C2-4E4C-9951-EE113E433DA6}"/>
              </a:ext>
            </a:extLst>
          </p:cNvPr>
          <p:cNvSpPr/>
          <p:nvPr/>
        </p:nvSpPr>
        <p:spPr>
          <a:xfrm>
            <a:off x="6069417" y="204379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Objetivo </a:t>
            </a:r>
          </a:p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general: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14C73E3-B76C-42B7-8CE6-A3590151F085}"/>
              </a:ext>
            </a:extLst>
          </p:cNvPr>
          <p:cNvSpPr/>
          <p:nvPr/>
        </p:nvSpPr>
        <p:spPr>
          <a:xfrm>
            <a:off x="6014255" y="3742071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Objetivo </a:t>
            </a:r>
          </a:p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específico 1: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C31FD2B9-5748-44F5-9118-8FBF34FCAEE4}"/>
              </a:ext>
            </a:extLst>
          </p:cNvPr>
          <p:cNvSpPr/>
          <p:nvPr/>
        </p:nvSpPr>
        <p:spPr>
          <a:xfrm>
            <a:off x="6033511" y="4947626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Objetivo </a:t>
            </a:r>
          </a:p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específico 2: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2052D9DF-FF5B-4F94-AC06-A9A76691E54D}"/>
              </a:ext>
            </a:extLst>
          </p:cNvPr>
          <p:cNvSpPr/>
          <p:nvPr/>
        </p:nvSpPr>
        <p:spPr>
          <a:xfrm>
            <a:off x="6069417" y="6009348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Objetivo </a:t>
            </a:r>
          </a:p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específico 3: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41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4915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Planeación Estratégica – Hoja de Ruta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B99D0B8-74A7-4FE8-9736-8AC3A68B7A9A}"/>
              </a:ext>
            </a:extLst>
          </p:cNvPr>
          <p:cNvSpPr/>
          <p:nvPr/>
        </p:nvSpPr>
        <p:spPr>
          <a:xfrm>
            <a:off x="2996902" y="699876"/>
            <a:ext cx="87078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Somos una asociación de carácter académico cuya misión es coadyuvar al fortalecimiento de la formación de educadores en las instituciones asociadas, en procura de la calidad educativa de nuestro país.</a:t>
            </a: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Liderar acciones que contribuyan a la construcción de políticas públicas y al fortalecimiento de los ámbitos de actuación de las unidades académicas de educación para el desarrollo de procesos de formación docente con calidad y pertinencia.</a:t>
            </a: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Promover el desarrollo de proyectos académicos que respondan con calidad y pertinencia a las demandas educativas, humanas, sociales, tecnológicas, económicas, políticas y normativas de los educadores.</a:t>
            </a: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Acompañar la formulación, ejecución, seguimiento y evaluación de la política pública relacionada con la calidad de la educación y la formación de educadores.</a:t>
            </a: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ES" sz="14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Propuesta de ajuste: Fortalecer los procesos de gestión de la asociación para su sostenibilidad y buen funcionamiento.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7A8B818-6A2F-4F7C-AEC6-240B458197F6}"/>
              </a:ext>
            </a:extLst>
          </p:cNvPr>
          <p:cNvSpPr/>
          <p:nvPr/>
        </p:nvSpPr>
        <p:spPr>
          <a:xfrm>
            <a:off x="1737261" y="944084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Misión: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36B6A67-08C2-4E4C-9951-EE113E433DA6}"/>
              </a:ext>
            </a:extLst>
          </p:cNvPr>
          <p:cNvSpPr/>
          <p:nvPr/>
        </p:nvSpPr>
        <p:spPr>
          <a:xfrm>
            <a:off x="1737261" y="1863917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Objetivo </a:t>
            </a:r>
          </a:p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</a:rPr>
              <a:t>general: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14C73E3-B76C-42B7-8CE6-A3590151F085}"/>
              </a:ext>
            </a:extLst>
          </p:cNvPr>
          <p:cNvSpPr/>
          <p:nvPr/>
        </p:nvSpPr>
        <p:spPr>
          <a:xfrm>
            <a:off x="1682099" y="3082503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Objetivo </a:t>
            </a:r>
          </a:p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específico 1: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C31FD2B9-5748-44F5-9118-8FBF34FCAEE4}"/>
              </a:ext>
            </a:extLst>
          </p:cNvPr>
          <p:cNvSpPr/>
          <p:nvPr/>
        </p:nvSpPr>
        <p:spPr>
          <a:xfrm>
            <a:off x="1701355" y="4108180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Objetivo </a:t>
            </a:r>
          </a:p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específico 2: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2052D9DF-FF5B-4F94-AC06-A9A76691E54D}"/>
              </a:ext>
            </a:extLst>
          </p:cNvPr>
          <p:cNvSpPr/>
          <p:nvPr/>
        </p:nvSpPr>
        <p:spPr>
          <a:xfrm>
            <a:off x="1737261" y="4975029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Objetivo </a:t>
            </a:r>
          </a:p>
          <a:p>
            <a:r>
              <a:rPr lang="es-ES" sz="1400" b="1" dirty="0">
                <a:solidFill>
                  <a:schemeClr val="bg2">
                    <a:lumMod val="25000"/>
                  </a:schemeClr>
                </a:solidFill>
              </a:rPr>
              <a:t>específico 3:</a:t>
            </a:r>
            <a:endParaRPr lang="en-US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765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Lista de actividades durante la cuarentena – Covid19 - 2020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DD94DBC-3F51-4FCC-A70E-2DD35C427D67}"/>
              </a:ext>
            </a:extLst>
          </p:cNvPr>
          <p:cNvSpPr txBox="1"/>
          <p:nvPr/>
        </p:nvSpPr>
        <p:spPr>
          <a:xfrm>
            <a:off x="1657184" y="726771"/>
            <a:ext cx="7332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Acompañamiento para la participación de: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una convocatoria de </a:t>
            </a:r>
            <a:r>
              <a:rPr lang="es-CO" dirty="0" err="1">
                <a:solidFill>
                  <a:schemeClr val="accent4">
                    <a:lumMod val="75000"/>
                  </a:schemeClr>
                </a:solidFill>
              </a:rPr>
              <a:t>MInciencias</a:t>
            </a:r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 entre abril -  mayo de 2020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una convocatoria del MEN entre mayo - junio de 2020 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FF1858A0-0318-4E93-A9E2-61EB474A0E4B}"/>
              </a:ext>
            </a:extLst>
          </p:cNvPr>
          <p:cNvSpPr txBox="1"/>
          <p:nvPr/>
        </p:nvSpPr>
        <p:spPr>
          <a:xfrm>
            <a:off x="2331739" y="1821560"/>
            <a:ext cx="5476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Invitación de convocatorias recientes del MEN:</a:t>
            </a:r>
          </a:p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Recursos educativos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EA224E92-9DB1-477C-9F16-B810A3DC9AB3}"/>
              </a:ext>
            </a:extLst>
          </p:cNvPr>
          <p:cNvSpPr txBox="1"/>
          <p:nvPr/>
        </p:nvSpPr>
        <p:spPr>
          <a:xfrm>
            <a:off x="2331739" y="2497267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Infografías de educación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6C63725-294D-4EEE-B2E3-6C1429312113}"/>
              </a:ext>
            </a:extLst>
          </p:cNvPr>
          <p:cNvSpPr txBox="1"/>
          <p:nvPr/>
        </p:nvSpPr>
        <p:spPr>
          <a:xfrm>
            <a:off x="1717144" y="4194078"/>
            <a:ext cx="6317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Divulgación de eventos académicos WEBINARS y otros</a:t>
            </a:r>
          </a:p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de las facultades asociadas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81FEEB9-FE6C-4D7E-BDFE-32810E513A16}"/>
              </a:ext>
            </a:extLst>
          </p:cNvPr>
          <p:cNvSpPr txBox="1"/>
          <p:nvPr/>
        </p:nvSpPr>
        <p:spPr>
          <a:xfrm>
            <a:off x="1882034" y="5612110"/>
            <a:ext cx="647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Divulgación de las tertulias pedagógicas de </a:t>
            </a:r>
            <a:r>
              <a:rPr lang="es-CO" dirty="0" err="1">
                <a:solidFill>
                  <a:schemeClr val="accent4">
                    <a:lumMod val="75000"/>
                  </a:schemeClr>
                </a:solidFill>
              </a:rPr>
              <a:t>RedEstrado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82548BB-85E6-4088-BC64-40C56D272C2A}"/>
              </a:ext>
            </a:extLst>
          </p:cNvPr>
          <p:cNvSpPr txBox="1"/>
          <p:nvPr/>
        </p:nvSpPr>
        <p:spPr>
          <a:xfrm>
            <a:off x="9353804" y="1913821"/>
            <a:ext cx="2255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Vídeo institucional para la celebración del día del maestro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63F0473-FFD4-4E9C-BE2A-3FAEC9E1C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326" y="1889249"/>
            <a:ext cx="1466848" cy="14654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E79B461-7F7C-437D-941C-586C1BB04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17" y="3211370"/>
            <a:ext cx="2250636" cy="126378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B728D93B-D501-4B8D-BEB4-F7059AF1E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487" y="5429304"/>
            <a:ext cx="1185040" cy="65887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BDFB00BF-35C5-4348-9CB3-DDDE33D740EF}"/>
              </a:ext>
            </a:extLst>
          </p:cNvPr>
          <p:cNvSpPr txBox="1"/>
          <p:nvPr/>
        </p:nvSpPr>
        <p:spPr>
          <a:xfrm>
            <a:off x="1767572" y="3398059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Actividades académicas al interior de los capítulos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41724CBF-0C81-4164-8DE3-CCD099E8BD3C}"/>
              </a:ext>
            </a:extLst>
          </p:cNvPr>
          <p:cNvSpPr txBox="1"/>
          <p:nvPr/>
        </p:nvSpPr>
        <p:spPr>
          <a:xfrm>
            <a:off x="1734632" y="5059972"/>
            <a:ext cx="633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accent4">
                    <a:lumMod val="75000"/>
                  </a:schemeClr>
                </a:solidFill>
              </a:rPr>
              <a:t>Desarrollo de actividades normales y mesas de trabajo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8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4397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D e s a f í o s    2 0 2 0     y    2 0 2 1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6B0E004-9537-4F96-ABED-95E981DC13DC}"/>
              </a:ext>
            </a:extLst>
          </p:cNvPr>
          <p:cNvSpPr/>
          <p:nvPr/>
        </p:nvSpPr>
        <p:spPr>
          <a:xfrm>
            <a:off x="2180103" y="1321838"/>
            <a:ext cx="94972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Programas de educación fortalecidos como base en la formación de la ciudadanía acorde a la diversidad poblacional y territorial.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Debatir alrededor de los criterios de acreditación.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Promover la diversidad en los PEI, acorde con la diversidad de procesos formativos.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Generar procesos educativos acordes con el momento actual de la ciencia, la cuarta revolución industrial y capaz de conversar con otras formas de conocimiento no científico.</a:t>
            </a:r>
          </a:p>
        </p:txBody>
      </p:sp>
    </p:spTree>
    <p:extLst>
      <p:ext uri="{BB962C8B-B14F-4D97-AF65-F5344CB8AC3E}">
        <p14:creationId xmlns:p14="http://schemas.microsoft.com/office/powerpoint/2010/main" val="358884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4397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D e s a f í o s    2 0 2 0     y    2 0 2 1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6B0E004-9537-4F96-ABED-95E981DC13DC}"/>
              </a:ext>
            </a:extLst>
          </p:cNvPr>
          <p:cNvSpPr/>
          <p:nvPr/>
        </p:nvSpPr>
        <p:spPr>
          <a:xfrm>
            <a:off x="3169450" y="1321838"/>
            <a:ext cx="81780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Construir diversas pedagogías que permitan el vínculo coherente entre el saber pedagógico y el saber disciplinar e incorporar estrategias de educación disruptiva, STEAM, </a:t>
            </a:r>
            <a:r>
              <a:rPr lang="es-ES" sz="1600" dirty="0" err="1">
                <a:solidFill>
                  <a:schemeClr val="accent4">
                    <a:lumMod val="75000"/>
                  </a:schemeClr>
                </a:solidFill>
              </a:rPr>
              <a:t>Labs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, pedagogías invisibles, entre otras tendencias.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Iniciar un proceso de reflexión y apuesta sobre posibilidades de comprensión e innovación en el campo de la evaluación del aprendizaje.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Analizar comprensiones y alternativas, alrededor de aspectos socioemocionales en los procesos de formación de licenciados.</a:t>
            </a:r>
          </a:p>
          <a:p>
            <a:pPr>
              <a:buClr>
                <a:srgbClr val="FFC000"/>
              </a:buClr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-	</a:t>
            </a:r>
          </a:p>
        </p:txBody>
      </p:sp>
    </p:spTree>
    <p:extLst>
      <p:ext uri="{BB962C8B-B14F-4D97-AF65-F5344CB8AC3E}">
        <p14:creationId xmlns:p14="http://schemas.microsoft.com/office/powerpoint/2010/main" val="144504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3F8A581-733A-4E95-8614-17F20912FAC5}"/>
              </a:ext>
            </a:extLst>
          </p:cNvPr>
          <p:cNvSpPr txBox="1"/>
          <p:nvPr/>
        </p:nvSpPr>
        <p:spPr>
          <a:xfrm>
            <a:off x="2233534" y="430053"/>
            <a:ext cx="4699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>
                <a:solidFill>
                  <a:schemeClr val="bg2">
                    <a:lumMod val="25000"/>
                  </a:schemeClr>
                </a:solidFill>
              </a:rPr>
              <a:t>!</a:t>
            </a:r>
            <a:r>
              <a:rPr lang="es-CO" sz="5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ASCOFADE</a:t>
            </a:r>
            <a:r>
              <a:rPr lang="es-CO" sz="5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s-CO" sz="5400" dirty="0">
                <a:solidFill>
                  <a:schemeClr val="bg2">
                    <a:lumMod val="25000"/>
                  </a:schemeClr>
                </a:solidFill>
              </a:rPr>
              <a:t>somos todos</a:t>
            </a:r>
            <a:r>
              <a:rPr lang="es-CO" sz="5400" b="1" dirty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36D57D1-653D-4076-AA25-75A359F5C287}"/>
              </a:ext>
            </a:extLst>
          </p:cNvPr>
          <p:cNvSpPr txBox="1"/>
          <p:nvPr/>
        </p:nvSpPr>
        <p:spPr>
          <a:xfrm>
            <a:off x="2503354" y="2608293"/>
            <a:ext cx="543129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Gestión Administrativa y Financiera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Gestión en Política Pública y Normatividad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Gestión de Alianzas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Movilización institucional regional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Planeación estratégica – Hoja de Ruta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Desafíos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77355068-EC11-4CCF-ACD2-89A7EB94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49" y="1740950"/>
            <a:ext cx="3715470" cy="3715470"/>
          </a:xfrm>
          <a:prstGeom prst="rect">
            <a:avLst/>
          </a:prstGeom>
          <a:noFill/>
          <a:effectLst>
            <a:outerShdw blurRad="38100" dist="50800" dir="5400000" algn="ctr" rotWithShape="0">
              <a:schemeClr val="tx2">
                <a:lumMod val="75000"/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2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E57F5B6-E760-4FBD-9F08-4182040F82BF}"/>
              </a:ext>
            </a:extLst>
          </p:cNvPr>
          <p:cNvSpPr txBox="1"/>
          <p:nvPr/>
        </p:nvSpPr>
        <p:spPr>
          <a:xfrm>
            <a:off x="2263516" y="734522"/>
            <a:ext cx="951875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/>
              <a:t>Asociados de </a:t>
            </a:r>
            <a:r>
              <a:rPr lang="es-CO" sz="1600" dirty="0" err="1"/>
              <a:t>Ascofade</a:t>
            </a:r>
            <a:endParaRPr lang="es-CO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/>
              <a:t>Junta Nacional de </a:t>
            </a:r>
            <a:r>
              <a:rPr lang="es-CO" sz="1600" dirty="0" err="1"/>
              <a:t>Ascofade</a:t>
            </a:r>
            <a:endParaRPr lang="es-CO" sz="1600" dirty="0"/>
          </a:p>
          <a:p>
            <a:r>
              <a:rPr lang="es-CO" sz="1600" dirty="0"/>
              <a:t>Vicepresidente Nacional, José Benito Garzón Montenegro</a:t>
            </a:r>
          </a:p>
          <a:p>
            <a:r>
              <a:rPr lang="es-CO" sz="1600" dirty="0"/>
              <a:t>Presidente Capítulo Antioquia Chocó, Carmen Tulia Cano Álvarez</a:t>
            </a:r>
          </a:p>
          <a:p>
            <a:r>
              <a:rPr lang="es-CO" sz="1600" dirty="0"/>
              <a:t>Presidente Capítulo Caribe, José Alfredo Serrado Aparicio</a:t>
            </a:r>
          </a:p>
          <a:p>
            <a:r>
              <a:rPr lang="es-CO" sz="1600" dirty="0"/>
              <a:t>Presidente Capítulo Centro, Olga Ramírez Torres</a:t>
            </a:r>
          </a:p>
          <a:p>
            <a:r>
              <a:rPr lang="es-CO" sz="1600" dirty="0"/>
              <a:t>Presidente Capítulo Eje Cafetero, Claudia Jurado Grisales</a:t>
            </a:r>
          </a:p>
          <a:p>
            <a:r>
              <a:rPr lang="es-CO" sz="1600" dirty="0"/>
              <a:t>Presidente Capítulo </a:t>
            </a:r>
            <a:r>
              <a:rPr lang="es-CO" sz="1600" dirty="0" err="1"/>
              <a:t>Nororiente,Eulalia</a:t>
            </a:r>
            <a:r>
              <a:rPr lang="es-CO" sz="1600" dirty="0"/>
              <a:t> Medina Díaz</a:t>
            </a:r>
          </a:p>
          <a:p>
            <a:r>
              <a:rPr lang="es-CO" sz="1600" dirty="0"/>
              <a:t>Presidente Capítulo </a:t>
            </a:r>
            <a:r>
              <a:rPr lang="es-CO" sz="1600" dirty="0" err="1"/>
              <a:t>Suroccidente,Oswaldo</a:t>
            </a:r>
            <a:r>
              <a:rPr lang="es-CO" sz="1600" dirty="0"/>
              <a:t> A. Hernández Dávila</a:t>
            </a:r>
          </a:p>
          <a:p>
            <a:r>
              <a:rPr lang="es-CO" sz="1600" dirty="0"/>
              <a:t>Presidente Capítulo Suroriente, Leonardo Herrera Mosquera</a:t>
            </a:r>
            <a:r>
              <a:rPr lang="es-CO" dirty="0"/>
              <a:t>	</a:t>
            </a:r>
          </a:p>
          <a:p>
            <a:r>
              <a:rPr lang="es-CO" dirty="0"/>
              <a:t>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/>
              <a:t>Directora Ejecutiva – Ingrid Vanegas Sánchez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/>
              <a:t>Asistente administrativa – Yamile Ruiz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/>
              <a:t>Web master – Gabriel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/>
              <a:t>Revisoría fiscal –Mónica Juliana Torres García </a:t>
            </a:r>
            <a:r>
              <a:rPr lang="es-CO" sz="1600"/>
              <a:t>y Contadora </a:t>
            </a:r>
            <a:r>
              <a:rPr lang="es-CO" sz="1600" dirty="0"/>
              <a:t>– Nelcy Murcia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/>
              <a:t>Académicos asistentes que participan en mesas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r>
              <a:rPr lang="es-CO" sz="1600" dirty="0"/>
              <a:t> </a:t>
            </a:r>
          </a:p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701EA35-BE5A-45F5-BE60-FE2CF75ACE6C}"/>
              </a:ext>
            </a:extLst>
          </p:cNvPr>
          <p:cNvSpPr txBox="1"/>
          <p:nvPr/>
        </p:nvSpPr>
        <p:spPr>
          <a:xfrm>
            <a:off x="2428406" y="224858"/>
            <a:ext cx="3406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A g r a d e c i m i e n t o s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6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20AC768-859A-46E6-8AA9-57ED737A8F33}"/>
              </a:ext>
            </a:extLst>
          </p:cNvPr>
          <p:cNvSpPr txBox="1"/>
          <p:nvPr/>
        </p:nvSpPr>
        <p:spPr>
          <a:xfrm>
            <a:off x="5316512" y="5261547"/>
            <a:ext cx="5646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400" dirty="0">
                <a:solidFill>
                  <a:schemeClr val="bg2">
                    <a:lumMod val="25000"/>
                  </a:schemeClr>
                </a:solidFill>
              </a:rPr>
              <a:t>Junta Directiva Nacional 2019 – 2021</a:t>
            </a:r>
          </a:p>
          <a:p>
            <a:pPr algn="r"/>
            <a:r>
              <a:rPr lang="es-CO" sz="2400" dirty="0">
                <a:solidFill>
                  <a:schemeClr val="bg2">
                    <a:lumMod val="25000"/>
                  </a:schemeClr>
                </a:solidFill>
              </a:rPr>
              <a:t>Julio 2 de 2020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A492B7EB-DCA8-4DC2-B580-05E8BE55330B}"/>
              </a:ext>
            </a:extLst>
          </p:cNvPr>
          <p:cNvSpPr txBox="1"/>
          <p:nvPr/>
        </p:nvSpPr>
        <p:spPr>
          <a:xfrm>
            <a:off x="3121684" y="2239911"/>
            <a:ext cx="6427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chemeClr val="bg2">
                    <a:lumMod val="25000"/>
                  </a:schemeClr>
                </a:solidFill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69221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224858"/>
            <a:ext cx="4565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Administrativa y Financiera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10EB8B4-A832-42E7-9FBC-B4F411C92EAB}"/>
              </a:ext>
            </a:extLst>
          </p:cNvPr>
          <p:cNvSpPr txBox="1"/>
          <p:nvPr/>
        </p:nvSpPr>
        <p:spPr>
          <a:xfrm>
            <a:off x="1573964" y="899412"/>
            <a:ext cx="409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Sesiones de Junta Directiva Nacional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C3AF941-CA16-4509-8308-269E42373056}"/>
              </a:ext>
            </a:extLst>
          </p:cNvPr>
          <p:cNvSpPr txBox="1"/>
          <p:nvPr/>
        </p:nvSpPr>
        <p:spPr>
          <a:xfrm>
            <a:off x="1573964" y="1446363"/>
            <a:ext cx="1580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Somos más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95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9EECEF52-0CA3-43A0-B7F2-F54117A51001}"/>
              </a:ext>
            </a:extLst>
          </p:cNvPr>
          <p:cNvSpPr txBox="1"/>
          <p:nvPr/>
        </p:nvSpPr>
        <p:spPr>
          <a:xfrm>
            <a:off x="1868429" y="1860436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Corp. Universitaria Latinoamericana CUL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3E469190-633D-4D46-AEC7-4385C8A40134}"/>
              </a:ext>
            </a:extLst>
          </p:cNvPr>
          <p:cNvSpPr txBox="1"/>
          <p:nvPr/>
        </p:nvSpPr>
        <p:spPr>
          <a:xfrm>
            <a:off x="3327162" y="2266092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Universidad de Navarra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D54B622-7176-4FE8-B37E-181A6F085040}"/>
              </a:ext>
            </a:extLst>
          </p:cNvPr>
          <p:cNvSpPr/>
          <p:nvPr/>
        </p:nvSpPr>
        <p:spPr>
          <a:xfrm>
            <a:off x="1573964" y="4771445"/>
            <a:ext cx="2956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Análisis base de datos SNIES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DD21DFE-8AB7-41E6-A1F8-1FA87DDE493D}"/>
              </a:ext>
            </a:extLst>
          </p:cNvPr>
          <p:cNvSpPr/>
          <p:nvPr/>
        </p:nvSpPr>
        <p:spPr>
          <a:xfrm>
            <a:off x="1573964" y="5290956"/>
            <a:ext cx="4217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Proyectos de investigación 2012 – 2017 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D96E3761-33B7-4BC3-A55A-B9A1883A496E}"/>
              </a:ext>
            </a:extLst>
          </p:cNvPr>
          <p:cNvSpPr/>
          <p:nvPr/>
        </p:nvSpPr>
        <p:spPr>
          <a:xfrm>
            <a:off x="1573964" y="5713926"/>
            <a:ext cx="4047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Proyectos de investigación 2018 – 2020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5A0ED10E-A589-49D6-9743-C7D2D14A51CE}"/>
              </a:ext>
            </a:extLst>
          </p:cNvPr>
          <p:cNvSpPr/>
          <p:nvPr/>
        </p:nvSpPr>
        <p:spPr>
          <a:xfrm>
            <a:off x="1573964" y="4228358"/>
            <a:ext cx="3268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Propuesta de Código de Ética 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2510A54E-0928-4C26-87AA-8119A895C218}"/>
              </a:ext>
            </a:extLst>
          </p:cNvPr>
          <p:cNvSpPr/>
          <p:nvPr/>
        </p:nvSpPr>
        <p:spPr>
          <a:xfrm>
            <a:off x="6805535" y="890467"/>
            <a:ext cx="5386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Facturación electrónica no aplicará durante 2020. Concepto 129 de febrero 5 de 2020. 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092FCD94-00BE-43D2-8449-B0EA025D0D9C}"/>
              </a:ext>
            </a:extLst>
          </p:cNvPr>
          <p:cNvSpPr txBox="1"/>
          <p:nvPr/>
        </p:nvSpPr>
        <p:spPr>
          <a:xfrm>
            <a:off x="1588954" y="3145582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Nuev@s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decan@s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14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según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reporte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del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60%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60723730-59EB-4731-85D3-D82308BEE46B}"/>
              </a:ext>
            </a:extLst>
          </p:cNvPr>
          <p:cNvSpPr txBox="1"/>
          <p:nvPr/>
        </p:nvSpPr>
        <p:spPr>
          <a:xfrm>
            <a:off x="6805535" y="1635168"/>
            <a:ext cx="4998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Apertura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CDT $150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millones a un año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TEA 4,85%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4EF3710B-4E3A-4AEB-9DF1-A8CC97E65847}"/>
              </a:ext>
            </a:extLst>
          </p:cNvPr>
          <p:cNvSpPr txBox="1"/>
          <p:nvPr/>
        </p:nvSpPr>
        <p:spPr>
          <a:xfrm>
            <a:off x="6805535" y="2133648"/>
            <a:ext cx="4908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Fiducia $142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millones (traslado de 100 millones) 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18005075-6621-4E76-A87E-97DE344EF12C}"/>
              </a:ext>
            </a:extLst>
          </p:cNvPr>
          <p:cNvSpPr txBox="1"/>
          <p:nvPr/>
        </p:nvSpPr>
        <p:spPr>
          <a:xfrm>
            <a:off x="6805535" y="2632128"/>
            <a:ext cx="5378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Situación financiera con normas internacionales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NIIF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3DEB1DB-9B56-491F-9A49-AFE3692E3055}"/>
              </a:ext>
            </a:extLst>
          </p:cNvPr>
          <p:cNvSpPr txBox="1"/>
          <p:nvPr/>
        </p:nvSpPr>
        <p:spPr>
          <a:xfrm>
            <a:off x="6805535" y="3130608"/>
            <a:ext cx="53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Eficiencia de recursos pese a disminución sensible en el recaudo de cartera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408A22E2-920B-482F-AD10-62C90E869B7E}"/>
              </a:ext>
            </a:extLst>
          </p:cNvPr>
          <p:cNvSpPr txBox="1"/>
          <p:nvPr/>
        </p:nvSpPr>
        <p:spPr>
          <a:xfrm>
            <a:off x="6805535" y="4735765"/>
            <a:ext cx="53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El pasivo se incrementó en razón al desarrollo de investigaciones de 2018 - 2020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FB13E3FC-9B49-4201-9C17-1E4049741397}"/>
              </a:ext>
            </a:extLst>
          </p:cNvPr>
          <p:cNvSpPr txBox="1"/>
          <p:nvPr/>
        </p:nvSpPr>
        <p:spPr>
          <a:xfrm>
            <a:off x="7177489" y="3786385"/>
            <a:ext cx="4451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chemeClr val="accent4">
                    <a:lumMod val="75000"/>
                  </a:schemeClr>
                </a:solidFill>
              </a:rPr>
              <a:t>No pago de 4 IES, 2 privadas y 2 oficiales en 2019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6A4734CB-498F-42B9-8BCC-246554B303EC}"/>
              </a:ext>
            </a:extLst>
          </p:cNvPr>
          <p:cNvSpPr txBox="1"/>
          <p:nvPr/>
        </p:nvSpPr>
        <p:spPr>
          <a:xfrm>
            <a:off x="7534958" y="4099108"/>
            <a:ext cx="4094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chemeClr val="accent4">
                    <a:lumMod val="75000"/>
                  </a:schemeClr>
                </a:solidFill>
              </a:rPr>
              <a:t>Mora de más de dos años 3 IES – 2016 a 2019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4D30E946-D0BD-4A6A-9C7C-DD2B9B0736F7}"/>
              </a:ext>
            </a:extLst>
          </p:cNvPr>
          <p:cNvSpPr txBox="1"/>
          <p:nvPr/>
        </p:nvSpPr>
        <p:spPr>
          <a:xfrm>
            <a:off x="6805535" y="5555415"/>
            <a:ext cx="532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Equipo de video conferencia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58330774-9251-4498-B7F4-688E670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0" y="5425023"/>
            <a:ext cx="527490" cy="5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4" descr="Ética icono gratis">
            <a:extLst>
              <a:ext uri="{FF2B5EF4-FFF2-40B4-BE49-F238E27FC236}">
                <a16:creationId xmlns="" xmlns:a16="http://schemas.microsoft.com/office/drawing/2014/main" id="{49D7CF08-C9A4-4A80-8467-49A7D70CCC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28743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44" name="Picture 20">
            <a:extLst>
              <a:ext uri="{FF2B5EF4-FFF2-40B4-BE49-F238E27FC236}">
                <a16:creationId xmlns="" xmlns:a16="http://schemas.microsoft.com/office/drawing/2014/main" id="{5C212FE4-4C39-430B-BC80-7FC1E3B6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3" y="4091422"/>
            <a:ext cx="513284" cy="5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="" xmlns:a16="http://schemas.microsoft.com/office/drawing/2014/main" id="{325CAD20-930F-4E5B-A247-F24C9AA2D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22" y="2528168"/>
            <a:ext cx="527490" cy="5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="" xmlns:a16="http://schemas.microsoft.com/office/drawing/2014/main" id="{25691A0E-6481-4A5C-BF88-9F272494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9" y="1816244"/>
            <a:ext cx="609599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="" xmlns:a16="http://schemas.microsoft.com/office/drawing/2014/main" id="{387C5B4F-A3E1-4941-B380-2941FDC00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70" y="321449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="" xmlns:a16="http://schemas.microsoft.com/office/drawing/2014/main" id="{A7AC65D3-78C8-49FE-8AD4-D34B65612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10" y="1786866"/>
            <a:ext cx="609601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="" xmlns:a16="http://schemas.microsoft.com/office/drawing/2014/main" id="{49657DD4-FFF4-4C29-8035-F1821F71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66" y="839451"/>
            <a:ext cx="588467" cy="5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áfico 38" descr="Investigar">
            <a:extLst>
              <a:ext uri="{FF2B5EF4-FFF2-40B4-BE49-F238E27FC236}">
                <a16:creationId xmlns="" xmlns:a16="http://schemas.microsoft.com/office/drawing/2014/main" id="{2D320847-1230-45ED-A832-A5637A5C17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7854" y="4709505"/>
            <a:ext cx="584776" cy="584776"/>
          </a:xfrm>
          <a:prstGeom prst="rect">
            <a:avLst/>
          </a:prstGeom>
        </p:spPr>
      </p:pic>
      <p:pic>
        <p:nvPicPr>
          <p:cNvPr id="41" name="Gráfico 40" descr="Torre de telecomunicaciones">
            <a:extLst>
              <a:ext uri="{FF2B5EF4-FFF2-40B4-BE49-F238E27FC236}">
                <a16:creationId xmlns="" xmlns:a16="http://schemas.microsoft.com/office/drawing/2014/main" id="{E1067A3B-4E3C-4B2D-A204-E02FE5E63C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78110" y="5470299"/>
            <a:ext cx="641022" cy="641022"/>
          </a:xfrm>
          <a:prstGeom prst="rect">
            <a:avLst/>
          </a:prstGeom>
        </p:spPr>
      </p:pic>
      <p:pic>
        <p:nvPicPr>
          <p:cNvPr id="1058" name="Picture 34">
            <a:extLst>
              <a:ext uri="{FF2B5EF4-FFF2-40B4-BE49-F238E27FC236}">
                <a16:creationId xmlns="" xmlns:a16="http://schemas.microsoft.com/office/drawing/2014/main" id="{48863D02-E53D-45F1-B5DF-D3579C37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80" y="4717419"/>
            <a:ext cx="527490" cy="5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="" xmlns:a16="http://schemas.microsoft.com/office/drawing/2014/main" id="{06DD4AAD-B039-4F27-9A96-771D1C86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3" y="3049604"/>
            <a:ext cx="614412" cy="6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4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7300201" y="89948"/>
            <a:ext cx="4565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Administrativa y Financiera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C4C7FBD4-AD66-434A-A775-E6E9F0C27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397561"/>
              </p:ext>
            </p:extLst>
          </p:nvPr>
        </p:nvGraphicFramePr>
        <p:xfrm>
          <a:off x="1488141" y="434719"/>
          <a:ext cx="10703859" cy="615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79CC82B-2B57-4B16-A0B9-0E852D23A660}"/>
              </a:ext>
            </a:extLst>
          </p:cNvPr>
          <p:cNvSpPr txBox="1"/>
          <p:nvPr/>
        </p:nvSpPr>
        <p:spPr>
          <a:xfrm>
            <a:off x="2202348" y="541639"/>
            <a:ext cx="1010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. Caribe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Evaluación docente en facultades de educación del caribe colombiano -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PROCESO C.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533C449-A564-4864-9D2F-00AF9FDAB391}"/>
              </a:ext>
            </a:extLst>
          </p:cNvPr>
          <p:cNvSpPr txBox="1"/>
          <p:nvPr/>
        </p:nvSpPr>
        <p:spPr>
          <a:xfrm>
            <a:off x="2521665" y="1045916"/>
            <a:ext cx="842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C.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Eje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Cafetero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La formación de licenciados – Ejes fundamentales -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CERRADO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50620D2-7DDF-490B-9AA6-665C7C46EE94}"/>
              </a:ext>
            </a:extLst>
          </p:cNvPr>
          <p:cNvSpPr txBox="1"/>
          <p:nvPr/>
        </p:nvSpPr>
        <p:spPr>
          <a:xfrm>
            <a:off x="2973316" y="1520471"/>
            <a:ext cx="9188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C.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Suroccidente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Configuración de un nuevo horizonte de sentido sobre la cotidianidad de la  infancia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 -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PROCESO CIERRE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C320435F-333C-45F0-824C-4E35B3ED6C5C}"/>
              </a:ext>
            </a:extLst>
          </p:cNvPr>
          <p:cNvSpPr txBox="1"/>
          <p:nvPr/>
        </p:nvSpPr>
        <p:spPr>
          <a:xfrm>
            <a:off x="4690060" y="2224482"/>
            <a:ext cx="75469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C.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Suroriente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La autoevaluación como componente formativo y pedagógico. Un  aporte a  la formación continua de docentes de las I.E. vinculadas a la práctica docente de las facultades del capítulo suroriente </a:t>
            </a: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PROCESO CIERRE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B2FDD45-55F6-4532-A0D2-18684A1D576F}"/>
              </a:ext>
            </a:extLst>
          </p:cNvPr>
          <p:cNvSpPr txBox="1"/>
          <p:nvPr/>
        </p:nvSpPr>
        <p:spPr>
          <a:xfrm>
            <a:off x="4905550" y="355133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C. Antioquia – Chocó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FF05FAB-A217-4A9B-A1DD-D302859C27FF}"/>
              </a:ext>
            </a:extLst>
          </p:cNvPr>
          <p:cNvSpPr txBox="1"/>
          <p:nvPr/>
        </p:nvSpPr>
        <p:spPr>
          <a:xfrm>
            <a:off x="4337508" y="4774723"/>
            <a:ext cx="70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Formación de maestros de A - Ch, una perspectiva en clave para la paz y la construcción de  Ciudadanía –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PENDIENTE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32A0BE6-5759-4B30-9387-E025E848EAFA}"/>
              </a:ext>
            </a:extLst>
          </p:cNvPr>
          <p:cNvSpPr txBox="1"/>
          <p:nvPr/>
        </p:nvSpPr>
        <p:spPr>
          <a:xfrm>
            <a:off x="3018370" y="5422889"/>
            <a:ext cx="6950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4.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La evaluación de la calidad docente en Colombia 2004 – 2011, una lectura de contexto </a:t>
            </a:r>
            <a:r>
              <a:rPr lang="es-ES" sz="1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PENDIENTE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75A4798-F9AB-4338-B3C2-56D83DD58F13}"/>
              </a:ext>
            </a:extLst>
          </p:cNvPr>
          <p:cNvSpPr txBox="1"/>
          <p:nvPr/>
        </p:nvSpPr>
        <p:spPr>
          <a:xfrm>
            <a:off x="4787215" y="4141546"/>
            <a:ext cx="6950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Sistemas institucionales de evaluación en aprendizajes, una oportunidad para la evaluación auténtica  -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PROCESO CIERRE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2D8BB709-D0FB-48CA-BE17-72B01A851099}"/>
              </a:ext>
            </a:extLst>
          </p:cNvPr>
          <p:cNvSpPr txBox="1"/>
          <p:nvPr/>
        </p:nvSpPr>
        <p:spPr>
          <a:xfrm>
            <a:off x="7410085" y="3282708"/>
            <a:ext cx="445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Estado de los estudios e investigaciones en infancias en Colombia 2006 – 2014 -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</a:rPr>
              <a:t>PENDIENTE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43A062F5-5FD0-4623-9E85-4DC324B0BE97}"/>
              </a:ext>
            </a:extLst>
          </p:cNvPr>
          <p:cNvSpPr txBox="1"/>
          <p:nvPr/>
        </p:nvSpPr>
        <p:spPr>
          <a:xfrm>
            <a:off x="2312908" y="3120089"/>
            <a:ext cx="18822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PROYECTOS DE</a:t>
            </a:r>
          </a:p>
          <a:p>
            <a:pPr algn="ctr"/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 INVESTIGACIÓN </a:t>
            </a:r>
          </a:p>
          <a:p>
            <a:pPr algn="ctr"/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2012 - 2017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C13524-91D1-4C50-A500-5BFD65237515}"/>
              </a:ext>
            </a:extLst>
          </p:cNvPr>
          <p:cNvSpPr txBox="1"/>
          <p:nvPr/>
        </p:nvSpPr>
        <p:spPr>
          <a:xfrm>
            <a:off x="2428406" y="89948"/>
            <a:ext cx="4565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3EACF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Gestión Administrativa y Financiera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3EACF">
                  <a:lumMod val="2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C4C7FBD4-AD66-434A-A775-E6E9F0C27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948372"/>
              </p:ext>
            </p:extLst>
          </p:nvPr>
        </p:nvGraphicFramePr>
        <p:xfrm>
          <a:off x="1488141" y="704539"/>
          <a:ext cx="10703859" cy="615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5138450C-9C4C-40C2-8D67-C1DED926EEC8}"/>
              </a:ext>
            </a:extLst>
          </p:cNvPr>
          <p:cNvSpPr txBox="1"/>
          <p:nvPr/>
        </p:nvSpPr>
        <p:spPr>
          <a:xfrm>
            <a:off x="4391929" y="1446037"/>
            <a:ext cx="67056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C. Caribe - </a:t>
            </a: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Análisis de pensamiento Crítico 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Emocional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PRÓRROGA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EAF13E51-7944-47B6-9AB7-B30D57932C70}"/>
              </a:ext>
            </a:extLst>
          </p:cNvPr>
          <p:cNvSpPr txBox="1"/>
          <p:nvPr/>
        </p:nvSpPr>
        <p:spPr>
          <a:xfrm>
            <a:off x="5123854" y="3003620"/>
            <a:ext cx="6098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C. Centro -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Dispositivos institucionales y políticas 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formación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PRÓRROGA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B0E6DCDE-EAC4-4BBA-8991-519DAFBBF416}"/>
              </a:ext>
            </a:extLst>
          </p:cNvPr>
          <p:cNvSpPr txBox="1"/>
          <p:nvPr/>
        </p:nvSpPr>
        <p:spPr>
          <a:xfrm>
            <a:off x="4839001" y="4403710"/>
            <a:ext cx="7198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C. Suroccidente -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Perspectivas curriculares y pertinencia social de los programas  académicos de licenciatura en las instituciones de educación superior del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suroccidente colombiano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PENDIENTE DE LA FIRMA DEL ACTA DE INICIO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5BD83010-C348-44CB-AFD7-EFA8AFCBBC53}"/>
              </a:ext>
            </a:extLst>
          </p:cNvPr>
          <p:cNvSpPr txBox="1"/>
          <p:nvPr/>
        </p:nvSpPr>
        <p:spPr>
          <a:xfrm>
            <a:off x="2299822" y="3005768"/>
            <a:ext cx="18822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3EACF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PROYECTOS 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3EACF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INVESTIGACIÓN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3EACF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2018 - 2020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3EACF">
                  <a:lumMod val="2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4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6F48D0C-10F6-4AB8-804F-2E7DCF07EEC6}"/>
              </a:ext>
            </a:extLst>
          </p:cNvPr>
          <p:cNvSpPr txBox="1"/>
          <p:nvPr/>
        </p:nvSpPr>
        <p:spPr>
          <a:xfrm>
            <a:off x="2068639" y="792149"/>
            <a:ext cx="236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 CUMBRE 2019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8533A35-F3E0-4705-A4EF-9F7B22ABFF14}"/>
              </a:ext>
            </a:extLst>
          </p:cNvPr>
          <p:cNvSpPr txBox="1"/>
          <p:nvPr/>
        </p:nvSpPr>
        <p:spPr>
          <a:xfrm>
            <a:off x="1559094" y="1363707"/>
            <a:ext cx="1041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Encausar esfuerzos para que desde las IES, trabajemos por la comprensión, desarrollo y proyección de una educación pertinente.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304138B-00E5-4077-A902-2492257FC20F}"/>
              </a:ext>
            </a:extLst>
          </p:cNvPr>
          <p:cNvSpPr/>
          <p:nvPr/>
        </p:nvSpPr>
        <p:spPr>
          <a:xfrm>
            <a:off x="1559095" y="2171046"/>
            <a:ext cx="1041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La educación como interés de primer orden y ser protagonistas e impulsadores de la creación de una mesa permanente de diálogo con el MEN para la construcción y concertación de políticas educativas.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5FFBD55-B5ED-4BDB-B632-D11CFFD42E5C}"/>
              </a:ext>
            </a:extLst>
          </p:cNvPr>
          <p:cNvSpPr/>
          <p:nvPr/>
        </p:nvSpPr>
        <p:spPr>
          <a:xfrm>
            <a:off x="1559095" y="3104682"/>
            <a:ext cx="1041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Maestro como profesional y ciudadano ilustrado que piensa y aporta a la educación y a la cultura y que merece todo su reconocimiento en el ámbito social, cultural, económico y político.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DE4C60F-C8D5-4ED7-97DC-B7A8EFA310A2}"/>
              </a:ext>
            </a:extLst>
          </p:cNvPr>
          <p:cNvSpPr/>
          <p:nvPr/>
        </p:nvSpPr>
        <p:spPr>
          <a:xfrm>
            <a:off x="1559094" y="3987790"/>
            <a:ext cx="1041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Fortalecer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investigaciones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y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comunidades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académicas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orientadas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trabajar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por la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calidad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de la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educaión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EB637CC-1B71-4462-ADED-A5F3F3115239}"/>
              </a:ext>
            </a:extLst>
          </p:cNvPr>
          <p:cNvSpPr/>
          <p:nvPr/>
        </p:nvSpPr>
        <p:spPr>
          <a:xfrm>
            <a:off x="1559095" y="4989172"/>
            <a:ext cx="1041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accent4">
                    <a:lumMod val="75000"/>
                  </a:schemeClr>
                </a:solidFill>
              </a:rPr>
              <a:t>Revisar la carrera docente donde se dignifique al  maestro y, en ello, el lugar y las alternativas frente a la presencia de profesionales no licenciados.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7EF009C-990C-4750-A219-F9EC675C5076}"/>
              </a:ext>
            </a:extLst>
          </p:cNvPr>
          <p:cNvSpPr txBox="1"/>
          <p:nvPr/>
        </p:nvSpPr>
        <p:spPr>
          <a:xfrm>
            <a:off x="2428406" y="224858"/>
            <a:ext cx="547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en Política Pública y Normatividad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2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25B27A6-57D8-48D6-AF02-2693758B0E97}"/>
              </a:ext>
            </a:extLst>
          </p:cNvPr>
          <p:cNvSpPr txBox="1"/>
          <p:nvPr/>
        </p:nvSpPr>
        <p:spPr>
          <a:xfrm>
            <a:off x="1981201" y="947132"/>
            <a:ext cx="98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CONSULTORÍA  2019 -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Estado actual de los programas de licenciaturas en Col.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16F0A06-523F-4018-B85A-2BD28BCDE72E}"/>
              </a:ext>
            </a:extLst>
          </p:cNvPr>
          <p:cNvSpPr txBox="1"/>
          <p:nvPr/>
        </p:nvSpPr>
        <p:spPr>
          <a:xfrm>
            <a:off x="2158584" y="1757739"/>
            <a:ext cx="94717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Fomentar trabajo colaborativo para incidir en políticas públicas.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Articulación con entes ejecutivos.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Contribuir a la construcción de una política pública de Estado desde la participación consciente, autónoma y libre de los ciudadanos.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Alcanzar una comprensión social de la educación como proceso vivo, que requiere la voluntad política de todos los sectores para cumplir sus funciones.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Generar un trabajo conjunto con las ENS.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Una política pública diferenciada, específica y adecuada para garantizar los procesos de las ENS.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8FFDDA8-BB78-44AA-A432-42DC45B89DD7}"/>
              </a:ext>
            </a:extLst>
          </p:cNvPr>
          <p:cNvSpPr txBox="1"/>
          <p:nvPr/>
        </p:nvSpPr>
        <p:spPr>
          <a:xfrm>
            <a:off x="2428406" y="224858"/>
            <a:ext cx="547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en Política Pública y Normatividad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90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D8E5A9F-AAC8-428B-B6E8-1F0519A6412E}"/>
              </a:ext>
            </a:extLst>
          </p:cNvPr>
          <p:cNvSpPr txBox="1"/>
          <p:nvPr/>
        </p:nvSpPr>
        <p:spPr>
          <a:xfrm>
            <a:off x="8281048" y="1458232"/>
            <a:ext cx="268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NORMATIVIDAD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Decreto 13030 y Resolución 18583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1B8B95D7-280F-4414-9BE6-B3F4C5E3C9F9}"/>
              </a:ext>
            </a:extLst>
          </p:cNvPr>
          <p:cNvSpPr txBox="1"/>
          <p:nvPr/>
        </p:nvSpPr>
        <p:spPr>
          <a:xfrm>
            <a:off x="843677" y="1398272"/>
            <a:ext cx="3169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70 PROYECTOS DE LEY EN 2018</a:t>
            </a:r>
          </a:p>
          <a:p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29 en Senado</a:t>
            </a:r>
          </a:p>
          <a:p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41 en Cámara</a:t>
            </a:r>
          </a:p>
          <a:p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45 CLASIFICADAS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AEE590BF-3850-45DB-9B16-5CA1998DF571}"/>
              </a:ext>
            </a:extLst>
          </p:cNvPr>
          <p:cNvSpPr txBox="1"/>
          <p:nvPr/>
        </p:nvSpPr>
        <p:spPr>
          <a:xfrm>
            <a:off x="4599837" y="1443242"/>
            <a:ext cx="3169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92 PROYECTOS DE LEY EN 2019</a:t>
            </a:r>
          </a:p>
          <a:p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45 en Senado</a:t>
            </a:r>
          </a:p>
          <a:p>
            <a:r>
              <a:rPr lang="es-CO" sz="1600" dirty="0">
                <a:solidFill>
                  <a:schemeClr val="bg2">
                    <a:lumMod val="25000"/>
                  </a:schemeClr>
                </a:solidFill>
              </a:rPr>
              <a:t>47 en Cámara</a:t>
            </a:r>
          </a:p>
          <a:p>
            <a:r>
              <a:rPr lang="es-CO" sz="1600" b="1" dirty="0">
                <a:solidFill>
                  <a:schemeClr val="bg2">
                    <a:lumMod val="25000"/>
                  </a:schemeClr>
                </a:solidFill>
              </a:rPr>
              <a:t>31 CLASIFICADAS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295F6D26-4396-4865-A3C2-1827FF6DD354}"/>
              </a:ext>
            </a:extLst>
          </p:cNvPr>
          <p:cNvSpPr/>
          <p:nvPr/>
        </p:nvSpPr>
        <p:spPr>
          <a:xfrm>
            <a:off x="2222767" y="2984838"/>
            <a:ext cx="9454568" cy="268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</a:pPr>
            <a:r>
              <a:rPr lang="es-CO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Conversación Nacional – Educación </a:t>
            </a:r>
          </a:p>
          <a:p>
            <a:pPr marL="285750" lvl="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Construcción de política pública de formación de maestros. </a:t>
            </a:r>
          </a:p>
          <a:p>
            <a:pPr marL="285750" lvl="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s-CO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lvl="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Construcción de un sistema articulado, participativo, descentralizado con mecanismos eficaces de concertación. </a:t>
            </a:r>
          </a:p>
          <a:p>
            <a:pPr marL="285750" lvl="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s-CO" sz="16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lvl="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Reformar el modelo educativo. </a:t>
            </a:r>
          </a:p>
          <a:p>
            <a:pPr marL="285750" lvl="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s-CO" sz="14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lvl="0" indent="-285750" algn="just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chemeClr val="accent4">
                    <a:lumMod val="75000"/>
                  </a:schemeClr>
                </a:solidFill>
              </a:rPr>
              <a:t>	Tres sesiones en 2019 y van dos en 2020. 	Pendientes dos sesiones para salir a las 	regiones.</a:t>
            </a:r>
            <a:endParaRPr lang="en-US" sz="16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Imagen 9" descr="Imagen que contiene interior, grupo, parado, tabla&#10;&#10;Descripción generada automáticamente">
            <a:extLst>
              <a:ext uri="{FF2B5EF4-FFF2-40B4-BE49-F238E27FC236}">
                <a16:creationId xmlns="" xmlns:a16="http://schemas.microsoft.com/office/drawing/2014/main" id="{BD07770F-878D-421D-AA8F-1314B246A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28066" y="1398272"/>
            <a:ext cx="1569736" cy="107721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E7F3D735-BD50-4F14-BEF8-BBE659CDAF6F}"/>
              </a:ext>
            </a:extLst>
          </p:cNvPr>
          <p:cNvSpPr txBox="1"/>
          <p:nvPr/>
        </p:nvSpPr>
        <p:spPr>
          <a:xfrm>
            <a:off x="2428406" y="224858"/>
            <a:ext cx="547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en Política Pública y Normatividad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1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04EB6E-974F-44D3-87AC-DEB30915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04538"/>
            <a:ext cx="1693888" cy="534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896184DB-68AC-430A-979A-07A1BFADD511}"/>
              </a:ext>
            </a:extLst>
          </p:cNvPr>
          <p:cNvSpPr/>
          <p:nvPr/>
        </p:nvSpPr>
        <p:spPr>
          <a:xfrm>
            <a:off x="2057170" y="1844998"/>
            <a:ext cx="9260404" cy="3546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CO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decenal de educación 2016 - 2026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 grupos de trabajo - Monitoreo y Evaluación: MEN,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Ascun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Acodesi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EXE, Unesco, OEI,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Pnud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Ascofade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proceso la elaboración de un documento que informará sobre el proceso de monitoreo del plan decenal.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Fichas técnicas con indicadores de evaluación.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Ascofae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tiene a cargo la elaboración de la ficha técnica del </a:t>
            </a:r>
            <a:r>
              <a:rPr lang="es-CO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cuarto desafío – Formación de maestros</a:t>
            </a: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Publicación sobre las orientaciones para el monitoreo y la evaluación en el segundo semestre de 2020.</a:t>
            </a:r>
            <a:endParaRPr lang="en-US" sz="2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E3352B0-6D2A-4759-A037-E154EF97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794" y="778012"/>
            <a:ext cx="2349227" cy="117461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E7F3D735-BD50-4F14-BEF8-BBE659CDAF6F}"/>
              </a:ext>
            </a:extLst>
          </p:cNvPr>
          <p:cNvSpPr txBox="1"/>
          <p:nvPr/>
        </p:nvSpPr>
        <p:spPr>
          <a:xfrm>
            <a:off x="2428406" y="224858"/>
            <a:ext cx="547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>
                <a:solidFill>
                  <a:schemeClr val="bg2">
                    <a:lumMod val="25000"/>
                  </a:schemeClr>
                </a:solidFill>
              </a:rPr>
              <a:t>Gestión en Política Pública y Normatividad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0829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0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1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12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2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3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4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5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6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7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8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9.xml><?xml version="1.0" encoding="utf-8"?>
<a:themeOverride xmlns:a="http://schemas.openxmlformats.org/drawingml/2006/main">
  <a:clrScheme name="Espiral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2196</Words>
  <Application>Microsoft Office PowerPoint</Application>
  <PresentationFormat>Panorámica</PresentationFormat>
  <Paragraphs>264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Ingrid Vanegas</dc:creator>
  <cp:lastModifiedBy>Cuenta Microsoft</cp:lastModifiedBy>
  <cp:revision>132</cp:revision>
  <dcterms:created xsi:type="dcterms:W3CDTF">2020-03-15T01:06:16Z</dcterms:created>
  <dcterms:modified xsi:type="dcterms:W3CDTF">2020-07-06T16:38:55Z</dcterms:modified>
</cp:coreProperties>
</file>